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E9C09D4-62DF-40E0-A13B-BE3CC5481C20}" type="datetimeFigureOut">
              <a:rPr lang="ru-RU" smtClean="0"/>
              <a:t>14.01.2014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EAF9FE8-D61F-4050-B153-E4F81ADA0DDB}" type="slidenum">
              <a:rPr lang="ru-RU" smtClean="0"/>
              <a:t>‹#›</a:t>
            </a:fld>
            <a:endParaRPr lang="ru-RU"/>
          </a:p>
        </p:txBody>
      </p:sp>
    </p:spTree>
    <p:extLst>
      <p:ext uri="{BB962C8B-B14F-4D97-AF65-F5344CB8AC3E}">
        <p14:creationId xmlns:p14="http://schemas.microsoft.com/office/powerpoint/2010/main" val="1464926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E9C09D4-62DF-40E0-A13B-BE3CC5481C20}" type="datetimeFigureOut">
              <a:rPr lang="ru-RU" smtClean="0"/>
              <a:t>14.01.2014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EAF9FE8-D61F-4050-B153-E4F81ADA0DDB}" type="slidenum">
              <a:rPr lang="ru-RU" smtClean="0"/>
              <a:t>‹#›</a:t>
            </a:fld>
            <a:endParaRPr lang="ru-RU"/>
          </a:p>
        </p:txBody>
      </p:sp>
    </p:spTree>
    <p:extLst>
      <p:ext uri="{BB962C8B-B14F-4D97-AF65-F5344CB8AC3E}">
        <p14:creationId xmlns:p14="http://schemas.microsoft.com/office/powerpoint/2010/main" val="2082006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E9C09D4-62DF-40E0-A13B-BE3CC5481C20}" type="datetimeFigureOut">
              <a:rPr lang="ru-RU" smtClean="0"/>
              <a:t>14.01.2014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EAF9FE8-D61F-4050-B153-E4F81ADA0DDB}"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364001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E9C09D4-62DF-40E0-A13B-BE3CC5481C20}" type="datetimeFigureOut">
              <a:rPr lang="ru-RU" smtClean="0"/>
              <a:t>14.01.2014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EAF9FE8-D61F-4050-B153-E4F81ADA0DDB}" type="slidenum">
              <a:rPr lang="ru-RU" smtClean="0"/>
              <a:t>‹#›</a:t>
            </a:fld>
            <a:endParaRPr lang="ru-RU"/>
          </a:p>
        </p:txBody>
      </p:sp>
    </p:spTree>
    <p:extLst>
      <p:ext uri="{BB962C8B-B14F-4D97-AF65-F5344CB8AC3E}">
        <p14:creationId xmlns:p14="http://schemas.microsoft.com/office/powerpoint/2010/main" val="40086749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E9C09D4-62DF-40E0-A13B-BE3CC5481C20}" type="datetimeFigureOut">
              <a:rPr lang="ru-RU" smtClean="0"/>
              <a:t>14.01.2014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EAF9FE8-D61F-4050-B153-E4F81ADA0DDB}"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173947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E9C09D4-62DF-40E0-A13B-BE3CC5481C20}" type="datetimeFigureOut">
              <a:rPr lang="ru-RU" smtClean="0"/>
              <a:t>14.01.2014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EAF9FE8-D61F-4050-B153-E4F81ADA0DDB}" type="slidenum">
              <a:rPr lang="ru-RU" smtClean="0"/>
              <a:t>‹#›</a:t>
            </a:fld>
            <a:endParaRPr lang="ru-RU"/>
          </a:p>
        </p:txBody>
      </p:sp>
    </p:spTree>
    <p:extLst>
      <p:ext uri="{BB962C8B-B14F-4D97-AF65-F5344CB8AC3E}">
        <p14:creationId xmlns:p14="http://schemas.microsoft.com/office/powerpoint/2010/main" val="41405778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E9C09D4-62DF-40E0-A13B-BE3CC5481C20}" type="datetimeFigureOut">
              <a:rPr lang="ru-RU" smtClean="0"/>
              <a:t>14.01.2014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EAF9FE8-D61F-4050-B153-E4F81ADA0DDB}" type="slidenum">
              <a:rPr lang="ru-RU" smtClean="0"/>
              <a:t>‹#›</a:t>
            </a:fld>
            <a:endParaRPr lang="ru-RU"/>
          </a:p>
        </p:txBody>
      </p:sp>
    </p:spTree>
    <p:extLst>
      <p:ext uri="{BB962C8B-B14F-4D97-AF65-F5344CB8AC3E}">
        <p14:creationId xmlns:p14="http://schemas.microsoft.com/office/powerpoint/2010/main" val="41103173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E9C09D4-62DF-40E0-A13B-BE3CC5481C20}" type="datetimeFigureOut">
              <a:rPr lang="ru-RU" smtClean="0"/>
              <a:t>14.01.2014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EAF9FE8-D61F-4050-B153-E4F81ADA0DDB}" type="slidenum">
              <a:rPr lang="ru-RU" smtClean="0"/>
              <a:t>‹#›</a:t>
            </a:fld>
            <a:endParaRPr lang="ru-RU"/>
          </a:p>
        </p:txBody>
      </p:sp>
    </p:spTree>
    <p:extLst>
      <p:ext uri="{BB962C8B-B14F-4D97-AF65-F5344CB8AC3E}">
        <p14:creationId xmlns:p14="http://schemas.microsoft.com/office/powerpoint/2010/main" val="4142616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E9C09D4-62DF-40E0-A13B-BE3CC5481C20}" type="datetimeFigureOut">
              <a:rPr lang="ru-RU" smtClean="0"/>
              <a:t>14.01.2014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EAF9FE8-D61F-4050-B153-E4F81ADA0DDB}" type="slidenum">
              <a:rPr lang="ru-RU" smtClean="0"/>
              <a:t>‹#›</a:t>
            </a:fld>
            <a:endParaRPr lang="ru-RU"/>
          </a:p>
        </p:txBody>
      </p:sp>
    </p:spTree>
    <p:extLst>
      <p:ext uri="{BB962C8B-B14F-4D97-AF65-F5344CB8AC3E}">
        <p14:creationId xmlns:p14="http://schemas.microsoft.com/office/powerpoint/2010/main" val="4056970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E9C09D4-62DF-40E0-A13B-BE3CC5481C20}" type="datetimeFigureOut">
              <a:rPr lang="ru-RU" smtClean="0"/>
              <a:t>14.01.2014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EAF9FE8-D61F-4050-B153-E4F81ADA0DDB}" type="slidenum">
              <a:rPr lang="ru-RU" smtClean="0"/>
              <a:t>‹#›</a:t>
            </a:fld>
            <a:endParaRPr lang="ru-RU"/>
          </a:p>
        </p:txBody>
      </p:sp>
    </p:spTree>
    <p:extLst>
      <p:ext uri="{BB962C8B-B14F-4D97-AF65-F5344CB8AC3E}">
        <p14:creationId xmlns:p14="http://schemas.microsoft.com/office/powerpoint/2010/main" val="1971252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E9C09D4-62DF-40E0-A13B-BE3CC5481C20}" type="datetimeFigureOut">
              <a:rPr lang="ru-RU" smtClean="0"/>
              <a:t>14.01.2014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EAF9FE8-D61F-4050-B153-E4F81ADA0DDB}" type="slidenum">
              <a:rPr lang="ru-RU" smtClean="0"/>
              <a:t>‹#›</a:t>
            </a:fld>
            <a:endParaRPr lang="ru-RU"/>
          </a:p>
        </p:txBody>
      </p:sp>
    </p:spTree>
    <p:extLst>
      <p:ext uri="{BB962C8B-B14F-4D97-AF65-F5344CB8AC3E}">
        <p14:creationId xmlns:p14="http://schemas.microsoft.com/office/powerpoint/2010/main" val="1814516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3E9C09D4-62DF-40E0-A13B-BE3CC5481C20}" type="datetimeFigureOut">
              <a:rPr lang="ru-RU" smtClean="0"/>
              <a:t>14.01.2014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EAF9FE8-D61F-4050-B153-E4F81ADA0DDB}" type="slidenum">
              <a:rPr lang="ru-RU" smtClean="0"/>
              <a:t>‹#›</a:t>
            </a:fld>
            <a:endParaRPr lang="ru-RU"/>
          </a:p>
        </p:txBody>
      </p:sp>
    </p:spTree>
    <p:extLst>
      <p:ext uri="{BB962C8B-B14F-4D97-AF65-F5344CB8AC3E}">
        <p14:creationId xmlns:p14="http://schemas.microsoft.com/office/powerpoint/2010/main" val="8599658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3E9C09D4-62DF-40E0-A13B-BE3CC5481C20}" type="datetimeFigureOut">
              <a:rPr lang="ru-RU" smtClean="0"/>
              <a:t>14.01.2014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EAF9FE8-D61F-4050-B153-E4F81ADA0DDB}" type="slidenum">
              <a:rPr lang="ru-RU" smtClean="0"/>
              <a:t>‹#›</a:t>
            </a:fld>
            <a:endParaRPr lang="ru-RU"/>
          </a:p>
        </p:txBody>
      </p:sp>
    </p:spTree>
    <p:extLst>
      <p:ext uri="{BB962C8B-B14F-4D97-AF65-F5344CB8AC3E}">
        <p14:creationId xmlns:p14="http://schemas.microsoft.com/office/powerpoint/2010/main" val="1859711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9C09D4-62DF-40E0-A13B-BE3CC5481C20}" type="datetimeFigureOut">
              <a:rPr lang="ru-RU" smtClean="0"/>
              <a:t>14.01.2014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EAF9FE8-D61F-4050-B153-E4F81ADA0DDB}" type="slidenum">
              <a:rPr lang="ru-RU" smtClean="0"/>
              <a:t>‹#›</a:t>
            </a:fld>
            <a:endParaRPr lang="ru-RU"/>
          </a:p>
        </p:txBody>
      </p:sp>
    </p:spTree>
    <p:extLst>
      <p:ext uri="{BB962C8B-B14F-4D97-AF65-F5344CB8AC3E}">
        <p14:creationId xmlns:p14="http://schemas.microsoft.com/office/powerpoint/2010/main" val="3088624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3E9C09D4-62DF-40E0-A13B-BE3CC5481C20}" type="datetimeFigureOut">
              <a:rPr lang="ru-RU" smtClean="0"/>
              <a:t>14.01.2014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EAF9FE8-D61F-4050-B153-E4F81ADA0DDB}" type="slidenum">
              <a:rPr lang="ru-RU" smtClean="0"/>
              <a:t>‹#›</a:t>
            </a:fld>
            <a:endParaRPr lang="ru-RU"/>
          </a:p>
        </p:txBody>
      </p:sp>
    </p:spTree>
    <p:extLst>
      <p:ext uri="{BB962C8B-B14F-4D97-AF65-F5344CB8AC3E}">
        <p14:creationId xmlns:p14="http://schemas.microsoft.com/office/powerpoint/2010/main" val="1786631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E9C09D4-62DF-40E0-A13B-BE3CC5481C20}" type="datetimeFigureOut">
              <a:rPr lang="ru-RU" smtClean="0"/>
              <a:t>14.01.2014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EAF9FE8-D61F-4050-B153-E4F81ADA0DDB}" type="slidenum">
              <a:rPr lang="ru-RU" smtClean="0"/>
              <a:t>‹#›</a:t>
            </a:fld>
            <a:endParaRPr lang="ru-RU"/>
          </a:p>
        </p:txBody>
      </p:sp>
    </p:spTree>
    <p:extLst>
      <p:ext uri="{BB962C8B-B14F-4D97-AF65-F5344CB8AC3E}">
        <p14:creationId xmlns:p14="http://schemas.microsoft.com/office/powerpoint/2010/main" val="1810317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E9C09D4-62DF-40E0-A13B-BE3CC5481C20}" type="datetimeFigureOut">
              <a:rPr lang="ru-RU" smtClean="0"/>
              <a:t>14.01.2014</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EAF9FE8-D61F-4050-B153-E4F81ADA0DDB}" type="slidenum">
              <a:rPr lang="ru-RU" smtClean="0"/>
              <a:t>‹#›</a:t>
            </a:fld>
            <a:endParaRPr lang="ru-RU"/>
          </a:p>
        </p:txBody>
      </p:sp>
    </p:spTree>
    <p:extLst>
      <p:ext uri="{BB962C8B-B14F-4D97-AF65-F5344CB8AC3E}">
        <p14:creationId xmlns:p14="http://schemas.microsoft.com/office/powerpoint/2010/main" val="2975654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5003" y="1013616"/>
            <a:ext cx="9699006" cy="1646302"/>
          </a:xfrm>
        </p:spPr>
        <p:txBody>
          <a:bodyPr/>
          <a:lstStyle/>
          <a:p>
            <a:r>
              <a:rPr lang="ru-RU" dirty="0" err="1" smtClean="0">
                <a:solidFill>
                  <a:schemeClr val="tx1">
                    <a:lumMod val="95000"/>
                    <a:lumOff val="5000"/>
                  </a:schemeClr>
                </a:solidFill>
                <a:latin typeface="Times New Roman" panose="02020603050405020304" pitchFamily="18" charset="0"/>
                <a:cs typeface="Times New Roman" panose="02020603050405020304" pitchFamily="18" charset="0"/>
              </a:rPr>
              <a:t>Сандугачлар</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 кит</a:t>
            </a:r>
            <a:r>
              <a:rPr lang="tt-RU" dirty="0" smtClean="0">
                <a:solidFill>
                  <a:schemeClr val="tx1">
                    <a:lumMod val="95000"/>
                    <a:lumOff val="5000"/>
                  </a:schemeClr>
                </a:solidFill>
                <a:latin typeface="Times New Roman" panose="02020603050405020304" pitchFamily="18" charset="0"/>
                <a:cs typeface="Times New Roman" panose="02020603050405020304" pitchFamily="18" charset="0"/>
              </a:rPr>
              <a:t>ә тора ...</a:t>
            </a:r>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07067" y="4050833"/>
            <a:ext cx="7766936" cy="1963601"/>
          </a:xfrm>
        </p:spPr>
        <p:txBody>
          <a:bodyPr>
            <a:normAutofit/>
          </a:bodyPr>
          <a:lstStyle/>
          <a:p>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Казан </a:t>
            </a:r>
            <a:r>
              <a:rPr lang="tt-RU" dirty="0" smtClean="0">
                <a:solidFill>
                  <a:schemeClr val="tx1">
                    <a:lumMod val="95000"/>
                    <a:lumOff val="5000"/>
                  </a:schemeClr>
                </a:solidFill>
                <a:latin typeface="Times New Roman" panose="02020603050405020304" pitchFamily="18" charset="0"/>
                <a:cs typeface="Times New Roman" panose="02020603050405020304" pitchFamily="18" charset="0"/>
              </a:rPr>
              <a:t>шәһәре Совет районы </a:t>
            </a:r>
          </a:p>
          <a:p>
            <a:r>
              <a:rPr lang="tt-RU" dirty="0" smtClean="0">
                <a:solidFill>
                  <a:schemeClr val="tx1">
                    <a:lumMod val="95000"/>
                    <a:lumOff val="5000"/>
                  </a:schemeClr>
                </a:solidFill>
                <a:latin typeface="Times New Roman" panose="02020603050405020304" pitchFamily="18" charset="0"/>
                <a:cs typeface="Times New Roman" panose="02020603050405020304" pitchFamily="18" charset="0"/>
              </a:rPr>
              <a:t>175 нче гомуми урта белем мәктәбенең </a:t>
            </a:r>
          </a:p>
          <a:p>
            <a:r>
              <a:rPr lang="tt-RU" dirty="0" smtClean="0">
                <a:solidFill>
                  <a:schemeClr val="tx1">
                    <a:lumMod val="95000"/>
                    <a:lumOff val="5000"/>
                  </a:schemeClr>
                </a:solidFill>
                <a:latin typeface="Times New Roman" panose="02020603050405020304" pitchFamily="18" charset="0"/>
                <a:cs typeface="Times New Roman" panose="02020603050405020304" pitchFamily="18" charset="0"/>
              </a:rPr>
              <a:t>7 “Б” сыйныфы укучысы </a:t>
            </a:r>
          </a:p>
          <a:p>
            <a:r>
              <a:rPr lang="tt-RU" dirty="0" smtClean="0">
                <a:solidFill>
                  <a:schemeClr val="tx1">
                    <a:lumMod val="95000"/>
                    <a:lumOff val="5000"/>
                  </a:schemeClr>
                </a:solidFill>
                <a:latin typeface="Times New Roman" panose="02020603050405020304" pitchFamily="18" charset="0"/>
                <a:cs typeface="Times New Roman" panose="02020603050405020304" pitchFamily="18" charset="0"/>
              </a:rPr>
              <a:t>Гайфуллина Айгөл </a:t>
            </a:r>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52275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buNone/>
            </a:pPr>
            <a:r>
              <a:rPr lang="ru-RU" sz="2000" dirty="0">
                <a:latin typeface="Times New Roman" panose="02020603050405020304" pitchFamily="18" charset="0"/>
                <a:cs typeface="Times New Roman" panose="02020603050405020304" pitchFamily="18" charset="0"/>
              </a:rPr>
              <a:t>1972 </a:t>
            </a:r>
            <a:r>
              <a:rPr lang="ru-RU" sz="2000" dirty="0" err="1">
                <a:latin typeface="Times New Roman" panose="02020603050405020304" pitchFamily="18" charset="0"/>
                <a:cs typeface="Times New Roman" panose="02020603050405020304" pitchFamily="18" charset="0"/>
              </a:rPr>
              <a:t>елдан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башлап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һәрвакыт</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Р.Яхин</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Татарстан </a:t>
            </a:r>
            <a:r>
              <a:rPr lang="ru-RU" sz="2000" dirty="0" err="1">
                <a:latin typeface="Times New Roman" panose="02020603050405020304" pitchFamily="18" charset="0"/>
                <a:cs typeface="Times New Roman" panose="02020603050405020304" pitchFamily="18" charset="0"/>
              </a:rPr>
              <a:t>Композиторлар</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берлегенең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идарә</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әгъзасы</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итеп</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сайлана</a:t>
            </a:r>
            <a:r>
              <a:rPr lang="ru-RU" sz="2000" dirty="0">
                <a:latin typeface="Times New Roman" panose="02020603050405020304" pitchFamily="18" charset="0"/>
                <a:cs typeface="Times New Roman" panose="02020603050405020304" pitchFamily="18" charset="0"/>
              </a:rPr>
              <a:t>. </a:t>
            </a:r>
            <a:endParaRPr lang="ru-RU" sz="2000" dirty="0" smtClean="0">
              <a:latin typeface="Times New Roman" panose="02020603050405020304" pitchFamily="18" charset="0"/>
              <a:cs typeface="Times New Roman" panose="02020603050405020304" pitchFamily="18" charset="0"/>
            </a:endParaRPr>
          </a:p>
          <a:p>
            <a:pPr marL="0" indent="0">
              <a:buNone/>
            </a:pPr>
            <a:r>
              <a:rPr lang="ru-RU" sz="2000" dirty="0" smtClean="0">
                <a:latin typeface="Times New Roman" panose="02020603050405020304" pitchFamily="18" charset="0"/>
                <a:cs typeface="Times New Roman" panose="02020603050405020304" pitchFamily="18" charset="0"/>
              </a:rPr>
              <a:t>1964 </a:t>
            </a:r>
            <a:r>
              <a:rPr lang="ru-RU" sz="2000" dirty="0" err="1">
                <a:latin typeface="Times New Roman" panose="02020603050405020304" pitchFamily="18" charset="0"/>
                <a:cs typeface="Times New Roman" panose="02020603050405020304" pitchFamily="18" charset="0"/>
              </a:rPr>
              <a:t>елда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аңа</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ТАССРның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атказанган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сәнгать</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эшлеклесе</a:t>
            </a:r>
            <a:r>
              <a:rPr lang="ru-RU" sz="2000" dirty="0" smtClean="0">
                <a:latin typeface="Times New Roman" panose="02020603050405020304" pitchFamily="18" charset="0"/>
                <a:cs typeface="Times New Roman" panose="02020603050405020304" pitchFamily="18" charset="0"/>
              </a:rPr>
              <a:t>.</a:t>
            </a:r>
          </a:p>
          <a:p>
            <a:pPr marL="0" indent="0">
              <a:buNone/>
            </a:pPr>
            <a:r>
              <a:rPr lang="ru-RU" sz="2000" dirty="0" smtClean="0">
                <a:latin typeface="Times New Roman" panose="02020603050405020304" pitchFamily="18" charset="0"/>
                <a:cs typeface="Times New Roman" panose="02020603050405020304" pitchFamily="18" charset="0"/>
              </a:rPr>
              <a:t>1970 </a:t>
            </a:r>
            <a:r>
              <a:rPr lang="ru-RU" sz="2000" dirty="0" err="1">
                <a:latin typeface="Times New Roman" panose="02020603050405020304" pitchFamily="18" charset="0"/>
                <a:cs typeface="Times New Roman" panose="02020603050405020304" pitchFamily="18" charset="0"/>
              </a:rPr>
              <a:t>елда</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РСФСРның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атказанган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сәнгать</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эшлеклесе</a:t>
            </a:r>
            <a:r>
              <a:rPr lang="ru-RU" sz="2000" dirty="0">
                <a:latin typeface="Times New Roman" panose="02020603050405020304" pitchFamily="18" charset="0"/>
                <a:cs typeface="Times New Roman" panose="02020603050405020304" pitchFamily="18" charset="0"/>
              </a:rPr>
              <a:t>.</a:t>
            </a:r>
            <a:endParaRPr lang="ru-RU" sz="2000" dirty="0" smtClean="0">
              <a:latin typeface="Times New Roman" panose="02020603050405020304" pitchFamily="18" charset="0"/>
              <a:cs typeface="Times New Roman" panose="02020603050405020304" pitchFamily="18" charset="0"/>
            </a:endParaRPr>
          </a:p>
          <a:p>
            <a:pPr marL="0" indent="0">
              <a:buNone/>
            </a:pPr>
            <a:r>
              <a:rPr lang="ru-RU" sz="2000" dirty="0" smtClean="0">
                <a:latin typeface="Times New Roman" panose="02020603050405020304" pitchFamily="18" charset="0"/>
                <a:cs typeface="Times New Roman" panose="02020603050405020304" pitchFamily="18" charset="0"/>
              </a:rPr>
              <a:t>1981 </a:t>
            </a:r>
            <a:r>
              <a:rPr lang="ru-RU" sz="2000" dirty="0" err="1">
                <a:latin typeface="Times New Roman" panose="02020603050405020304" pitchFamily="18" charset="0"/>
                <a:cs typeface="Times New Roman" panose="02020603050405020304" pitchFamily="18" charset="0"/>
              </a:rPr>
              <a:t>елда</a:t>
            </a:r>
            <a:r>
              <a:rPr lang="ru-RU" sz="2000" dirty="0">
                <a:latin typeface="Times New Roman" panose="02020603050405020304" pitchFamily="18" charset="0"/>
                <a:cs typeface="Times New Roman" panose="02020603050405020304" pitchFamily="18" charset="0"/>
              </a:rPr>
              <a:t> — </a:t>
            </a:r>
            <a:r>
              <a:rPr lang="ru-RU" sz="2000" dirty="0" err="1">
                <a:latin typeface="Times New Roman" panose="02020603050405020304" pitchFamily="18" charset="0"/>
                <a:cs typeface="Times New Roman" panose="02020603050405020304" pitchFamily="18" charset="0"/>
              </a:rPr>
              <a:t>РСФСРның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халык</a:t>
            </a:r>
            <a:r>
              <a:rPr lang="ru-RU" sz="2000" dirty="0">
                <a:latin typeface="Times New Roman" panose="02020603050405020304" pitchFamily="18" charset="0"/>
                <a:cs typeface="Times New Roman" panose="02020603050405020304" pitchFamily="18" charset="0"/>
              </a:rPr>
              <a:t> </a:t>
            </a:r>
            <a:r>
              <a:rPr lang="ru-RU" sz="2000" dirty="0" smtClean="0">
                <a:latin typeface="Times New Roman" panose="02020603050405020304" pitchFamily="18" charset="0"/>
                <a:cs typeface="Times New Roman" panose="02020603050405020304" pitchFamily="18" charset="0"/>
              </a:rPr>
              <a:t>артисты</a:t>
            </a:r>
          </a:p>
          <a:p>
            <a:pPr marL="0" indent="0">
              <a:buNone/>
            </a:pPr>
            <a:r>
              <a:rPr lang="ru-RU" sz="2000" dirty="0" smtClean="0">
                <a:latin typeface="Times New Roman" panose="02020603050405020304" pitchFamily="18" charset="0"/>
                <a:cs typeface="Times New Roman" panose="02020603050405020304" pitchFamily="18" charset="0"/>
              </a:rPr>
              <a:t>1986 </a:t>
            </a:r>
            <a:r>
              <a:rPr lang="ru-RU" sz="2000" dirty="0" err="1">
                <a:latin typeface="Times New Roman" panose="02020603050405020304" pitchFamily="18" charset="0"/>
                <a:cs typeface="Times New Roman" panose="02020603050405020304" pitchFamily="18" charset="0"/>
              </a:rPr>
              <a:t>елда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СССРның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халык</a:t>
            </a:r>
            <a:r>
              <a:rPr lang="ru-RU" sz="2000" dirty="0">
                <a:latin typeface="Times New Roman" panose="02020603050405020304" pitchFamily="18" charset="0"/>
                <a:cs typeface="Times New Roman" panose="02020603050405020304" pitchFamily="18" charset="0"/>
              </a:rPr>
              <a:t> артисты </a:t>
            </a:r>
            <a:r>
              <a:rPr lang="ru-RU" sz="2000" dirty="0" err="1">
                <a:latin typeface="Times New Roman" panose="02020603050405020304" pitchFamily="18" charset="0"/>
                <a:cs typeface="Times New Roman" panose="02020603050405020304" pitchFamily="18" charset="0"/>
              </a:rPr>
              <a:t>дигән</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мактаулы</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исемнәр</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бирелә</a:t>
            </a:r>
            <a:r>
              <a:rPr lang="ru-RU" sz="2000" dirty="0" smtClean="0">
                <a:latin typeface="Times New Roman" panose="02020603050405020304" pitchFamily="18" charset="0"/>
                <a:cs typeface="Times New Roman" panose="02020603050405020304" pitchFamily="18" charset="0"/>
              </a:rPr>
              <a:t> </a:t>
            </a:r>
          </a:p>
          <a:p>
            <a:pPr marL="0" indent="0">
              <a:buNone/>
            </a:pPr>
            <a:r>
              <a:rPr lang="ru-RU" sz="2000" dirty="0" smtClean="0">
                <a:latin typeface="Times New Roman" panose="02020603050405020304" pitchFamily="18" charset="0"/>
                <a:cs typeface="Times New Roman" panose="02020603050405020304" pitchFamily="18" charset="0"/>
              </a:rPr>
              <a:t>1959 </a:t>
            </a:r>
            <a:r>
              <a:rPr lang="ru-RU" sz="2000" dirty="0" err="1">
                <a:latin typeface="Times New Roman" panose="02020603050405020304" pitchFamily="18" charset="0"/>
                <a:cs typeface="Times New Roman" panose="02020603050405020304" pitchFamily="18" charset="0"/>
              </a:rPr>
              <a:t>елда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ТАССРның</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Г.Тукай</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исемендәге</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Дәүләт</a:t>
            </a:r>
            <a:r>
              <a:rPr lang="ru-RU" sz="2000" dirty="0">
                <a:latin typeface="Times New Roman" panose="02020603050405020304" pitchFamily="18" charset="0"/>
                <a:cs typeface="Times New Roman" panose="02020603050405020304" pitchFamily="18" charset="0"/>
              </a:rPr>
              <a:t> </a:t>
            </a:r>
            <a:r>
              <a:rPr lang="ru-RU" sz="2000" dirty="0" err="1" smtClean="0">
                <a:latin typeface="Times New Roman" panose="02020603050405020304" pitchFamily="18" charset="0"/>
                <a:cs typeface="Times New Roman" panose="02020603050405020304" pitchFamily="18" charset="0"/>
              </a:rPr>
              <a:t>премиясенә</a:t>
            </a:r>
            <a:endParaRPr lang="ru-RU" sz="2000" dirty="0">
              <a:latin typeface="Times New Roman" panose="02020603050405020304" pitchFamily="18" charset="0"/>
              <a:cs typeface="Times New Roman" panose="02020603050405020304" pitchFamily="18" charset="0"/>
            </a:endParaRPr>
          </a:p>
          <a:p>
            <a:pPr marL="0" indent="0">
              <a:buNone/>
            </a:pPr>
            <a:r>
              <a:rPr lang="ru-RU" sz="2000" dirty="0" smtClean="0">
                <a:latin typeface="Times New Roman" panose="02020603050405020304" pitchFamily="18" charset="0"/>
                <a:cs typeface="Times New Roman" panose="02020603050405020304" pitchFamily="18" charset="0"/>
              </a:rPr>
              <a:t>1957 </a:t>
            </a:r>
            <a:r>
              <a:rPr lang="ru-RU" sz="2000" dirty="0" err="1">
                <a:latin typeface="Times New Roman" panose="02020603050405020304" pitchFamily="18" charset="0"/>
                <a:cs typeface="Times New Roman" panose="02020603050405020304" pitchFamily="18" charset="0"/>
              </a:rPr>
              <a:t>елда</a:t>
            </a:r>
            <a:r>
              <a:rPr lang="ru-RU" sz="2000" dirty="0">
                <a:latin typeface="Times New Roman" panose="02020603050405020304" pitchFamily="18" charset="0"/>
                <a:cs typeface="Times New Roman" panose="02020603050405020304" pitchFamily="18" charset="0"/>
              </a:rPr>
              <a:t> — «Почет </a:t>
            </a:r>
            <a:r>
              <a:rPr lang="ru-RU" sz="2000" dirty="0" err="1">
                <a:latin typeface="Times New Roman" panose="02020603050405020304" pitchFamily="18" charset="0"/>
                <a:cs typeface="Times New Roman" panose="02020603050405020304" pitchFamily="18" charset="0"/>
              </a:rPr>
              <a:t>билгесе</a:t>
            </a:r>
            <a:r>
              <a:rPr lang="ru-RU" sz="2000" dirty="0" smtClean="0">
                <a:latin typeface="Times New Roman" panose="02020603050405020304" pitchFamily="18" charset="0"/>
                <a:cs typeface="Times New Roman" panose="02020603050405020304" pitchFamily="18" charset="0"/>
              </a:rPr>
              <a:t>» </a:t>
            </a:r>
          </a:p>
          <a:p>
            <a:pPr marL="0" indent="0">
              <a:buNone/>
            </a:pPr>
            <a:r>
              <a:rPr lang="ru-RU" sz="2000" dirty="0" smtClean="0">
                <a:latin typeface="Times New Roman" panose="02020603050405020304" pitchFamily="18" charset="0"/>
                <a:cs typeface="Times New Roman" panose="02020603050405020304" pitchFamily="18" charset="0"/>
              </a:rPr>
              <a:t>1971 </a:t>
            </a:r>
            <a:r>
              <a:rPr lang="ru-RU" sz="2000" dirty="0" err="1">
                <a:latin typeface="Times New Roman" panose="02020603050405020304" pitchFamily="18" charset="0"/>
                <a:cs typeface="Times New Roman" panose="02020603050405020304" pitchFamily="18" charset="0"/>
              </a:rPr>
              <a:t>елда</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Хезмәт</a:t>
            </a:r>
            <a:r>
              <a:rPr lang="ru-RU" sz="2000" dirty="0">
                <a:latin typeface="Times New Roman" panose="02020603050405020304" pitchFamily="18" charset="0"/>
                <a:cs typeface="Times New Roman" panose="02020603050405020304" pitchFamily="18" charset="0"/>
              </a:rPr>
              <a:t> Кызыл </a:t>
            </a:r>
            <a:r>
              <a:rPr lang="ru-RU" sz="2000" dirty="0" err="1" smtClean="0">
                <a:latin typeface="Times New Roman" panose="02020603050405020304" pitchFamily="18" charset="0"/>
                <a:cs typeface="Times New Roman" panose="02020603050405020304" pitchFamily="18" charset="0"/>
              </a:rPr>
              <a:t>Байрагы</a:t>
            </a:r>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орденнарына</a:t>
            </a:r>
            <a:r>
              <a:rPr lang="ru-RU" sz="2000" dirty="0">
                <a:latin typeface="Times New Roman" panose="02020603050405020304" pitchFamily="18" charset="0"/>
                <a:cs typeface="Times New Roman" panose="02020603050405020304" pitchFamily="18" charset="0"/>
              </a:rPr>
              <a:t> лаек </a:t>
            </a:r>
            <a:r>
              <a:rPr lang="ru-RU" sz="2000" dirty="0" err="1">
                <a:latin typeface="Times New Roman" panose="02020603050405020304" pitchFamily="18" charset="0"/>
                <a:cs typeface="Times New Roman" panose="02020603050405020304" pitchFamily="18" charset="0"/>
              </a:rPr>
              <a:t>була</a:t>
            </a:r>
            <a:r>
              <a:rPr lang="ru-RU"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511123993"/>
      </p:ext>
    </p:extLst>
  </p:cSld>
  <p:clrMapOvr>
    <a:masterClrMapping/>
  </p:clrMapOvr>
  <mc:AlternateContent xmlns:mc="http://schemas.openxmlformats.org/markup-compatibility/2006">
    <mc:Choice xmlns:p14="http://schemas.microsoft.com/office/powerpoint/2010/main" Requires="p14">
      <p:transition spd="slow" p14:dur="900">
        <p14:warp dir="in"/>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019424"/>
            <a:ext cx="8596668" cy="3445769"/>
          </a:xfrm>
        </p:spPr>
        <p:txBody>
          <a:bodyPr>
            <a:normAutofit fontScale="90000"/>
          </a:bodyPr>
          <a:lstStyle/>
          <a:p>
            <a:r>
              <a:rPr lang="ru-RU" dirty="0"/>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Рөстәм</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Яхин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татар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музыкасы</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сәнгатендә</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аерым</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урын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тота</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Рөстәм</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Яхин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үзенең</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йөзләгән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җырлары</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романслары</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инструменталь</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әсәрләре</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белән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татар музыка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дөньясын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баетып</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аны</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якты</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бер</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биеклеккә</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күтәрде</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үзенә</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бер</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Рөстәм</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Яхин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җырлары</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романслары</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дәверен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тудырды</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Рөстәм</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Яхин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иҗаты</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гаять</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дәрәҗәдә</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халыкчан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рухта</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Аның</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матур</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үзенчәлеге</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һәм</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халыкчанлыгы</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минемчә</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иҗатының</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дөнья</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классик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музыкасы</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югарылыгындагы</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алымнар</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белән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сугарылган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булуында</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һәм</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бу</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алымнарның</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халыкчанлык</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белән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үрелүендәдер.Рөстәм</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Яхин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әсәрләре</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безнең</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музыка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сәнгатебезнең</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алтын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фондына</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кереп</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калачак</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Татар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халкы</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үзенең</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Рөстәмен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яратты</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аның</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белән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горурланды</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аның</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әсәрләрен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үзе</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белән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киләчәккә</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алып</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барачак</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a:t>
            </a:r>
            <a:b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Гөлшат</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Зәйнашева</a:t>
            </a:r>
            <a:endParaRPr lang="ru-RU" sz="22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61436" y="609599"/>
            <a:ext cx="1895475" cy="2409825"/>
          </a:xfrm>
        </p:spPr>
      </p:pic>
    </p:spTree>
    <p:extLst>
      <p:ext uri="{BB962C8B-B14F-4D97-AF65-F5344CB8AC3E}">
        <p14:creationId xmlns:p14="http://schemas.microsoft.com/office/powerpoint/2010/main" val="251682170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51172" y="4859628"/>
            <a:ext cx="8596668" cy="1320800"/>
          </a:xfrm>
        </p:spPr>
        <p:txBody>
          <a:bodyPr/>
          <a:lstStyle/>
          <a:p>
            <a:pPr algn="ctr"/>
            <a:r>
              <a:rPr lang="tt-RU" dirty="0" smtClean="0">
                <a:solidFill>
                  <a:schemeClr val="tx1">
                    <a:lumMod val="95000"/>
                    <a:lumOff val="5000"/>
                  </a:schemeClr>
                </a:solidFill>
              </a:rPr>
              <a:t>Рөстәм  Мөхәммәтхаҗи улы Яхин</a:t>
            </a:r>
            <a:br>
              <a:rPr lang="tt-RU" dirty="0" smtClean="0">
                <a:solidFill>
                  <a:schemeClr val="tx1">
                    <a:lumMod val="95000"/>
                    <a:lumOff val="5000"/>
                  </a:schemeClr>
                </a:solidFill>
              </a:rPr>
            </a:br>
            <a:r>
              <a:rPr lang="tt-RU" dirty="0" smtClean="0">
                <a:solidFill>
                  <a:schemeClr val="tx1">
                    <a:lumMod val="95000"/>
                    <a:lumOff val="5000"/>
                  </a:schemeClr>
                </a:solidFill>
              </a:rPr>
              <a:t>1926-1993</a:t>
            </a:r>
            <a:endParaRPr lang="ru-RU" dirty="0">
              <a:solidFill>
                <a:schemeClr val="tx1">
                  <a:lumMod val="95000"/>
                  <a:lumOff val="5000"/>
                </a:schemeClr>
              </a:solidFill>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52506" y="193194"/>
            <a:ext cx="2794000" cy="3746500"/>
          </a:xfrm>
        </p:spPr>
      </p:pic>
    </p:spTree>
    <p:extLst>
      <p:ext uri="{BB962C8B-B14F-4D97-AF65-F5344CB8AC3E}">
        <p14:creationId xmlns:p14="http://schemas.microsoft.com/office/powerpoint/2010/main" val="26198162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59854" y="3618962"/>
            <a:ext cx="9496975" cy="676857"/>
          </a:xfrm>
        </p:spPr>
        <p:txBody>
          <a:bodyPr>
            <a:normAutofit fontScale="90000"/>
          </a:bodyPr>
          <a:lstStyle/>
          <a:p>
            <a:r>
              <a:rPr lang="tt-RU" dirty="0" smtClean="0">
                <a:solidFill>
                  <a:schemeClr val="tx1">
                    <a:lumMod val="95000"/>
                    <a:lumOff val="5000"/>
                  </a:schemeClr>
                </a:solidFill>
                <a:latin typeface="Times New Roman" panose="02020603050405020304" pitchFamily="18" charset="0"/>
                <a:cs typeface="Times New Roman" panose="02020603050405020304" pitchFamily="18" charset="0"/>
              </a:rPr>
              <a:t>Әтисе – Мөхәммәтхаҗи Әбделфәттах углы – Мамадыш районында мулла гаиләсендә туган. Карендәш туганнары Мусиннарның “Азиатская обув</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ь</a:t>
            </a:r>
            <a:r>
              <a:rPr lang="tt-RU" dirty="0" smtClean="0">
                <a:solidFill>
                  <a:schemeClr val="tx1">
                    <a:lumMod val="95000"/>
                    <a:lumOff val="5000"/>
                  </a:schemeClr>
                </a:solidFill>
                <a:latin typeface="Times New Roman" panose="02020603050405020304" pitchFamily="18" charset="0"/>
                <a:cs typeface="Times New Roman" panose="02020603050405020304" pitchFamily="18" charset="0"/>
              </a:rPr>
              <a:t>” дигән ширкәтендә эшли. Приказчик була, хуҗасының ышанычын яулагач, кассир дәрәҗәсенә күтәрелә.</a:t>
            </a:r>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75039" y="296215"/>
            <a:ext cx="3340916" cy="3065172"/>
          </a:xfrm>
        </p:spPr>
      </p:pic>
    </p:spTree>
    <p:extLst>
      <p:ext uri="{BB962C8B-B14F-4D97-AF65-F5344CB8AC3E}">
        <p14:creationId xmlns:p14="http://schemas.microsoft.com/office/powerpoint/2010/main" val="3037061512"/>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455831"/>
            <a:ext cx="8596668" cy="1320800"/>
          </a:xfrm>
        </p:spPr>
        <p:txBody>
          <a:bodyPr>
            <a:noAutofit/>
          </a:bodyPr>
          <a:lstStyle/>
          <a:p>
            <a:r>
              <a:rPr lang="ru-RU" sz="2400" dirty="0" err="1" smtClean="0">
                <a:solidFill>
                  <a:schemeClr val="tx1">
                    <a:lumMod val="95000"/>
                    <a:lumOff val="5000"/>
                  </a:schemeClr>
                </a:solidFill>
                <a:latin typeface="Times New Roman" panose="02020603050405020304" pitchFamily="18" charset="0"/>
                <a:cs typeface="Times New Roman" panose="02020603050405020304" pitchFamily="18" charset="0"/>
              </a:rPr>
              <a:t>Әнисе</a:t>
            </a: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 – </a:t>
            </a:r>
            <a:r>
              <a:rPr lang="ru-RU" sz="2400" dirty="0" err="1" smtClean="0">
                <a:solidFill>
                  <a:schemeClr val="tx1">
                    <a:lumMod val="95000"/>
                    <a:lumOff val="5000"/>
                  </a:schemeClr>
                </a:solidFill>
                <a:latin typeface="Times New Roman" panose="02020603050405020304" pitchFamily="18" charset="0"/>
                <a:cs typeface="Times New Roman" panose="02020603050405020304" pitchFamily="18" charset="0"/>
              </a:rPr>
              <a:t>Мәрь</a:t>
            </a:r>
            <a:r>
              <a:rPr lang="tt-RU" sz="2400" dirty="0" smtClean="0">
                <a:solidFill>
                  <a:schemeClr val="tx1">
                    <a:lumMod val="95000"/>
                    <a:lumOff val="5000"/>
                  </a:schemeClr>
                </a:solidFill>
                <a:latin typeface="Times New Roman" panose="02020603050405020304" pitchFamily="18" charset="0"/>
                <a:cs typeface="Times New Roman" panose="02020603050405020304" pitchFamily="18" charset="0"/>
              </a:rPr>
              <a:t>ям Садыйк кызы Мусина -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у</a:t>
            </a:r>
            <a:r>
              <a:rPr lang="ru-RU" sz="2400" dirty="0" err="1" smtClean="0">
                <a:solidFill>
                  <a:schemeClr val="tx1">
                    <a:lumMod val="95000"/>
                    <a:lumOff val="5000"/>
                  </a:schemeClr>
                </a:solidFill>
                <a:latin typeface="Times New Roman" panose="02020603050405020304" pitchFamily="18" charset="0"/>
                <a:cs typeface="Times New Roman" panose="02020603050405020304" pitchFamily="18" charset="0"/>
              </a:rPr>
              <a:t>лының</a:t>
            </a: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балачактан</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музыкага</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тартылуын</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татар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халык</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җырлары</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белән</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smtClean="0">
                <a:solidFill>
                  <a:schemeClr val="tx1">
                    <a:lumMod val="95000"/>
                    <a:lumOff val="5000"/>
                  </a:schemeClr>
                </a:solidFill>
                <a:latin typeface="Times New Roman" panose="02020603050405020304" pitchFamily="18" charset="0"/>
                <a:cs typeface="Times New Roman" panose="02020603050405020304" pitchFamily="18" charset="0"/>
              </a:rPr>
              <a:t>кызыксынуын</a:t>
            </a: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күрә</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Ул</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туганы</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танылган</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җырчы</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Мәрьям</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Рахманкулова</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smtClean="0">
                <a:solidFill>
                  <a:schemeClr val="tx1">
                    <a:lumMod val="95000"/>
                    <a:lumOff val="5000"/>
                  </a:schemeClr>
                </a:solidFill>
                <a:latin typeface="Times New Roman" panose="02020603050405020304" pitchFamily="18" charset="0"/>
                <a:cs typeface="Times New Roman" panose="02020603050405020304" pitchFamily="18" charset="0"/>
              </a:rPr>
              <a:t>киңәше</a:t>
            </a: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белән</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13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яшендә</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Рөстәм</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Яхинны</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Казанның</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1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нче</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балалар</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музыка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мәктәбенә</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a:solidFill>
                  <a:schemeClr val="tx1">
                    <a:lumMod val="95000"/>
                    <a:lumOff val="5000"/>
                  </a:schemeClr>
                </a:solidFill>
                <a:latin typeface="Times New Roman" panose="02020603050405020304" pitchFamily="18" charset="0"/>
                <a:cs typeface="Times New Roman" panose="02020603050405020304" pitchFamily="18" charset="0"/>
              </a:rPr>
              <a:t>укырга</a:t>
            </a:r>
            <a:r>
              <a:rPr lang="ru-RU" sz="24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400" dirty="0" err="1" smtClean="0">
                <a:solidFill>
                  <a:schemeClr val="tx1">
                    <a:lumMod val="95000"/>
                    <a:lumOff val="5000"/>
                  </a:schemeClr>
                </a:solidFill>
                <a:latin typeface="Times New Roman" panose="02020603050405020304" pitchFamily="18" charset="0"/>
                <a:cs typeface="Times New Roman" panose="02020603050405020304" pitchFamily="18" charset="0"/>
              </a:rPr>
              <a:t>бирә</a:t>
            </a:r>
            <a:r>
              <a:rPr lang="ru-RU" sz="2400"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ru-RU" sz="2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72514" y="699752"/>
            <a:ext cx="2606307" cy="2495550"/>
          </a:xfrm>
        </p:spPr>
      </p:pic>
    </p:spTree>
    <p:extLst>
      <p:ext uri="{BB962C8B-B14F-4D97-AF65-F5344CB8AC3E}">
        <p14:creationId xmlns:p14="http://schemas.microsoft.com/office/powerpoint/2010/main" val="166355520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0669" y="4434625"/>
            <a:ext cx="8596668" cy="1320800"/>
          </a:xfrm>
        </p:spPr>
        <p:txBody>
          <a:bodyPr>
            <a:normAutofit fontScale="90000"/>
          </a:bodyPr>
          <a:lstStyle/>
          <a:p>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Музыка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мәктәбе</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директоры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Р.Поляков</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һәм</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фортепиано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укытучысы</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А.Чернышева</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баланың</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сәләтен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күреп</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аңа</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укуын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Мәскәүдә</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дәвам</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итәргә</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тәкъдим</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итә</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Мәскәү</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музыка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училищесында</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А.Руббахның</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фортепиано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сыйныфын</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тәмамлаганнан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соң</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1941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елда</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Р.Яхин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Мәскәү</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консерваториясенә</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имтиханнарын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уңышлы</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тапшыра</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1800" dirty="0">
                <a:solidFill>
                  <a:schemeClr val="tx1">
                    <a:lumMod val="95000"/>
                    <a:lumOff val="5000"/>
                  </a:schemeClr>
                </a:solidFill>
                <a:latin typeface="Times New Roman" panose="02020603050405020304" pitchFamily="18" charset="0"/>
                <a:cs typeface="Times New Roman" panose="02020603050405020304" pitchFamily="18" charset="0"/>
              </a:rPr>
            </a:br>
            <a:endParaRPr lang="ru-RU" sz="18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74023" y="409061"/>
            <a:ext cx="6003289" cy="3881437"/>
          </a:xfrm>
        </p:spPr>
      </p:pic>
    </p:spTree>
    <p:extLst>
      <p:ext uri="{BB962C8B-B14F-4D97-AF65-F5344CB8AC3E}">
        <p14:creationId xmlns:p14="http://schemas.microsoft.com/office/powerpoint/2010/main" val="137086701"/>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19352" y="3932349"/>
            <a:ext cx="8596668" cy="1320800"/>
          </a:xfrm>
        </p:spPr>
        <p:txBody>
          <a:bodyPr/>
          <a:lstStyle/>
          <a:p>
            <a:r>
              <a:rPr lang="ru-RU" dirty="0">
                <a:solidFill>
                  <a:schemeClr val="tx1">
                    <a:lumMod val="95000"/>
                    <a:lumOff val="5000"/>
                  </a:schemeClr>
                </a:solidFill>
                <a:latin typeface="Times New Roman" panose="02020603050405020304" pitchFamily="18" charset="0"/>
                <a:cs typeface="Times New Roman" panose="02020603050405020304" pitchFamily="18" charset="0"/>
              </a:rPr>
              <a:t>1950 — 1952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елларда</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Р.Яхин</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Казан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консерваториясендә</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err="1">
                <a:solidFill>
                  <a:schemeClr val="tx1">
                    <a:lumMod val="95000"/>
                    <a:lumOff val="5000"/>
                  </a:schemeClr>
                </a:solidFill>
                <a:latin typeface="Times New Roman" panose="02020603050405020304" pitchFamily="18" charset="0"/>
                <a:cs typeface="Times New Roman" panose="02020603050405020304" pitchFamily="18" charset="0"/>
              </a:rPr>
              <a:t>белем</a:t>
            </a:r>
            <a:r>
              <a:rPr lang="ru-RU"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dirty="0" err="1" smtClean="0">
                <a:solidFill>
                  <a:schemeClr val="tx1">
                    <a:lumMod val="95000"/>
                    <a:lumOff val="5000"/>
                  </a:schemeClr>
                </a:solidFill>
                <a:latin typeface="Times New Roman" panose="02020603050405020304" pitchFamily="18" charset="0"/>
                <a:cs typeface="Times New Roman" panose="02020603050405020304" pitchFamily="18" charset="0"/>
              </a:rPr>
              <a:t>бирә</a:t>
            </a:r>
            <a:r>
              <a:rPr lang="ru-RU" dirty="0" smtClean="0">
                <a:solidFill>
                  <a:schemeClr val="tx1">
                    <a:lumMod val="95000"/>
                    <a:lumOff val="5000"/>
                  </a:schemeClr>
                </a:solidFill>
                <a:latin typeface="Times New Roman" panose="02020603050405020304" pitchFamily="18" charset="0"/>
                <a:cs typeface="Times New Roman" panose="02020603050405020304" pitchFamily="18" charset="0"/>
              </a:rPr>
              <a:t>.</a:t>
            </a:r>
            <a:endParaRPr lang="ru-RU"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92440" y="609599"/>
            <a:ext cx="5756856" cy="2970727"/>
          </a:xfrm>
        </p:spPr>
      </p:pic>
    </p:spTree>
    <p:extLst>
      <p:ext uri="{BB962C8B-B14F-4D97-AF65-F5344CB8AC3E}">
        <p14:creationId xmlns:p14="http://schemas.microsoft.com/office/powerpoint/2010/main" val="112490148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172495"/>
            <a:ext cx="8596668" cy="3382851"/>
          </a:xfrm>
        </p:spPr>
        <p:txBody>
          <a:bodyPr>
            <a:normAutofit/>
          </a:bodyPr>
          <a:lstStyle/>
          <a:p>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Рөстәм</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Мөхәммәтхаҗи</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улы</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Яхин</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400дән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артык</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җыр</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һәм</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романс, соната, сюита, 20дән </a:t>
            </a:r>
            <a:r>
              <a:rPr lang="ru-RU" sz="2200" dirty="0" err="1">
                <a:solidFill>
                  <a:schemeClr val="tx1">
                    <a:lumMod val="95000"/>
                    <a:lumOff val="5000"/>
                  </a:schemeClr>
                </a:solidFill>
                <a:latin typeface="Times New Roman" panose="02020603050405020304" pitchFamily="18" charset="0"/>
                <a:cs typeface="Times New Roman" panose="02020603050405020304" pitchFamily="18" charset="0"/>
              </a:rPr>
              <a:t>артык</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пьеса</a:t>
            </a:r>
            <a:r>
              <a:rPr lang="ru-RU" sz="22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язды</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Шулар</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арасында</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Китмә</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сандугач</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Көзге</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моң</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«Киек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казлар</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Бер</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генә</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сүз</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һәм</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башка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әсәрләрен</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халкыбыз</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яратып</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тыңлый</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бу</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әсәрләр</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 </a:t>
            </a:r>
            <a:r>
              <a:rPr lang="ru-RU" sz="2200" dirty="0" err="1" smtClean="0">
                <a:solidFill>
                  <a:schemeClr val="tx1">
                    <a:lumMod val="95000"/>
                    <a:lumOff val="5000"/>
                  </a:schemeClr>
                </a:solidFill>
                <a:latin typeface="Times New Roman" panose="02020603050405020304" pitchFamily="18" charset="0"/>
                <a:cs typeface="Times New Roman" panose="02020603050405020304" pitchFamily="18" charset="0"/>
              </a:rPr>
              <a:t>мәңгелек</a:t>
            </a:r>
            <a:r>
              <a:rPr lang="ru-RU" sz="2200" dirty="0" smtClean="0">
                <a:solidFill>
                  <a:schemeClr val="tx1">
                    <a:lumMod val="95000"/>
                    <a:lumOff val="5000"/>
                  </a:schemeClr>
                </a:solidFill>
                <a:latin typeface="Times New Roman" panose="02020603050405020304" pitchFamily="18" charset="0"/>
                <a:cs typeface="Times New Roman" panose="02020603050405020304" pitchFamily="18" charset="0"/>
              </a:rPr>
              <a:t>.</a:t>
            </a:r>
            <a:r>
              <a:rPr lang="ru-RU" dirty="0"/>
              <a:t/>
            </a:r>
            <a:br>
              <a:rPr lang="ru-RU" dirty="0"/>
            </a:br>
            <a:r>
              <a:rPr lang="ru-RU" dirty="0"/>
              <a:t/>
            </a:r>
            <a:br>
              <a:rPr lang="ru-RU" dirty="0"/>
            </a:br>
            <a:endParaRPr lang="ru-RU" dirty="0"/>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609600"/>
            <a:ext cx="3667125" cy="2428875"/>
          </a:xfrm>
        </p:spPr>
      </p:pic>
    </p:spTree>
    <p:extLst>
      <p:ext uri="{BB962C8B-B14F-4D97-AF65-F5344CB8AC3E}">
        <p14:creationId xmlns:p14="http://schemas.microsoft.com/office/powerpoint/2010/main" val="1685624819"/>
      </p:ext>
    </p:extLst>
  </p:cSld>
  <p:clrMapOvr>
    <a:masterClrMapping/>
  </p:clrMapOvr>
  <mc:AlternateContent xmlns:mc="http://schemas.openxmlformats.org/markup-compatibility/2006">
    <mc:Choice xmlns:p14="http://schemas.microsoft.com/office/powerpoint/2010/main" Requires="p14">
      <p:transition spd="slow" p14:dur="1250">
        <p14:flip dir="r"/>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2099256"/>
            <a:ext cx="8596668" cy="4758743"/>
          </a:xfrm>
        </p:spPr>
        <p:txBody>
          <a:bodyPr>
            <a:normAutofit/>
          </a:bodyPr>
          <a:lstStyle/>
          <a:p>
            <a:pPr algn="ct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Мәңге</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яшә</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газиз</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Ватаныбыз</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a:t>
            </a:r>
            <a:br>
              <a:rPr lang="ru-RU" sz="18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Халкым</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тели</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изге</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теләкләр</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a:t>
            </a:r>
            <a:br>
              <a:rPr lang="ru-RU" sz="18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Гомерлеккә</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якын</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туган</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булып</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18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Яши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бездә</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төрле</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милләтләр</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a:t>
            </a:r>
            <a:br>
              <a:rPr lang="ru-RU" sz="18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Күп</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гасырлар</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кичкән</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чал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тарихлы</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r>
            <a:br>
              <a:rPr lang="ru-RU" sz="18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Данлы</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илем</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үзең</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бер</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дастан</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a:t>
            </a:r>
            <a:br>
              <a:rPr lang="ru-RU" sz="18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Синдә</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генә</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безнең</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a:t>
            </a:r>
            <a:r>
              <a:rPr lang="ru-RU" sz="1800" dirty="0" err="1">
                <a:solidFill>
                  <a:schemeClr val="tx1">
                    <a:lumMod val="95000"/>
                    <a:lumOff val="5000"/>
                  </a:schemeClr>
                </a:solidFill>
                <a:latin typeface="Times New Roman" panose="02020603050405020304" pitchFamily="18" charset="0"/>
                <a:cs typeface="Times New Roman" panose="02020603050405020304" pitchFamily="18" charset="0"/>
              </a:rPr>
              <a:t>язмышыбыз</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a:t>
            </a:r>
            <a:br>
              <a:rPr lang="ru-RU" sz="18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Республикам минем, Татарстан!</a:t>
            </a:r>
            <a:br>
              <a:rPr lang="ru-RU" sz="18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800" dirty="0" smtClean="0">
                <a:solidFill>
                  <a:schemeClr val="tx1">
                    <a:lumMod val="95000"/>
                    <a:lumOff val="5000"/>
                  </a:schemeClr>
                </a:solidFill>
                <a:latin typeface="Times New Roman" panose="02020603050405020304" pitchFamily="18" charset="0"/>
                <a:cs typeface="Times New Roman" panose="02020603050405020304" pitchFamily="18" charset="0"/>
              </a:rPr>
              <a:t/>
            </a:r>
            <a:br>
              <a:rPr lang="ru-RU" sz="1800" dirty="0" smtClean="0">
                <a:solidFill>
                  <a:schemeClr val="tx1">
                    <a:lumMod val="95000"/>
                    <a:lumOff val="5000"/>
                  </a:schemeClr>
                </a:solidFill>
                <a:latin typeface="Times New Roman" panose="02020603050405020304" pitchFamily="18" charset="0"/>
                <a:cs typeface="Times New Roman" panose="02020603050405020304" pitchFamily="18" charset="0"/>
              </a:rPr>
            </a:br>
            <a:r>
              <a:rPr lang="ru-RU" sz="1800" dirty="0" smtClean="0">
                <a:solidFill>
                  <a:schemeClr val="tx1">
                    <a:lumMod val="95000"/>
                    <a:lumOff val="5000"/>
                  </a:schemeClr>
                </a:solidFill>
                <a:latin typeface="Times New Roman" panose="02020603050405020304" pitchFamily="18" charset="0"/>
                <a:cs typeface="Times New Roman" panose="02020603050405020304" pitchFamily="18" charset="0"/>
              </a:rPr>
              <a:t>Цвети</a:t>
            </a: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 священная земля моя,</a:t>
            </a:r>
            <a:br>
              <a:rPr lang="ru-RU" sz="18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Да будет мирным твой небосвод!</a:t>
            </a:r>
            <a:br>
              <a:rPr lang="ru-RU" sz="18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Единый дом у нас, одна семья,</a:t>
            </a:r>
            <a:br>
              <a:rPr lang="ru-RU" sz="18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Живет в согласии наш народ.</a:t>
            </a:r>
            <a:br>
              <a:rPr lang="ru-RU" sz="18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Богатый мудростью седых веков,</a:t>
            </a:r>
            <a:br>
              <a:rPr lang="ru-RU" sz="18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Надеждой, верою ты нам стал,</a:t>
            </a:r>
            <a:br>
              <a:rPr lang="ru-RU" sz="18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И пусть хранит тебя моя любовь,</a:t>
            </a:r>
            <a:br>
              <a:rPr lang="ru-RU" sz="1800" dirty="0">
                <a:solidFill>
                  <a:schemeClr val="tx1">
                    <a:lumMod val="95000"/>
                    <a:lumOff val="5000"/>
                  </a:schemeClr>
                </a:solidFill>
                <a:latin typeface="Times New Roman" panose="02020603050405020304" pitchFamily="18" charset="0"/>
                <a:cs typeface="Times New Roman" panose="02020603050405020304" pitchFamily="18" charset="0"/>
              </a:rPr>
            </a:br>
            <a:r>
              <a:rPr lang="ru-RU" sz="1800" dirty="0">
                <a:solidFill>
                  <a:schemeClr val="tx1">
                    <a:lumMod val="95000"/>
                    <a:lumOff val="5000"/>
                  </a:schemeClr>
                </a:solidFill>
                <a:latin typeface="Times New Roman" panose="02020603050405020304" pitchFamily="18" charset="0"/>
                <a:cs typeface="Times New Roman" panose="02020603050405020304" pitchFamily="18" charset="0"/>
              </a:rPr>
              <a:t>Моя Республика, мой Татарстан!</a:t>
            </a:r>
          </a:p>
        </p:txBody>
      </p:sp>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25047" y="365329"/>
            <a:ext cx="2177743" cy="1580669"/>
          </a:xfr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334" y="367047"/>
            <a:ext cx="2297686" cy="1580669"/>
          </a:xfrm>
          <a:prstGeom prst="rect">
            <a:avLst/>
          </a:prstGeom>
        </p:spPr>
      </p:pic>
    </p:spTree>
    <p:extLst>
      <p:ext uri="{BB962C8B-B14F-4D97-AF65-F5344CB8AC3E}">
        <p14:creationId xmlns:p14="http://schemas.microsoft.com/office/powerpoint/2010/main" val="1394006893"/>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tt-RU" sz="4400" dirty="0" smtClean="0">
                <a:solidFill>
                  <a:schemeClr val="tx1">
                    <a:lumMod val="95000"/>
                    <a:lumOff val="5000"/>
                  </a:schemeClr>
                </a:solidFill>
                <a:latin typeface="Times New Roman" panose="02020603050405020304" pitchFamily="18" charset="0"/>
                <a:cs typeface="Times New Roman" panose="02020603050405020304" pitchFamily="18" charset="0"/>
              </a:rPr>
              <a:t>Рөстәм Яхинның дәүләт бүләкләре</a:t>
            </a:r>
            <a:endParaRPr lang="ru-RU" sz="44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4" name="Объект 3"/>
          <p:cNvPicPr>
            <a:picLocks noGrp="1" noChangeAspect="1"/>
          </p:cNvPicPr>
          <p:nvPr>
            <p:ph idx="1"/>
          </p:nvPr>
        </p:nvPicPr>
        <p:blipFill rotWithShape="1">
          <a:blip r:embed="rId2">
            <a:extLst>
              <a:ext uri="{28A0092B-C50C-407E-A947-70E740481C1C}">
                <a14:useLocalDpi xmlns:a14="http://schemas.microsoft.com/office/drawing/2010/main" val="0"/>
              </a:ext>
            </a:extLst>
          </a:blip>
          <a:srcRect l="-300" t="-231" r="300" b="231"/>
          <a:stretch/>
        </p:blipFill>
        <p:spPr>
          <a:xfrm>
            <a:off x="677334" y="1930400"/>
            <a:ext cx="8596668" cy="4264337"/>
          </a:xfrm>
          <a:prstGeom prst="rect">
            <a:avLst/>
          </a:prstGeom>
        </p:spPr>
      </p:pic>
    </p:spTree>
    <p:extLst>
      <p:ext uri="{BB962C8B-B14F-4D97-AF65-F5344CB8AC3E}">
        <p14:creationId xmlns:p14="http://schemas.microsoft.com/office/powerpoint/2010/main" val="20651197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49</TotalTime>
  <Words>385</Words>
  <Application>Microsoft Office PowerPoint</Application>
  <PresentationFormat>Широкоэкранный</PresentationFormat>
  <Paragraphs>22</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Times New Roman</vt:lpstr>
      <vt:lpstr>Trebuchet MS</vt:lpstr>
      <vt:lpstr>Wingdings 3</vt:lpstr>
      <vt:lpstr>Грань</vt:lpstr>
      <vt:lpstr>Сандугачлар китә тора ...</vt:lpstr>
      <vt:lpstr>Рөстәм  Мөхәммәтхаҗи улы Яхин 1926-1993</vt:lpstr>
      <vt:lpstr>Әтисе – Мөхәммәтхаҗи Әбделфәттах углы – Мамадыш районында мулла гаиләсендә туган. Карендәш туганнары Мусиннарның “Азиатская обувь” дигән ширкәтендә эшли. Приказчик була, хуҗасының ышанычын яулагач, кассир дәрәҗәсенә күтәрелә.</vt:lpstr>
      <vt:lpstr>Әнисе – Мәрьям Садыйк кызы Мусина - улының балачактан музыкага тартылуын, татар халык җырлары белән кызыксынуын күрә. Ул туганы, танылган җырчы Мәрьям Рахманкулова киңәше белән 13 яшендә Рөстәм Яхинны Казанның 1 нче балалар музыка мәктәбенә укырга бирә.</vt:lpstr>
      <vt:lpstr>Музыка мәктәбе директоры Р.Поляков һәм фортепиано укытучысы А.Чернышева, баланың сәләтен күреп, аңа укуын Мәскәүдә дәвам итәргә тәкъдим, итә. Мәскәү музыка училищесында А.Руббахның фортепиано сыйныфын тәмамлаганнан соң, 1941 елда Р.Яхин Мәскәү консерваториясенә имтиханнарын уңышлы тапшыра. </vt:lpstr>
      <vt:lpstr>1950 — 1952 елларда Р.Яхин Казан консерваториясендә белем бирә.</vt:lpstr>
      <vt:lpstr>Рөстәм Мөхәммәтхаҗи улы Яхин 400дән артык җыр һәм романс, соната, сюита, 20дән артык пьеса язды.  Шулар арасында «Китмә, сандугач», «Көзге моң», «Киек казлар», «Бер генә сүз» һәм башка әсәрләрен халкыбыз яратып тыңлый, бу әсәрләр мәңгелек.  </vt:lpstr>
      <vt:lpstr>Мәңге яшә, газиз Ватаныбыз, Халкым тели изге теләкләр! Гомерлеккә якын туган булып Яши бездә төрле милләтләр. Күп гасырлар кичкән чал тарихлы Данлы илем, үзең бер дастан! Синдә генә безнең язмышыбыз, Республикам минем, Татарстан!  Цвети, священная земля моя, Да будет мирным твой небосвод! Единый дом у нас, одна семья, Живет в согласии наш народ. Богатый мудростью седых веков, Надеждой, верою ты нам стал, И пусть хранит тебя моя любовь, Моя Республика, мой Татарстан!</vt:lpstr>
      <vt:lpstr>Рөстәм Яхинның дәүләт бүләкләре</vt:lpstr>
      <vt:lpstr>Презентация PowerPoint</vt:lpstr>
      <vt:lpstr> Рөстәм Яхин татар музыкасы сәнгатендә аерым урын тота. Рөстәм Яхин үзенең йөзләгән җырлары, романслары, инструменталь әсәрләре белән татар музыка дөньясын баетып, аны якты бер биеклеккә күтәрде, үзенә бер "Рөстәм Яхин җырлары, романслары" дәверен тудырды. Рөстәм Яхин иҗаты гаять дәрәҗәдә халыкчан рухта. Аның матур үзенчәлеге һәм халыкчанлыгы, минемчә, иҗатының дөнья классик музыкасы югарылыгындагы алымнар белән сугарылган булуында һәм бу алымнарның халыкчанлык белән үрелүендәдер.Рөстәм Яхин әсәрләре безнең музыка сәнгатебезнең алтын фондына кереп калачак. Татар халкы үзенең Рөстәмен яратты, аның белән горурланды, аның әсәрләрен үзе белән киләчәккә алып барачак.                                                                                                  Гөлшат Зәйнашева</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Сандугачлар китә тора ...</dc:title>
  <dc:creator>Asus</dc:creator>
  <cp:lastModifiedBy>Asus</cp:lastModifiedBy>
  <cp:revision>5</cp:revision>
  <dcterms:created xsi:type="dcterms:W3CDTF">2014-01-14T14:32:14Z</dcterms:created>
  <dcterms:modified xsi:type="dcterms:W3CDTF">2014-01-14T15:21:17Z</dcterms:modified>
</cp:coreProperties>
</file>