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A3370-CA1D-488A-B5D2-681A3CB509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26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3B212-65A5-4D8D-A99F-B6371BB8F9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265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D7FE6-1A37-40B3-A03C-A6E0293ABA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449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905B8-71EA-49F9-B733-3E46145A85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02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1D81-4BB4-4A87-A168-BF235E5E1C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843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A81E9-48C6-4DF1-B3ED-DDB8D1444C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849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6232-9724-4125-A119-A59E821F99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60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BA374-7E34-47D2-9230-823738FB41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85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633B-E726-442C-997D-45E3051461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797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481B-8C82-4166-A9A4-8508799DB1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52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9784F-E0B4-41E6-A0F2-56DB4D8967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69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CC8B37E-A040-4C1E-A0F4-1D8DBE2409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284538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6600" smtClean="0">
                <a:latin typeface="Monotype Corsiva" pitchFamily="66" charset="0"/>
              </a:rPr>
              <a:t>Учительство.</a:t>
            </a:r>
            <a:br>
              <a:rPr lang="ru-RU" altLang="ru-RU" sz="6600" smtClean="0">
                <a:latin typeface="Monotype Corsiva" pitchFamily="66" charset="0"/>
              </a:rPr>
            </a:br>
            <a:r>
              <a:rPr lang="ru-RU" altLang="ru-RU" sz="6600" smtClean="0">
                <a:latin typeface="Monotype Corsiva" pitchFamily="66" charset="0"/>
              </a:rPr>
              <a:t>Сельское учительство.</a:t>
            </a:r>
          </a:p>
        </p:txBody>
      </p:sp>
      <p:pic>
        <p:nvPicPr>
          <p:cNvPr id="3075" name="Picture 4" descr="Деловая женщ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8913"/>
            <a:ext cx="2459038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64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b="1">
                <a:latin typeface="Monotype Corsiva" pitchFamily="66" charset="0"/>
              </a:rPr>
              <a:t>Сельское учительство.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708400" y="1916113"/>
            <a:ext cx="504031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000"/>
              <a:t>- это социально – профессиональная и территориальная общность, объединяющая учителей школ разных уровней образования (начального, среднего), с разной специализацией базового образования, с различными сроками их трудовой деятельности в сельской местности.</a:t>
            </a:r>
          </a:p>
        </p:txBody>
      </p:sp>
      <p:pic>
        <p:nvPicPr>
          <p:cNvPr id="12292" name="Picture 7" descr="object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3313113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60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8569325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 sz="2000"/>
              <a:t>Среди сельских учителей - абсолютное большинство (85,3%) женщины, преимущественно экономически активного возраста. Предпенсионная группа составила 9% женщин, 5,1% мужчин. Группа учителей пенсионного возраста совокупно (мужчины и женщины) - немногим более 1%.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000"/>
              <a:t>	По уровню образования - 81,2% учителей имеют высшее (в т.ч. 4,1% - незаконченное высшее) образование, со средним специальным образованием около 15%. Преобладающее большинство (78,8%) имеет педагогическое образование; на втором месте - учительство с высшим гуманитарным образованием. Базовое техническое, психологическое и экономическое образование имеют соответственно 3,3; 2 и 1,2%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95288" y="765175"/>
            <a:ext cx="84963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ru-RU" altLang="ru-RU" sz="2000"/>
              <a:t>	По должностному статусу - 85% — учителя, из которых 35% — классные руководители; 6,8% - завучи; 3,9% - социальные педагоги. По стажу педагогической деятельности большинство (59%) учительствуют в своих школах свыше 10 лет, из них каждый второй — свыше 20 лет. Неотъемлемой компонентой профессионального портрета учительства является повышение квалификации. В течение последних 5 лет его прошли 67% .</a:t>
            </a:r>
          </a:p>
          <a:p>
            <a:pPr algn="just" eaLnBrk="1" hangingPunct="1"/>
            <a:endParaRPr lang="ru-RU" altLang="ru-RU" sz="2000"/>
          </a:p>
          <a:p>
            <a:pPr algn="just" eaLnBrk="1" hangingPunct="1"/>
            <a:endParaRPr lang="ru-RU" altLang="ru-RU" sz="2000"/>
          </a:p>
          <a:p>
            <a:pPr algn="just" eaLnBrk="1" hangingPunct="1"/>
            <a:r>
              <a:rPr lang="ru-RU" altLang="ru-RU" sz="2000"/>
              <a:t>	Заметная часть учителей (17,6%) работает в сельской местности от 5 до 10 лет. Каждый десятый (10,3%) - молодой учитель со стажем от года до 5 лет. В целом, независимо от региона, общий педагогический стаж большинства опрошенных (67%) от 10 до 20 лет и выше. Начинающих педагогическую работу на селе (до 1 года) - 2%.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50825" y="1196975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 sz="2000"/>
              <a:t>Важной чертой портрета сельского учителя является его семейное положение. В деревне с ее сохранившейся замкнутостью, известной изолированностью, семья в жизни каждого учителя играет первостепенную роль. 76,3% сельских учителей — семейные (холостяков и незамужних - 20,9%); 83% - имеют детей, почти каждая вторая семья (41%) — двоих. Многодетных семей — 12%. Это больше, чем в городе. Примечательно, что 45% детей школьного возраста учатся в тех же школах, где преподают их родители - отец или мать. Это "образовательное единство" учителей и детей — одна из существенных особенностей сельской школы, отличающей ее от городской.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80400" cy="471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Негативизм сельского учительства мотивирован: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400" b="1"/>
          </a:p>
          <a:p>
            <a:pPr lvl="2" eaLnBrk="1" hangingPunct="1">
              <a:spcBef>
                <a:spcPct val="50000"/>
              </a:spcBef>
              <a:buFontTx/>
              <a:buChar char="-"/>
            </a:pPr>
            <a:r>
              <a:rPr lang="ru-RU" altLang="ru-RU"/>
              <a:t>низкая зарплата (78,4%);</a:t>
            </a:r>
          </a:p>
          <a:p>
            <a:pPr lvl="2" eaLnBrk="1" hangingPunct="1">
              <a:spcBef>
                <a:spcPct val="50000"/>
              </a:spcBef>
              <a:buFontTx/>
              <a:buChar char="-"/>
            </a:pPr>
            <a:r>
              <a:rPr lang="ru-RU" altLang="ru-RU"/>
              <a:t>ограниченные возможности трудоустройства (60%);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	-отсутствие условий для досуга и отдыха (46, 9%);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	-низкий уровень жизни (45,5%);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	-плохая организация здравоохранения на селе (38,8%);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	-сложности для молодых в создании семьи (36%);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	-необеспеченность транспортом и бездорожье (31%);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	-трудности повышения квалификации и переквалификации</a:t>
            </a:r>
            <a:r>
              <a:rPr lang="ru-RU" altLang="ru-RU" sz="1400" b="1"/>
              <a:t>(25,6%);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	-недоступность занятий спортом (8,3%)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900113" y="836613"/>
            <a:ext cx="8064500" cy="545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	«Своим происхождением учительская профессия обязана обособлению образования в особую социальную функцию и формированию специфического типа деятельности – подготовка подрастающих поколений к жизни на основе приобщения их к ценностям человеческой культуры»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Б.Р. Мандель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	«Если башмачник будет дурным мастером, граждане от этого будут только несколько хуже обуты, но если воспитатель детей будет плохо выполнять свои обязанности, в стране появятся целые поколения невежественных и дурных людей»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Платон</a:t>
            </a:r>
          </a:p>
          <a:p>
            <a:pPr algn="r" eaLnBrk="1" hangingPunct="1">
              <a:spcBef>
                <a:spcPct val="50000"/>
              </a:spcBef>
            </a:pPr>
            <a:endParaRPr lang="ru-RU" altLang="ru-RU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	«Учителю вручена превосходная должность, выше которой ничего не может быть под солнцем»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Я.А.Каменский</a:t>
            </a:r>
          </a:p>
          <a:p>
            <a:pPr algn="r" eaLnBrk="1" hangingPunct="1">
              <a:spcBef>
                <a:spcPct val="50000"/>
              </a:spcBef>
            </a:pPr>
            <a:endParaRPr lang="ru-RU" alt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250825" y="476250"/>
            <a:ext cx="86423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	«Учитель – ратоборец истины и добра, живое зеркало между прошедшим и будущим, посредник между тем, что создано прошлыми поколениями и поколениями новыми. Его дело, по виду скромное, - одно из величайших дел в истории»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altLang="ru-RU"/>
              <a:t>К.Д.Ушинский</a:t>
            </a:r>
          </a:p>
          <a:p>
            <a:pPr algn="r" eaLnBrk="1" hangingPunct="1">
              <a:spcBef>
                <a:spcPct val="50000"/>
              </a:spcBef>
            </a:pPr>
            <a:endParaRPr lang="ru-RU" altLang="ru-RU"/>
          </a:p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«Если учитель имеет только любовь к делу, он будет хорошим учителем. Если учитель имеет только любовь к ученикам, как отец, мать, он будет лучше того учителя, который прочел все книги, но не имеет любви ни к делу, ни к ученикам. Если учитель соединяет любовь к делу и к ученикам – он совершенный учитель»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altLang="ru-RU"/>
              <a:t>Л.Н. Толстой</a:t>
            </a:r>
          </a:p>
        </p:txBody>
      </p:sp>
      <p:pic>
        <p:nvPicPr>
          <p:cNvPr id="5123" name="Picture 6" descr="C09-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221163"/>
            <a:ext cx="2173287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50825" y="476250"/>
            <a:ext cx="8569325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ru-RU" altLang="ru-RU"/>
              <a:t>	В состав профессионально обусловленных свойств и характеристик учителя входят общая направленность его личности (социальная зрелость и гражданская ответственность, профессиональные идеалы, гуманизм, высокоразвитые, прежде всего познавательные, интересы, самоотверженное отношение к избранной профессии), а также некоторые специфические качества:</a:t>
            </a:r>
          </a:p>
          <a:p>
            <a:pPr algn="just" eaLnBrk="1" hangingPunct="1"/>
            <a:r>
              <a:rPr lang="ru-RU" altLang="ru-RU"/>
              <a:t>■  организаторские (организованность, деловитость, инициативность, требовательность, самокритичность);</a:t>
            </a:r>
          </a:p>
          <a:p>
            <a:pPr algn="just" eaLnBrk="1" hangingPunct="1"/>
            <a:r>
              <a:rPr lang="ru-RU" altLang="ru-RU"/>
              <a:t>■  коммуникативные (справедливость, внимательность, приветливость, открытость, доброжелательность, скромность, чуткость, тактичность);</a:t>
            </a:r>
          </a:p>
          <a:p>
            <a:pPr algn="just" eaLnBrk="1" hangingPunct="1"/>
            <a:r>
              <a:rPr lang="ru-RU" altLang="ru-RU"/>
              <a:t>■  перцептивно-гностические (наблюдательность, креативность, интеллектуальная активность, исследовательский стиль, гибкость, оригинальность и критичность мышления, способность к нестандартным решениям, чувство нового, интуиция, объективность и беспристрастность, бережное и внимательное отношение к опыту старших коллег, потребность в постоянном обновлении и обогащении знаний);</a:t>
            </a:r>
          </a:p>
          <a:p>
            <a:pPr algn="just" eaLnBrk="1" hangingPunct="1"/>
            <a:r>
              <a:rPr lang="ru-RU" altLang="ru-RU"/>
              <a:t>■  экспрессивные (высокий эмоционально-волевой тонус, оптимизм, эмоциональная восприимчивость и отзывчивость, самообладание, толерантность, выдержка, чувство юмора);</a:t>
            </a:r>
          </a:p>
          <a:p>
            <a:pPr algn="just" eaLnBrk="1" hangingPunct="1"/>
            <a:r>
              <a:rPr lang="ru-RU" altLang="ru-RU"/>
              <a:t> ■  профессиональная работоспособность;</a:t>
            </a:r>
          </a:p>
          <a:p>
            <a:pPr algn="just" eaLnBrk="1" hangingPunct="1"/>
            <a:r>
              <a:rPr lang="ru-RU" altLang="ru-RU"/>
              <a:t>■  физическое и психическое здоровье.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192213" y="1258888"/>
            <a:ext cx="6738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2800" b="1"/>
              <a:t>Структура деятельности педагога: 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23850" y="2503488"/>
            <a:ext cx="83724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2400"/>
              <a:t>1. Мотивация.</a:t>
            </a:r>
          </a:p>
          <a:p>
            <a:pPr algn="ctr" eaLnBrk="1" hangingPunct="1"/>
            <a:r>
              <a:rPr lang="ru-RU" altLang="ru-RU" sz="2400"/>
              <a:t>2. Педагогические цели и задачи.</a:t>
            </a:r>
          </a:p>
          <a:p>
            <a:pPr algn="ctr" eaLnBrk="1" hangingPunct="1"/>
            <a:r>
              <a:rPr lang="ru-RU" altLang="ru-RU" sz="2400"/>
              <a:t>3. Предмет педагогической деятельности.</a:t>
            </a:r>
          </a:p>
          <a:p>
            <a:pPr algn="ctr" eaLnBrk="1" hangingPunct="1"/>
            <a:r>
              <a:rPr lang="ru-RU" altLang="ru-RU" sz="2400"/>
              <a:t>4. Педагогические средства и способы решения </a:t>
            </a:r>
          </a:p>
          <a:p>
            <a:pPr algn="ctr" eaLnBrk="1" hangingPunct="1"/>
            <a:r>
              <a:rPr lang="ru-RU" altLang="ru-RU" sz="2400"/>
              <a:t>поставленных задач.</a:t>
            </a:r>
          </a:p>
          <a:p>
            <a:pPr algn="ctr" eaLnBrk="1" hangingPunct="1"/>
            <a:r>
              <a:rPr lang="ru-RU" altLang="ru-RU" sz="2400"/>
              <a:t>5. Продукт и результат педагогической деятельности.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594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Какими способностями должен обладать учитель ?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400" b="1"/>
          </a:p>
          <a:p>
            <a:pPr eaLnBrk="1" hangingPunct="1"/>
            <a:r>
              <a:rPr lang="ru-RU" altLang="ru-RU"/>
              <a:t>	1) организаторские — умение учителя сплотить учащихся, занять их, разделить обязанности, спланировать работу, подвести итоги сделанному и т. д.;</a:t>
            </a:r>
          </a:p>
          <a:p>
            <a:pPr eaLnBrk="1" hangingPunct="1"/>
            <a:r>
              <a:rPr lang="ru-RU" altLang="ru-RU"/>
              <a:t>	2) дидактические — умение подобрать и подготовить материал, наглядно, доступно, ясно, выразительно, убедительно и последовательно изложить учебный материал, стимулировать развитие познавательных интересов и духовных потребностей, повышать учебно-познавательную активность и т. п.;</a:t>
            </a:r>
          </a:p>
          <a:p>
            <a:pPr eaLnBrk="1" hangingPunct="1"/>
            <a:r>
              <a:rPr lang="ru-RU" altLang="ru-RU"/>
              <a:t>	3)  перцептивные, проявляющиеся в умении проникать в духовный мир воспитуемых, объективно оценивать их эмоциональное состояние, выявлять особенности психики;</a:t>
            </a:r>
          </a:p>
          <a:p>
            <a:pPr eaLnBrk="1" hangingPunct="1"/>
            <a:r>
              <a:rPr lang="ru-RU" altLang="ru-RU"/>
              <a:t>	4) коммуникативные способности проявляются в умении учителя устанавливать педагогически целесообразные отношения с учащимися, их родителями, коллегами, руководителями учебного заведения;</a:t>
            </a:r>
          </a:p>
          <a:p>
            <a:pPr eaLnBrk="1" hangingPunct="1"/>
            <a:r>
              <a:rPr lang="ru-RU" altLang="ru-RU"/>
              <a:t>	5)  суггестивные способности заключаются в эмоционально-волевом влиянии на обучаемых;</a:t>
            </a:r>
          </a:p>
          <a:p>
            <a:pPr eaLnBrk="1" hangingPunct="1"/>
            <a:r>
              <a:rPr lang="ru-RU" altLang="ru-RU"/>
              <a:t>	6) исследовательские способности, проявляющиеся в умении познать и объективно оценить педагогические ситуации и процессы;</a:t>
            </a:r>
          </a:p>
          <a:p>
            <a:pPr eaLnBrk="1" hangingPunct="1"/>
            <a:r>
              <a:rPr lang="ru-RU" altLang="ru-RU"/>
              <a:t>	7)  научно-познавательные, сводящиеся к способности усвоения научных знаний в избранной отрасли.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11188" y="292100"/>
            <a:ext cx="78486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698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Какими профессиональными качествами должен обладать педагог?</a:t>
            </a:r>
          </a:p>
          <a:p>
            <a:pPr algn="ctr" eaLnBrk="1" hangingPunct="1"/>
            <a:endParaRPr lang="ru-RU" altLang="ru-RU" sz="2400" b="1"/>
          </a:p>
          <a:p>
            <a:pPr algn="ctr" eaLnBrk="1" hangingPunct="1"/>
            <a:r>
              <a:rPr lang="ru-RU" altLang="ru-RU"/>
              <a:t>Важные </a:t>
            </a:r>
            <a:r>
              <a:rPr lang="ru-RU" altLang="ru-RU" b="1" i="1"/>
              <a:t>профессиональные качества</a:t>
            </a:r>
            <a:r>
              <a:rPr lang="ru-RU" altLang="ru-RU"/>
              <a:t> педагога: трудолюбие, работоспособность, дисциплинированность, ответственность, умение поставить цель, избрать пути ее достижения, организованность, настойчивость, систематическое  и планомерное повышение своего профессионального уровня, стремление постоянно повышать качество своего труда и т. д.</a:t>
            </a:r>
          </a:p>
          <a:p>
            <a:pPr algn="ctr" eaLnBrk="1" hangingPunct="1"/>
            <a:endParaRPr lang="ru-RU" altLang="ru-RU"/>
          </a:p>
          <a:p>
            <a:pPr algn="ctr" eaLnBrk="1" hangingPunct="1"/>
            <a:r>
              <a:rPr lang="ru-RU" altLang="ru-RU"/>
              <a:t>Но, кроме того, особо важны </a:t>
            </a:r>
            <a:r>
              <a:rPr lang="ru-RU" altLang="ru-RU" b="1" i="1"/>
              <a:t>человеческие качества</a:t>
            </a:r>
            <a:r>
              <a:rPr lang="ru-RU" altLang="ru-RU" i="1"/>
              <a:t> педагога</a:t>
            </a:r>
            <a:r>
              <a:rPr lang="ru-RU" altLang="ru-RU"/>
              <a:t>, которые становятся профессионально значимыми предпосылками создания благоприятных отношений в учебно-воспитательном процессе. В ряду этих качеств — человечность, доброта, терпеливость, порядочность, честность, ответственность, справедливость, обязательность, объективность, щедрость, уважение к людям, высокая нравственность, оптимизм, эмоциональная уравновешенность, потребность к общению, интерес к жизни воспитанников, доброжелательность, самокритичность, дружелюбие, сдержанность, достоинство, патриотизм, религиозность, принципиальность, отзывчивость, эмоциональная культура и многие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8713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79388" y="765175"/>
            <a:ext cx="8785225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Гуманизм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Изобретательность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Сообразительность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Настойчивость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Выдержка и самообладание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Душевная чуткость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Справедливость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Требовательность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Чувство юмора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400"/>
              <a:t>Педагогический такт</a:t>
            </a:r>
          </a:p>
        </p:txBody>
      </p:sp>
      <p:pic>
        <p:nvPicPr>
          <p:cNvPr id="10244" name="Picture 8" descr="Уч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133600"/>
            <a:ext cx="2016125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Педагогическая компетентность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(90 – е годы ХХ века)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400" b="1"/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000" b="1"/>
              <a:t>Основные компетенции: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000" b="1"/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ru-RU" altLang="ru-RU"/>
              <a:t>Когнитивная компетенция: профессионально – педагогическая эрудиция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ru-RU" altLang="ru-RU"/>
              <a:t>Психологическая компетенция: эмоциональная культура и психологическая зоркость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ru-RU" altLang="ru-RU"/>
              <a:t>Коммуникативная компетенция: культура общения и педагогический такт учителя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ru-RU" altLang="ru-RU"/>
              <a:t>Риторическая компетенция: профессиональная культура речи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ru-RU" altLang="ru-RU"/>
              <a:t>Профессионально – техническая компетенция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ru-RU" altLang="ru-RU"/>
              <a:t>Профессионально – информационная компетенция. Мониторинговая культура.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215</TotalTime>
  <Words>317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Monotype Corsiva</vt:lpstr>
      <vt:lpstr>Океан</vt:lpstr>
      <vt:lpstr>Учительство. Сельское учительство.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Учительство. Сельское учительство.</dc:title>
  <dc:creator>ьт</dc:creator>
  <cp:lastModifiedBy>Юля</cp:lastModifiedBy>
  <cp:revision>4</cp:revision>
  <dcterms:created xsi:type="dcterms:W3CDTF">2009-05-21T14:18:56Z</dcterms:created>
  <dcterms:modified xsi:type="dcterms:W3CDTF">2015-01-17T13:13:21Z</dcterms:modified>
</cp:coreProperties>
</file>