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500438"/>
            <a:ext cx="4643470" cy="2448297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Из опыта работы учителя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 русского языка и литературы 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МБОУ лицея №6 </a:t>
            </a:r>
          </a:p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города Ессентуки</a:t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i="1" dirty="0" smtClean="0">
                <a:solidFill>
                  <a:schemeClr val="tx1"/>
                </a:solidFill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Ротановой</a:t>
            </a:r>
            <a:r>
              <a:rPr lang="ru-RU" sz="2400" b="1" i="1" dirty="0" smtClean="0">
                <a:solidFill>
                  <a:schemeClr val="tx1"/>
                </a:solidFill>
              </a:rPr>
              <a:t> Ирины Викторовны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1268760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214422"/>
            <a:ext cx="6858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Подготовка к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ОГЭ по 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русскому языку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1500166" y="785812"/>
            <a:ext cx="72866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Среди предложений 11–15 найдите сложное бессоюзное предложение.</a:t>
            </a:r>
          </a:p>
          <a:p>
            <a:r>
              <a:rPr lang="ru-RU" sz="2800" b="1" dirty="0"/>
              <a:t>Напишите номер этого предложения.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1857356" y="2071678"/>
            <a:ext cx="68580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r>
              <a:rPr lang="ru-RU" sz="2400" dirty="0"/>
              <a:t>(</a:t>
            </a:r>
            <a:r>
              <a:rPr lang="ru-RU" sz="2400" b="1" dirty="0"/>
              <a:t>11)Может, эта книжка была маленьким</a:t>
            </a:r>
          </a:p>
          <a:p>
            <a:pPr algn="just"/>
            <a:r>
              <a:rPr lang="ru-RU" sz="2400" b="1" dirty="0"/>
              <a:t>островком мира в море войны? (12)Не помню.</a:t>
            </a:r>
          </a:p>
          <a:p>
            <a:pPr algn="just"/>
            <a:r>
              <a:rPr lang="ru-RU" sz="2400" b="1" dirty="0"/>
              <a:t>(13)Помню, что я был бесконечно счастлив, усаживаясь вечером с книгой в руках поближе к печи и натянув дырявый от старости бабушкин шерстяной платок на плечи. (14)Счастлив и просветлён.</a:t>
            </a:r>
          </a:p>
          <a:p>
            <a:pPr algn="just"/>
            <a:r>
              <a:rPr lang="ru-RU" sz="2400" b="1" dirty="0"/>
              <a:t>(15)Книга делала чудо: она разговаривала со мной разными голосами  детей и взрослых.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85728"/>
            <a:ext cx="42148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ookman Old Style" pitchFamily="18" charset="0"/>
              </a:rPr>
              <a:t>6 класс</a:t>
            </a:r>
          </a:p>
        </p:txBody>
      </p:sp>
      <p:sp>
        <p:nvSpPr>
          <p:cNvPr id="19460" name="TextBox 72"/>
          <p:cNvSpPr txBox="1">
            <a:spLocks noChangeArrowheads="1"/>
          </p:cNvSpPr>
          <p:nvPr/>
        </p:nvSpPr>
        <p:spPr bwMode="auto">
          <a:xfrm>
            <a:off x="785813" y="1857364"/>
            <a:ext cx="80724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слово 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чередующейся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гласной в корне</a:t>
            </a:r>
          </a:p>
        </p:txBody>
      </p:sp>
      <p:sp>
        <p:nvSpPr>
          <p:cNvPr id="19461" name="TextBox 74"/>
          <p:cNvSpPr txBox="1">
            <a:spLocks noChangeArrowheads="1"/>
          </p:cNvSpPr>
          <p:nvPr/>
        </p:nvSpPr>
        <p:spPr bwMode="auto">
          <a:xfrm>
            <a:off x="1928794" y="2214555"/>
            <a:ext cx="6572269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marL="514350" indent="-514350">
              <a:buAutoNum type="arabicParenR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Покормил     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2) перебирая    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3) выдержал          4)помолчал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2" name="TextBox 77"/>
          <p:cNvSpPr txBox="1">
            <a:spLocks noChangeArrowheads="1"/>
          </p:cNvSpPr>
          <p:nvPr/>
        </p:nvSpPr>
        <p:spPr bwMode="auto">
          <a:xfrm>
            <a:off x="1785918" y="2786058"/>
            <a:ext cx="735808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каком слове правописание суффикса является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исключением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правила?</a:t>
            </a:r>
          </a:p>
          <a:p>
            <a:pPr marL="514350" indent="-514350">
              <a:buFontTx/>
              <a:buAutoNum type="arabicParenR"/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лебединая        2) длинная          </a:t>
            </a:r>
          </a:p>
          <a:p>
            <a:pPr marL="514350" indent="-514350">
              <a:defRPr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3) ветреный      4) соломенная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71480"/>
            <a:ext cx="4214842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ookman Old Style" pitchFamily="18" charset="0"/>
              </a:rPr>
              <a:t>7 класс</a:t>
            </a:r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571500" y="1643050"/>
            <a:ext cx="7929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85918" y="4786322"/>
            <a:ext cx="71437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1)душевный        2) чинёные   3) северная     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4) украдено</a:t>
            </a:r>
          </a:p>
        </p:txBody>
      </p:sp>
      <p:sp>
        <p:nvSpPr>
          <p:cNvPr id="20486" name="Прямоугольник 5"/>
          <p:cNvSpPr>
            <a:spLocks noChangeArrowheads="1"/>
          </p:cNvSpPr>
          <p:nvPr/>
        </p:nvSpPr>
        <p:spPr bwMode="auto">
          <a:xfrm>
            <a:off x="714348" y="2214554"/>
            <a:ext cx="821534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каком слове правописание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суффикса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определяется правилом: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кратких страдательных причастиях прошедшего времени пишется Н»?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428728" y="1285860"/>
            <a:ext cx="75009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приведённых ниже предложениях из прочитанного текста пронумерованы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запятые. Выпишите цифры, обозначающие запятые между частями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сложного предложения, связанными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подчинительной связью.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Всё,(1) что происходило сейчас,(2) казалось временным. Но затянувшаяся временность,(3) понятно,(4) требовала хоть коротких прикосновений к постоянству.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500166" y="1428750"/>
            <a:ext cx="728664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Замените </a:t>
            </a:r>
            <a:r>
              <a:rPr lang="ru-RU" sz="3600" dirty="0"/>
              <a:t>словосочетание </a:t>
            </a:r>
            <a:r>
              <a:rPr lang="ru-RU" sz="3600" b="1" dirty="0"/>
              <a:t>«временно закрыта» (предложение 23),</a:t>
            </a:r>
            <a:r>
              <a:rPr lang="ru-RU" sz="3600" dirty="0"/>
              <a:t>построенное на основе примыкания, синонимичным словосочетанием со</a:t>
            </a:r>
          </a:p>
          <a:p>
            <a:r>
              <a:rPr lang="ru-RU" sz="3600" dirty="0"/>
              <a:t>связью </a:t>
            </a:r>
            <a:r>
              <a:rPr lang="ru-RU" sz="3600" b="1" dirty="0"/>
              <a:t>управление. Напишите получившееся словосочетание.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428604"/>
            <a:ext cx="5072098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8 класс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1142976" y="1143000"/>
            <a:ext cx="764383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Выпишите </a:t>
            </a:r>
            <a:r>
              <a:rPr lang="ru-RU" sz="3600" b="1" dirty="0"/>
              <a:t>грамматическую основу предложения 15</a:t>
            </a:r>
          </a:p>
          <a:p>
            <a:endParaRPr lang="ru-RU" sz="3600" b="1" dirty="0"/>
          </a:p>
          <a:p>
            <a:r>
              <a:rPr lang="ru-RU" sz="3200" b="1" dirty="0"/>
              <a:t>(15)Издали завидев нас, переходили на другую сторону шоссе, не желая приближаться к опасной беспородной собаке</a:t>
            </a:r>
          </a:p>
        </p:txBody>
      </p:sp>
      <p:pic>
        <p:nvPicPr>
          <p:cNvPr id="23555" name="Рисунок 78" descr="30a36f3bdea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14818"/>
            <a:ext cx="2428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2"/>
            <a:ext cx="85011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Обособленное определение</a:t>
            </a:r>
            <a:endParaRPr lang="ru-RU" sz="3600" dirty="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71500" y="2643188"/>
            <a:ext cx="214313" cy="573087"/>
            <a:chOff x="1000100" y="2071677"/>
            <a:chExt cx="214312" cy="573088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auto">
            <a:xfrm rot="5400000">
              <a:off x="715143" y="2356634"/>
              <a:ext cx="571501" cy="1588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00100" y="2071677"/>
              <a:ext cx="214312" cy="158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1000100" y="2643178"/>
              <a:ext cx="214312" cy="158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3000375" y="2643188"/>
            <a:ext cx="215900" cy="573087"/>
            <a:chOff x="3643287" y="2071677"/>
            <a:chExt cx="215900" cy="573088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auto">
            <a:xfrm rot="5400000">
              <a:off x="3572644" y="2356633"/>
              <a:ext cx="571501" cy="158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22"/>
            <p:cNvGrpSpPr>
              <a:grpSpLocks/>
            </p:cNvGrpSpPr>
            <p:nvPr/>
          </p:nvGrpSpPr>
          <p:grpSpPr bwMode="auto">
            <a:xfrm>
              <a:off x="3643287" y="2071677"/>
              <a:ext cx="214313" cy="573088"/>
              <a:chOff x="3643287" y="2071677"/>
              <a:chExt cx="214313" cy="57308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 bwMode="auto">
              <a:xfrm>
                <a:off x="3643287" y="2071677"/>
                <a:ext cx="214313" cy="1587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 bwMode="auto">
              <a:xfrm>
                <a:off x="3643287" y="2643178"/>
                <a:ext cx="214313" cy="1587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571500" y="2714625"/>
            <a:ext cx="1071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сущ.,   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rot="5400000">
            <a:off x="1358107" y="2928144"/>
            <a:ext cx="571500" cy="158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rot="5400000">
            <a:off x="2072482" y="2928144"/>
            <a:ext cx="571500" cy="158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14500" y="2714625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7438" y="2714625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 …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88" y="2428875"/>
            <a:ext cx="428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28813" y="3071813"/>
            <a:ext cx="5715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̃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̃̃ ̃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1071563" y="2214563"/>
            <a:ext cx="1143000" cy="28575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" name="Группа 52"/>
          <p:cNvGrpSpPr>
            <a:grpSpLocks/>
          </p:cNvGrpSpPr>
          <p:nvPr/>
        </p:nvGrpSpPr>
        <p:grpSpPr bwMode="auto">
          <a:xfrm>
            <a:off x="4000500" y="1571625"/>
            <a:ext cx="4683125" cy="1697038"/>
            <a:chOff x="4000496" y="1571612"/>
            <a:chExt cx="4683767" cy="1696452"/>
          </a:xfrm>
        </p:grpSpPr>
        <p:sp>
          <p:nvSpPr>
            <p:cNvPr id="14" name="Дуга 13"/>
            <p:cNvSpPr/>
            <p:nvPr/>
          </p:nvSpPr>
          <p:spPr bwMode="auto">
            <a:xfrm rot="1041022">
              <a:off x="8119036" y="1911220"/>
              <a:ext cx="565227" cy="1356844"/>
            </a:xfrm>
            <a:prstGeom prst="arc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Дуга 14"/>
            <p:cNvSpPr/>
            <p:nvPr/>
          </p:nvSpPr>
          <p:spPr bwMode="auto">
            <a:xfrm rot="20857440" flipH="1">
              <a:off x="6069293" y="1896938"/>
              <a:ext cx="520771" cy="1358431"/>
            </a:xfrm>
            <a:prstGeom prst="arc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7" name="Группа 29"/>
            <p:cNvGrpSpPr>
              <a:grpSpLocks/>
            </p:cNvGrpSpPr>
            <p:nvPr/>
          </p:nvGrpSpPr>
          <p:grpSpPr bwMode="auto">
            <a:xfrm>
              <a:off x="4000496" y="2000240"/>
              <a:ext cx="214312" cy="573088"/>
              <a:chOff x="1000100" y="2071677"/>
              <a:chExt cx="214312" cy="573088"/>
            </a:xfrm>
          </p:grpSpPr>
          <p:cxnSp>
            <p:nvCxnSpPr>
              <p:cNvPr id="31" name="Прямая соединительная линия 30"/>
              <p:cNvCxnSpPr/>
              <p:nvPr/>
            </p:nvCxnSpPr>
            <p:spPr bwMode="auto">
              <a:xfrm rot="5400000">
                <a:off x="715243" y="2356383"/>
                <a:ext cx="571303" cy="1588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auto">
              <a:xfrm>
                <a:off x="1000100" y="2071526"/>
                <a:ext cx="214342" cy="1587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auto">
              <a:xfrm>
                <a:off x="1000100" y="2642829"/>
                <a:ext cx="214342" cy="1587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3"/>
            <p:cNvGrpSpPr>
              <a:grpSpLocks/>
            </p:cNvGrpSpPr>
            <p:nvPr/>
          </p:nvGrpSpPr>
          <p:grpSpPr bwMode="auto">
            <a:xfrm>
              <a:off x="5500694" y="2000240"/>
              <a:ext cx="215900" cy="573088"/>
              <a:chOff x="3643287" y="2071677"/>
              <a:chExt cx="215900" cy="573088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 bwMode="auto">
              <a:xfrm rot="5400000">
                <a:off x="3572968" y="2356383"/>
                <a:ext cx="571303" cy="1588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" name="Группа 22"/>
              <p:cNvGrpSpPr>
                <a:grpSpLocks/>
              </p:cNvGrpSpPr>
              <p:nvPr/>
            </p:nvGrpSpPr>
            <p:grpSpPr bwMode="auto">
              <a:xfrm>
                <a:off x="3643287" y="2071677"/>
                <a:ext cx="214313" cy="573088"/>
                <a:chOff x="3643287" y="2071677"/>
                <a:chExt cx="214313" cy="573088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auto">
                <a:xfrm>
                  <a:off x="3643483" y="2071526"/>
                  <a:ext cx="214342" cy="1587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auto">
                <a:xfrm>
                  <a:off x="3643483" y="2642829"/>
                  <a:ext cx="214342" cy="1587"/>
                </a:xfrm>
                <a:prstGeom prst="line">
                  <a:avLst/>
                </a:prstGeom>
                <a:ln w="381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9" name="Прямая соединительная линия 38"/>
            <p:cNvCxnSpPr/>
            <p:nvPr/>
          </p:nvCxnSpPr>
          <p:spPr bwMode="auto">
            <a:xfrm rot="10800000" flipV="1">
              <a:off x="4214838" y="2428566"/>
              <a:ext cx="571578" cy="9522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286285" y="1928677"/>
              <a:ext cx="428684" cy="461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 err="1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х</a:t>
              </a:r>
              <a:endPara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 bwMode="auto">
            <a:xfrm rot="10800000" flipV="1">
              <a:off x="4929311" y="2499979"/>
              <a:ext cx="571578" cy="9522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 bwMode="auto">
            <a:xfrm rot="10800000" flipV="1">
              <a:off x="4929311" y="2428566"/>
              <a:ext cx="571578" cy="9522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 bwMode="auto">
            <a:xfrm>
              <a:off x="5715231" y="2000089"/>
              <a:ext cx="285789" cy="7077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40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,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43915" y="2071502"/>
              <a:ext cx="1786183" cy="4618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bg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itchFamily="18" charset="0"/>
                </a:rPr>
                <a:t>который</a:t>
              </a:r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 bwMode="auto">
            <a:xfrm rot="10800000">
              <a:off x="6215363" y="2499979"/>
              <a:ext cx="1571840" cy="1586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 bwMode="auto">
            <a:xfrm rot="10800000" flipV="1">
              <a:off x="7930098" y="2571392"/>
              <a:ext cx="571578" cy="9522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 bwMode="auto">
            <a:xfrm rot="10800000" flipV="1">
              <a:off x="7930098" y="2499979"/>
              <a:ext cx="571578" cy="9522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Выгнутая вверх стрелка 51"/>
            <p:cNvSpPr/>
            <p:nvPr/>
          </p:nvSpPr>
          <p:spPr>
            <a:xfrm>
              <a:off x="4429180" y="1571612"/>
              <a:ext cx="2500656" cy="428477"/>
            </a:xfrm>
            <a:prstGeom prst="curvedDown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56" name="Дуга 55"/>
          <p:cNvSpPr/>
          <p:nvPr/>
        </p:nvSpPr>
        <p:spPr bwMode="auto">
          <a:xfrm rot="1041022">
            <a:off x="8118475" y="3125788"/>
            <a:ext cx="565150" cy="1357312"/>
          </a:xfrm>
          <a:prstGeom prst="arc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Дуга 56"/>
          <p:cNvSpPr/>
          <p:nvPr/>
        </p:nvSpPr>
        <p:spPr bwMode="auto">
          <a:xfrm rot="20857440" flipH="1">
            <a:off x="6069013" y="3111500"/>
            <a:ext cx="520700" cy="1357313"/>
          </a:xfrm>
          <a:prstGeom prst="arc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3" name="Группа 29"/>
          <p:cNvGrpSpPr>
            <a:grpSpLocks/>
          </p:cNvGrpSpPr>
          <p:nvPr/>
        </p:nvGrpSpPr>
        <p:grpSpPr bwMode="auto">
          <a:xfrm>
            <a:off x="4000500" y="3214688"/>
            <a:ext cx="214313" cy="573087"/>
            <a:chOff x="1000100" y="2071677"/>
            <a:chExt cx="214312" cy="573088"/>
          </a:xfrm>
        </p:grpSpPr>
        <p:cxnSp>
          <p:nvCxnSpPr>
            <p:cNvPr id="74" name="Прямая соединительная линия 73"/>
            <p:cNvCxnSpPr/>
            <p:nvPr/>
          </p:nvCxnSpPr>
          <p:spPr bwMode="auto">
            <a:xfrm rot="5400000">
              <a:off x="715143" y="2356634"/>
              <a:ext cx="571501" cy="1588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 bwMode="auto">
            <a:xfrm>
              <a:off x="1000100" y="2071677"/>
              <a:ext cx="214312" cy="158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 bwMode="auto">
            <a:xfrm>
              <a:off x="1000100" y="2643178"/>
              <a:ext cx="214312" cy="158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33"/>
          <p:cNvGrpSpPr>
            <a:grpSpLocks/>
          </p:cNvGrpSpPr>
          <p:nvPr/>
        </p:nvGrpSpPr>
        <p:grpSpPr bwMode="auto">
          <a:xfrm>
            <a:off x="5500688" y="3214688"/>
            <a:ext cx="215900" cy="573087"/>
            <a:chOff x="3643287" y="2071677"/>
            <a:chExt cx="215900" cy="573088"/>
          </a:xfrm>
        </p:grpSpPr>
        <p:cxnSp>
          <p:nvCxnSpPr>
            <p:cNvPr id="70" name="Прямая соединительная линия 69"/>
            <p:cNvCxnSpPr/>
            <p:nvPr/>
          </p:nvCxnSpPr>
          <p:spPr bwMode="auto">
            <a:xfrm rot="5400000">
              <a:off x="3572643" y="2356633"/>
              <a:ext cx="571501" cy="1588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2"/>
            <p:cNvGrpSpPr>
              <a:grpSpLocks/>
            </p:cNvGrpSpPr>
            <p:nvPr/>
          </p:nvGrpSpPr>
          <p:grpSpPr bwMode="auto">
            <a:xfrm>
              <a:off x="3643287" y="2071677"/>
              <a:ext cx="214313" cy="573088"/>
              <a:chOff x="3643287" y="2071677"/>
              <a:chExt cx="214313" cy="573088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 bwMode="auto">
              <a:xfrm>
                <a:off x="3643287" y="2071677"/>
                <a:ext cx="214312" cy="1587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 bwMode="auto">
              <a:xfrm>
                <a:off x="3643287" y="2643178"/>
                <a:ext cx="214312" cy="1587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0" name="Прямая соединительная линия 59"/>
          <p:cNvCxnSpPr/>
          <p:nvPr/>
        </p:nvCxnSpPr>
        <p:spPr bwMode="auto">
          <a:xfrm rot="10800000" flipV="1">
            <a:off x="4214813" y="3643313"/>
            <a:ext cx="571500" cy="95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286250" y="3143250"/>
            <a:ext cx="428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 bwMode="auto">
          <a:xfrm rot="10800000" flipV="1">
            <a:off x="4929188" y="3714750"/>
            <a:ext cx="571500" cy="95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 bwMode="auto">
          <a:xfrm rot="10800000" flipV="1">
            <a:off x="4929188" y="3643313"/>
            <a:ext cx="571500" cy="95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 bwMode="auto">
          <a:xfrm>
            <a:off x="5715000" y="3214688"/>
            <a:ext cx="285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43625" y="3286125"/>
            <a:ext cx="17859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которого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 bwMode="auto">
          <a:xfrm rot="10800000" flipV="1">
            <a:off x="7929563" y="3786188"/>
            <a:ext cx="571500" cy="95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 bwMode="auto">
          <a:xfrm rot="10800000" flipV="1">
            <a:off x="7929563" y="3714750"/>
            <a:ext cx="571500" cy="9525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Выгнутая вверх стрелка 68"/>
          <p:cNvSpPr/>
          <p:nvPr/>
        </p:nvSpPr>
        <p:spPr>
          <a:xfrm>
            <a:off x="4429125" y="2786063"/>
            <a:ext cx="2500313" cy="428625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6" name="Рисунок 78" descr="30a36f3bdea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143380"/>
            <a:ext cx="2428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928688" y="857250"/>
            <a:ext cx="7572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/>
              <a:t>Среди </a:t>
            </a:r>
            <a:r>
              <a:rPr lang="ru-RU" sz="2400" b="1" dirty="0"/>
              <a:t>предложений 22–24 найдите предложение с обособленным согласованным определением. Напишите номер этого предложения.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928794" y="1858963"/>
            <a:ext cx="6858019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(</a:t>
            </a:r>
            <a:r>
              <a:rPr lang="ru-RU" sz="2400" b="1" dirty="0"/>
              <a:t>22)Закончив читать её, я с надеждой отправился в библиотеку.</a:t>
            </a:r>
          </a:p>
          <a:p>
            <a:r>
              <a:rPr lang="ru-RU" sz="2400" b="1" dirty="0"/>
              <a:t>(23)На дверях висел замок, а за стеклом большого окна, приклеенная с той стороны, белела записка: «Библиотека временно закрыта».</a:t>
            </a:r>
          </a:p>
          <a:p>
            <a:r>
              <a:rPr lang="ru-RU" sz="2400" b="1" dirty="0"/>
              <a:t>(24)Я вернулся домой, послонялся по комнате, полистал ещё раз свою</a:t>
            </a:r>
          </a:p>
          <a:p>
            <a:r>
              <a:rPr lang="ru-RU" sz="2400" b="1" dirty="0"/>
              <a:t>прочитанную книгу и обнаружил: мне теперь по вечерам совершенно нечем</a:t>
            </a:r>
          </a:p>
          <a:p>
            <a:r>
              <a:rPr lang="ru-RU" sz="2400" b="1" dirty="0"/>
              <a:t>стало заняться…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2"/>
            <a:ext cx="850112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Обособленное обстоятельство</a:t>
            </a:r>
            <a:endParaRPr lang="ru-RU" sz="3600" dirty="0"/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71500" y="2643188"/>
            <a:ext cx="214313" cy="573087"/>
            <a:chOff x="1000100" y="2071677"/>
            <a:chExt cx="214312" cy="573088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auto">
            <a:xfrm rot="5400000">
              <a:off x="715143" y="2356634"/>
              <a:ext cx="571501" cy="1588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auto">
            <a:xfrm>
              <a:off x="1000100" y="2071677"/>
              <a:ext cx="214312" cy="158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auto">
            <a:xfrm>
              <a:off x="1000100" y="2643178"/>
              <a:ext cx="214312" cy="158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3"/>
          <p:cNvGrpSpPr>
            <a:grpSpLocks/>
          </p:cNvGrpSpPr>
          <p:nvPr/>
        </p:nvGrpSpPr>
        <p:grpSpPr bwMode="auto">
          <a:xfrm>
            <a:off x="3000375" y="2643188"/>
            <a:ext cx="215900" cy="573087"/>
            <a:chOff x="3643287" y="2071677"/>
            <a:chExt cx="215900" cy="573088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auto">
            <a:xfrm rot="5400000">
              <a:off x="3572644" y="2356633"/>
              <a:ext cx="571501" cy="158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Группа 22"/>
            <p:cNvGrpSpPr>
              <a:grpSpLocks/>
            </p:cNvGrpSpPr>
            <p:nvPr/>
          </p:nvGrpSpPr>
          <p:grpSpPr bwMode="auto">
            <a:xfrm>
              <a:off x="3643287" y="2071677"/>
              <a:ext cx="214313" cy="573088"/>
              <a:chOff x="3643287" y="2071677"/>
              <a:chExt cx="214313" cy="573088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 bwMode="auto">
              <a:xfrm>
                <a:off x="3643287" y="2071677"/>
                <a:ext cx="214313" cy="1587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 bwMode="auto">
              <a:xfrm>
                <a:off x="3643287" y="2643178"/>
                <a:ext cx="214313" cy="1587"/>
              </a:xfrm>
              <a:prstGeom prst="line">
                <a:avLst/>
              </a:prstGeom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571500" y="2714625"/>
            <a:ext cx="1071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Гл.,    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 bwMode="auto">
          <a:xfrm rot="5400000">
            <a:off x="1358107" y="2928144"/>
            <a:ext cx="571500" cy="158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 rot="5400000">
            <a:off x="2072482" y="2928144"/>
            <a:ext cx="571500" cy="1587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14500" y="2714625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7438" y="2714625"/>
            <a:ext cx="1143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 …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8688" y="2428875"/>
            <a:ext cx="428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</a:t>
            </a:r>
            <a:endParaRPr lang="ru-RU" sz="2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71625" y="3143250"/>
            <a:ext cx="92868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̃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1071563" y="2214563"/>
            <a:ext cx="1143000" cy="285750"/>
          </a:xfrm>
          <a:prstGeom prst="curved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37" name="Picture 65" descr="D:\Pictures\1691958-300x2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071810"/>
            <a:ext cx="2857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928688" y="857250"/>
            <a:ext cx="7572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/>
              <a:t>Среди </a:t>
            </a:r>
            <a:r>
              <a:rPr lang="ru-RU" sz="2400" b="1" dirty="0"/>
              <a:t>предложений 22–24 найдите предложение с обособленным согласованным определением. Напишите номер этого предложения.</a:t>
            </a: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500166" y="1858963"/>
            <a:ext cx="7286647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(</a:t>
            </a:r>
            <a:r>
              <a:rPr lang="ru-RU" sz="2400" b="1" dirty="0"/>
              <a:t>22)Закончив читать её, я с надеждой отправился в библиотеку.</a:t>
            </a:r>
          </a:p>
          <a:p>
            <a:r>
              <a:rPr lang="ru-RU" sz="2400" b="1" dirty="0"/>
              <a:t>(23)На дверях висел замок, а за стеклом большого окна, приклеенная с той стороны, белела записка: «Библиотека временно закрыта».</a:t>
            </a:r>
          </a:p>
          <a:p>
            <a:r>
              <a:rPr lang="ru-RU" sz="2400" b="1" dirty="0"/>
              <a:t>(24)Я вернулся домой, послонялся по комнате, полистал ещё раз свою</a:t>
            </a:r>
          </a:p>
          <a:p>
            <a:r>
              <a:rPr lang="ru-RU" sz="2400" b="1" dirty="0"/>
              <a:t>прочитанную книгу и обнаружил: мне теперь по вечерам совершенно нечем</a:t>
            </a:r>
          </a:p>
          <a:p>
            <a:r>
              <a:rPr lang="ru-RU" sz="2400" b="1" dirty="0"/>
              <a:t>стало заняться…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908720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1435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Работа состоит из 3-х частей.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762391"/>
            <a:ext cx="750095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Часть 1.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Изложение (сжатое)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Часть 2.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тестовые задания, </a:t>
            </a:r>
            <a:r>
              <a:rPr lang="ru-RU" sz="2800" b="1" dirty="0" smtClean="0"/>
              <a:t>проверяющих  умение извлекать основную информацию при чтении, принадлежность текста к определённому стилю и функционально-смысловому типу речи,  а так же ряд умений, связанных с анализом языковых единиц.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Часть 3.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 </a:t>
            </a:r>
            <a:r>
              <a:rPr lang="ru-RU" sz="2800" b="1" dirty="0" smtClean="0"/>
              <a:t>Сочинение-рассуждение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928688" y="857250"/>
            <a:ext cx="7572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smtClean="0"/>
              <a:t>В </a:t>
            </a:r>
            <a:r>
              <a:rPr lang="ru-RU" sz="2400" b="1" dirty="0"/>
              <a:t>приведенных ниже предложениях из прочитанного текста пронумерованы все запятые. Выпишите цифру(-</a:t>
            </a:r>
            <a:r>
              <a:rPr lang="ru-RU" sz="2400" b="1" dirty="0" err="1"/>
              <a:t>ы</a:t>
            </a:r>
            <a:r>
              <a:rPr lang="ru-RU" sz="2400" b="1" dirty="0"/>
              <a:t>), обозначающую (-</a:t>
            </a:r>
            <a:r>
              <a:rPr lang="ru-RU" sz="2400" b="1" dirty="0" err="1"/>
              <a:t>ие</a:t>
            </a:r>
            <a:r>
              <a:rPr lang="ru-RU" sz="2400" b="1" dirty="0"/>
              <a:t>) запятую (-</a:t>
            </a:r>
            <a:r>
              <a:rPr lang="ru-RU" sz="2400" b="1" dirty="0" err="1"/>
              <a:t>ые</a:t>
            </a:r>
            <a:r>
              <a:rPr lang="ru-RU" sz="2400" b="1" dirty="0"/>
              <a:t>) при вводном слове.</a:t>
            </a:r>
          </a:p>
          <a:p>
            <a:endParaRPr lang="ru-RU" sz="2400" b="1" dirty="0"/>
          </a:p>
          <a:p>
            <a:r>
              <a:rPr lang="ru-RU" sz="2400" b="1" i="1" dirty="0"/>
              <a:t>Конечно, (1) Тузик не помнил себя от счастья. Он припадал к земле и глядел на меня так, (2) будто не мог налюбоваться, (3) фыркал, (4) кидался с поцелуями, (5) как футболист, (6) который забил гол.</a:t>
            </a:r>
          </a:p>
        </p:txBody>
      </p:sp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571500" y="1858963"/>
            <a:ext cx="8215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</p:txBody>
      </p:sp>
      <p:pic>
        <p:nvPicPr>
          <p:cNvPr id="28676" name="Рисунок 78" descr="30a36f3bdea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14818"/>
            <a:ext cx="2428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42852"/>
            <a:ext cx="29434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ookman Old Style" pitchFamily="18" charset="0"/>
              </a:rPr>
              <a:t>9 класс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857232"/>
            <a:ext cx="850112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Сложноподчиненное предложение</a:t>
            </a:r>
            <a:endParaRPr lang="ru-RU" sz="5400" dirty="0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71670" y="3429000"/>
            <a:ext cx="2714644" cy="2071687"/>
          </a:xfrm>
          <a:prstGeom prst="wedgeRoundRectCallout">
            <a:avLst>
              <a:gd name="adj1" fmla="val 54973"/>
              <a:gd name="adj2" fmla="val -9257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Функциональное назначение СПП</a:t>
            </a:r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речи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flipH="1">
            <a:off x="5572132" y="3429000"/>
            <a:ext cx="2776531" cy="2071688"/>
          </a:xfrm>
          <a:prstGeom prst="wedgeRoundRectCallout">
            <a:avLst>
              <a:gd name="adj1" fmla="val 65062"/>
              <a:gd name="adj2" fmla="val -91330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Текстоведение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7" y="21429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Сочинительные</a:t>
            </a:r>
          </a:p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 и подчинительные союзы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63"/>
            <a:ext cx="1928841" cy="857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Вид  придаточного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75" y="1643063"/>
            <a:ext cx="1357313" cy="857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Вопрос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8" y="1643063"/>
            <a:ext cx="1357312" cy="857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Союзы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1643063"/>
            <a:ext cx="1571625" cy="857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Союзные слова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15125" y="1643063"/>
            <a:ext cx="1643063" cy="8572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Указательные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слова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500313"/>
            <a:ext cx="1928841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Определи-тельные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3643313"/>
            <a:ext cx="1928841" cy="1571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Изъяснительные</a:t>
            </a: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75" y="2500313"/>
            <a:ext cx="1357313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Какой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 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8" y="2500313"/>
            <a:ext cx="1357312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0" y="2500313"/>
            <a:ext cx="1571625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какой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который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где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куда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15125" y="2500313"/>
            <a:ext cx="1643063" cy="1143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тот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такой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28875" y="3643313"/>
            <a:ext cx="1357313" cy="1571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Косвенных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падежей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86188" y="3643313"/>
            <a:ext cx="1357312" cy="1571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чтобы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будто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словно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ли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3500" y="3643313"/>
            <a:ext cx="1571625" cy="1571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кто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где, чей,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когда,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сколько,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почему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15125" y="3643313"/>
            <a:ext cx="1643063" cy="15716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того,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 том</a:t>
            </a: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57422" y="5429264"/>
            <a:ext cx="57865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Опорный конспект </a:t>
            </a:r>
          </a:p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«Виды придаточных»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857232"/>
            <a:ext cx="2357439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Образа и степени действия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428750"/>
            <a:ext cx="2286031" cy="642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Места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313" y="857250"/>
            <a:ext cx="1357312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Как? Каким образом? 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5" y="857250"/>
            <a:ext cx="1357313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что, как,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словно, </a:t>
            </a:r>
          </a:p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точно, будто</a:t>
            </a:r>
          </a:p>
          <a:p>
            <a:pPr algn="ctr">
              <a:defRPr/>
            </a:pPr>
            <a:endParaRPr lang="ru-RU" sz="1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38" y="857250"/>
            <a:ext cx="1571625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как, насколько, сколько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63" y="857250"/>
            <a:ext cx="2000250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так, такой, также,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столько, до того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313" y="1428750"/>
            <a:ext cx="1357312" cy="642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Где? Куда? Откуда?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5" y="1428750"/>
            <a:ext cx="1357313" cy="642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14938" y="1428750"/>
            <a:ext cx="1571625" cy="642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где, куда,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откуда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63" y="1428750"/>
            <a:ext cx="2000250" cy="6429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там, туда, оттуда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2071688"/>
            <a:ext cx="2286031" cy="10001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Времени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0313" y="2071688"/>
            <a:ext cx="1357312" cy="10001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Когда?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каких пор?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57625" y="2071688"/>
            <a:ext cx="1357313" cy="10001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когда, пока,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едва, как только, в то время как, с тех пор как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4938" y="2071688"/>
            <a:ext cx="1571625" cy="10001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86563" y="2071688"/>
            <a:ext cx="2000250" cy="10001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после того, до тех пор, тогда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3071813"/>
            <a:ext cx="2286031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Условия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500313" y="3071813"/>
            <a:ext cx="1357312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 каком условии? 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857625" y="3071813"/>
            <a:ext cx="1357313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если, когда,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раз, как скоро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214938" y="3071813"/>
            <a:ext cx="1571625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786563" y="3071813"/>
            <a:ext cx="2000250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то, так, тогда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14282" y="3643313"/>
            <a:ext cx="2286031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Причины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00313" y="3643313"/>
            <a:ext cx="1357312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Почему? Отчего?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857625" y="3643313"/>
            <a:ext cx="1357313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потому что, оттого что, так как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14938" y="3643313"/>
            <a:ext cx="1571625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786563" y="3643313"/>
            <a:ext cx="2000250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случаю того, потому,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оттого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4282" y="4214813"/>
            <a:ext cx="2286031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Цели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500313" y="4214813"/>
            <a:ext cx="1357312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Зачем? Для чего? С какой целью?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57625" y="4214813"/>
            <a:ext cx="1357313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чтобы, для того чтобы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4938" y="4214813"/>
            <a:ext cx="1571625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786563" y="4214813"/>
            <a:ext cx="2000250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затем, для того,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тем 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14282" y="4786313"/>
            <a:ext cx="2286031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Сравнения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500313" y="4786313"/>
            <a:ext cx="1357312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Как?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857625" y="4786313"/>
            <a:ext cx="1357313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как, будто,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словно, чем, точно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214938" y="4786313"/>
            <a:ext cx="1571625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86563" y="4786313"/>
            <a:ext cx="2000250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так, настолько,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столько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14282" y="5357813"/>
            <a:ext cx="2286031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Уступки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500313" y="5357813"/>
            <a:ext cx="1357312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Несмотря на что? Вопреки чему?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857625" y="5357813"/>
            <a:ext cx="1357313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хотя, пусть, несмотря на то что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14938" y="5357813"/>
            <a:ext cx="1571625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сколько, как ни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786563" y="5357813"/>
            <a:ext cx="2000250" cy="5715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14282" y="5929330"/>
            <a:ext cx="2286001" cy="7143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Следствия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00313" y="5929312"/>
            <a:ext cx="1357312" cy="7143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из этого следует?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857625" y="5929312"/>
            <a:ext cx="1357313" cy="7143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так что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14938" y="5929312"/>
            <a:ext cx="1571625" cy="7143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786563" y="5929312"/>
            <a:ext cx="2000250" cy="7143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00100" y="214290"/>
            <a:ext cx="71769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Обстоятельственные придаточные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2889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Варианты </a:t>
            </a:r>
          </a:p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самостоятельных работ</a:t>
            </a:r>
            <a:endParaRPr lang="ru-RU" sz="3600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57289" y="1143000"/>
            <a:ext cx="7429523" cy="4000500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Выбери вариант правильного ответа. В предложении 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«Уже восток начинал бледнеть, когда я заснул»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придаточное предложение по виду: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изъяснительное;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определительное;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обстоятельственное.</a:t>
            </a:r>
          </a:p>
        </p:txBody>
      </p:sp>
      <p:pic>
        <p:nvPicPr>
          <p:cNvPr id="32772" name="Picture 5" descr="D:\Pictures\1691958-300x2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500570"/>
            <a:ext cx="22860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14290"/>
            <a:ext cx="66223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Вариант </a:t>
            </a:r>
          </a:p>
          <a:p>
            <a:pPr algn="ctr"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Bookman Old Style" pitchFamily="18" charset="0"/>
              </a:rPr>
              <a:t>самостоятельной работы</a:t>
            </a:r>
            <a:endParaRPr lang="ru-RU" sz="3600" dirty="0"/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571604" y="1785926"/>
            <a:ext cx="7000924" cy="4357718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Сопоставьте сложноподчиненные предложения. 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Место придаточного: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в середине главного;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после главного;</a:t>
            </a:r>
          </a:p>
          <a:p>
            <a:pPr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перед главным.</a:t>
            </a:r>
          </a:p>
          <a:p>
            <a:pPr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Мы хотим, чтобы песни звенели повсюду.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Когда вспыхнут зори, все смолкнет кругом.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Дождливыми вечерами, если дед уходил из дома, бабушка устраивала в кухне </a:t>
            </a:r>
            <a:r>
              <a:rPr 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интереснейшие собрания.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Когда шумит жестокая война, на верность повышается цена.</a:t>
            </a:r>
          </a:p>
          <a:p>
            <a:pPr marL="342900" indent="-342900">
              <a:buFontTx/>
              <a:buAutoNum type="arabicPeriod"/>
              <a:defRPr/>
            </a:pP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2813"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Тест с непредсказуемым количеством правильных ответов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1187450" y="1819275"/>
            <a:ext cx="6211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2400" b="1">
                <a:latin typeface="Calibri" pitchFamily="34" charset="0"/>
              </a:rPr>
              <a:t>В каком ряду в обоих случаях пишется –НН-?</a:t>
            </a:r>
          </a:p>
        </p:txBody>
      </p:sp>
      <p:pic>
        <p:nvPicPr>
          <p:cNvPr id="34821" name="CheckBox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420938"/>
            <a:ext cx="4895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CheckBox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573463"/>
            <a:ext cx="48958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CheckBox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475" y="4149725"/>
            <a:ext cx="48942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CheckBox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7300" y="4724400"/>
            <a:ext cx="4895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CommandButto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738" y="5516563"/>
            <a:ext cx="1371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CheckBox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8888" y="2997200"/>
            <a:ext cx="48958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77813"/>
            <a:ext cx="5357813" cy="63023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2600" b="1" dirty="0" smtClean="0"/>
              <a:t> </a:t>
            </a:r>
            <a:r>
              <a:rPr lang="ru-RU" sz="2800" b="1" dirty="0" smtClean="0">
                <a:solidFill>
                  <a:srgbClr val="00B050"/>
                </a:solidFill>
              </a:rPr>
              <a:t>Тест перекрёстного выбора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71604" y="1071547"/>
            <a:ext cx="5143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Новый год я встретила одна. Я, богатая, была бедна. (М.Цветаева</a:t>
            </a:r>
            <a:r>
              <a:rPr lang="ru-RU" sz="2000" dirty="0">
                <a:latin typeface="Tahoma" pitchFamily="34" charset="0"/>
              </a:rPr>
              <a:t>)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500166" y="1857365"/>
            <a:ext cx="5143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И слышно было до рассвета, Как ликовал француз. (М.Лермонтов) 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71604" y="2571744"/>
            <a:ext cx="5143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latin typeface="Tahoma" pitchFamily="34" charset="0"/>
              </a:rPr>
              <a:t>Пустых </a:t>
            </a:r>
            <a:r>
              <a:rPr lang="ru-RU" sz="2000" b="1" dirty="0">
                <a:latin typeface="Tahoma" pitchFamily="34" charset="0"/>
              </a:rPr>
              <a:t>небес прозрачное стекло (А.Ахматова) 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571604" y="3288595"/>
            <a:ext cx="52149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ahoma" pitchFamily="34" charset="0"/>
              </a:rPr>
              <a:t>Солнце моноклем вставлю в широко растопыренный глаз (В.Маяковский)</a:t>
            </a:r>
            <a:r>
              <a:rPr lang="ru-RU" sz="2000" dirty="0">
                <a:latin typeface="Tahoma" pitchFamily="34" charset="0"/>
              </a:rPr>
              <a:t> 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643042" y="3994220"/>
            <a:ext cx="5072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ahoma" pitchFamily="34" charset="0"/>
              </a:rPr>
              <a:t>Игру его любил творец Макбета. (А.Пушкин)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643042" y="4645099"/>
            <a:ext cx="50720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ahoma" pitchFamily="34" charset="0"/>
              </a:rPr>
              <a:t>В искрах катится река,</a:t>
            </a:r>
            <a:r>
              <a:rPr lang="en-US" sz="2000" b="1" dirty="0">
                <a:latin typeface="Tahoma" pitchFamily="34" charset="0"/>
              </a:rPr>
              <a:t> </a:t>
            </a:r>
            <a:r>
              <a:rPr lang="ru-RU" sz="2000" b="1" dirty="0">
                <a:latin typeface="Tahoma" pitchFamily="34" charset="0"/>
              </a:rPr>
              <a:t>Словно зеркало стальное (Ф.Тютчев) 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714480" y="5524150"/>
            <a:ext cx="50006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ahoma" pitchFamily="34" charset="0"/>
              </a:rPr>
              <a:t>-Эй, борода! А как проехать отсюда к Плюшкину? (Н.Гоголь)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715140" y="1214438"/>
            <a:ext cx="1989123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Метонимия 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6715139" y="1916113"/>
            <a:ext cx="1974835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Метафора</a:t>
            </a:r>
            <a:r>
              <a:rPr lang="ru-RU" sz="2000" dirty="0">
                <a:latin typeface="Tahoma" pitchFamily="34" charset="0"/>
              </a:rPr>
              <a:t> 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786577" y="2708275"/>
            <a:ext cx="1903397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Синекдоха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786577" y="3576638"/>
            <a:ext cx="1903397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ahoma" pitchFamily="34" charset="0"/>
              </a:rPr>
              <a:t>Сравнение</a:t>
            </a:r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77" y="4144963"/>
            <a:ext cx="1903397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ahoma" pitchFamily="34" charset="0"/>
              </a:rPr>
              <a:t>Перифраза</a:t>
            </a:r>
            <a:r>
              <a:rPr lang="ru-RU" sz="2000" dirty="0">
                <a:latin typeface="Tahoma" pitchFamily="34" charset="0"/>
              </a:rPr>
              <a:t> 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6786577" y="5521325"/>
            <a:ext cx="1903397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latin typeface="Tahoma" pitchFamily="34" charset="0"/>
              </a:rPr>
              <a:t>Оксюморон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786577" y="4797425"/>
            <a:ext cx="1903397" cy="406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latin typeface="Tahoma" pitchFamily="34" charset="0"/>
              </a:rPr>
              <a:t>Гипербола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19201 0.17268 C -0.23524 0.20879 -0.25903 0.26319 -0.25903 0.31967 C -0.25903 0.38449 -0.23524 0.43611 -0.19201 0.47222 L -8.33333E-7 0.6458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3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00607 -0.636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4028 -0.03032 C -0.17205 -0.0368 -0.18906 -0.04629 -0.18906 -0.05625 C -0.18906 -0.06736 -0.17205 -0.07639 -0.14028 -0.08287 L 8.33333E-7 -0.11273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0277 L 0.04323 0.03425 C 0.05226 0.04097 0.05729 0.05092 0.05729 0.06111 C 0.05729 0.07291 0.05226 0.0824 0.04323 0.08912 L 0.0033 0.12083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rAng="0" ptsTypes="">
                                      <p:cBhvr>
                                        <p:cTn id="16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-0.15174 0.04514 C -0.18594 0.05463 -0.20469 0.06898 -0.20469 0.08379 C -0.20469 0.10069 -0.18594 0.11435 -0.15174 0.12384 L 8.33333E-7 0.16944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8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8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03993 -0.04791 C 0.04896 -0.0581 0.05399 -0.07338 0.05399 -0.08865 C 0.05399 -0.10671 0.04896 -0.12106 0.03993 -0.13125 L 8.33333E-7 -0.17939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animBg="1"/>
      <p:bldP spid="10258" grpId="0" animBg="1"/>
      <p:bldP spid="10259" grpId="0" animBg="1"/>
      <p:bldP spid="10260" grpId="0" animBg="1"/>
      <p:bldP spid="10261" grpId="0" animBg="1"/>
      <p:bldP spid="10263" grpId="0" animBg="1"/>
      <p:bldP spid="102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Часть 3.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EDEFA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       </a:t>
            </a:r>
          </a:p>
          <a:p>
            <a:pPr algn="ctr" eaLnBrk="1" hangingPunct="1">
              <a:buFontTx/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Часть 3</a:t>
            </a:r>
          </a:p>
          <a:p>
            <a:pPr eaLnBrk="1" hangingPunct="1">
              <a:buFontTx/>
              <a:buNone/>
            </a:pPr>
            <a:endParaRPr lang="ru-RU" dirty="0" smtClean="0"/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66"/>
                </a:solidFill>
              </a:rPr>
              <a:t>Сочинение-рассуждение.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chemeClr val="hlink"/>
                </a:solidFill>
              </a:rPr>
              <a:t>1. Тезис-</a:t>
            </a:r>
            <a:r>
              <a:rPr lang="ru-RU" sz="3600" b="1" dirty="0" smtClean="0"/>
              <a:t>положение, которое надо доказать.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chemeClr val="hlink"/>
                </a:solidFill>
              </a:rPr>
              <a:t>2. Аргументы-</a:t>
            </a:r>
            <a:r>
              <a:rPr lang="ru-RU" sz="3600" b="1" dirty="0" smtClean="0"/>
              <a:t>доказательства.</a:t>
            </a:r>
          </a:p>
          <a:p>
            <a:pPr eaLnBrk="1" hangingPunct="1">
              <a:buFontTx/>
              <a:buNone/>
            </a:pPr>
            <a:r>
              <a:rPr lang="ru-RU" sz="3600" b="1" dirty="0" smtClean="0">
                <a:solidFill>
                  <a:schemeClr val="hlink"/>
                </a:solidFill>
              </a:rPr>
              <a:t>3. Выводы – </a:t>
            </a:r>
            <a:r>
              <a:rPr lang="ru-RU" sz="3600" b="1" dirty="0" smtClean="0"/>
              <a:t>общий итог.</a:t>
            </a:r>
            <a:endParaRPr lang="ru-RU" sz="3600" b="1" dirty="0" smtClean="0">
              <a:solidFill>
                <a:schemeClr val="hlink"/>
              </a:solidFill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7892" name="Рисунок 78" descr="30a36f3bdeac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4143380"/>
            <a:ext cx="2428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571500" y="571480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МЕТОДИЧЕСКИЕ СОВЕТЫ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1357290" y="1214422"/>
            <a:ext cx="7500990" cy="51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-ознакомить учащихся с критериями оценки экзаменационной работы;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-учить 9-классников находить и классифицировать ошибки в  изложении и сочинении в соответствии с критериями оценивания;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-учить 9-классников основам редактирования текста;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-по результатам выполнения обучающих, контрольных работ, пробного экзамена вести диагностические карты, выстраивать рейтинг учащихся;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-учить 9-классников работать над текстом маркером-выделителем;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/>
              <a:t>-на каждом занятии использовать мини-тесты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Подготовка к изложению.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1720840"/>
            <a:ext cx="67151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Лексическая работа.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Работа с мини-текстами на уроке: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а) подготовка к выразительному чтению текста;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б)определение стиля, типа речи;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в) </a:t>
            </a:r>
            <a:r>
              <a:rPr lang="ru-RU" sz="2400" b="1" dirty="0" err="1" smtClean="0"/>
              <a:t>озаглавливание</a:t>
            </a:r>
            <a:r>
              <a:rPr lang="ru-RU" sz="2400" b="1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г)определение темы, идеи, основной мысли;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/>
              <a:t>д</a:t>
            </a:r>
            <a:r>
              <a:rPr lang="ru-RU" sz="2400" b="1" dirty="0" smtClean="0"/>
              <a:t>) выявление отношения автора к рассматриваемой проблеме;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е) составление элементарного плана;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ж) составление опорного конспекта;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/>
              <a:t>з</a:t>
            </a:r>
            <a:r>
              <a:rPr lang="ru-RU" sz="2400" b="1" dirty="0" smtClean="0"/>
              <a:t>) деление текста на композиционные и смысловые части по плану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и) заучивание наизусть;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к) письмо по памяти.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анимированные картин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928813"/>
            <a:ext cx="4267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58775" y="7016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0000"/>
                </a:solidFill>
                <a:latin typeface="GungsuhChe" pitchFamily="49" charset="-127"/>
                <a:ea typeface="GungsuhChe" pitchFamily="49" charset="-127"/>
              </a:rPr>
              <a:t>Спасибо </a:t>
            </a:r>
            <a:br>
              <a:rPr lang="ru-RU" b="1" i="1" dirty="0" smtClean="0">
                <a:solidFill>
                  <a:srgbClr val="000000"/>
                </a:solidFill>
                <a:latin typeface="GungsuhChe" pitchFamily="49" charset="-127"/>
                <a:ea typeface="GungsuhChe" pitchFamily="49" charset="-127"/>
              </a:rPr>
            </a:br>
            <a:r>
              <a:rPr lang="ru-RU" b="1" i="1" dirty="0" smtClean="0">
                <a:solidFill>
                  <a:srgbClr val="000000"/>
                </a:solidFill>
                <a:latin typeface="GungsuhChe" pitchFamily="49" charset="-127"/>
                <a:ea typeface="GungsuhChe" pitchFamily="49" charset="-127"/>
              </a:rPr>
              <a:t>за </a:t>
            </a:r>
            <a:r>
              <a:rPr lang="ru-RU" b="1" i="1" dirty="0">
                <a:solidFill>
                  <a:srgbClr val="000000"/>
                </a:solidFill>
                <a:latin typeface="GungsuhChe" pitchFamily="49" charset="-127"/>
                <a:ea typeface="GungsuhChe" pitchFamily="49" charset="-127"/>
              </a:rPr>
              <a:t>внимание!</a:t>
            </a:r>
            <a:br>
              <a:rPr lang="ru-RU" b="1" i="1" dirty="0">
                <a:solidFill>
                  <a:srgbClr val="000000"/>
                </a:solidFill>
                <a:latin typeface="GungsuhChe" pitchFamily="49" charset="-127"/>
                <a:ea typeface="GungsuhChe" pitchFamily="49" charset="-127"/>
              </a:rPr>
            </a:br>
            <a:endParaRPr lang="ru-RU" b="1" i="1" dirty="0">
              <a:solidFill>
                <a:srgbClr val="000000"/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52064"/>
          </a:xfrm>
        </p:spPr>
        <p:txBody>
          <a:bodyPr>
            <a:noAutofit/>
          </a:bodyPr>
          <a:lstStyle/>
          <a:p>
            <a:r>
              <a:rPr lang="ru-RU" b="1" dirty="0" smtClean="0"/>
              <a:t>5 класс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14298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ПРИЁМЫ СЖАТИЯ ТЕКСТА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857365"/>
            <a:ext cx="7072362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Исключение подробностей и детале</a:t>
            </a:r>
            <a:r>
              <a:rPr lang="ru-RU" sz="3600" dirty="0" smtClean="0"/>
              <a:t>й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429000"/>
            <a:ext cx="7143800" cy="9787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600" b="1" dirty="0" smtClean="0"/>
              <a:t>Обобщение конкретных, единичных явлений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4721662"/>
            <a:ext cx="7215238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/>
              <a:t>Упрощение синтаксических структур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Часть 2.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643050"/>
            <a:ext cx="76438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hlink"/>
                </a:solidFill>
              </a:rPr>
              <a:t>Текст для чтения и </a:t>
            </a:r>
            <a:r>
              <a:rPr lang="ru-RU" sz="3600" b="1" dirty="0" smtClean="0">
                <a:solidFill>
                  <a:schemeClr val="hlink"/>
                </a:solidFill>
              </a:rPr>
              <a:t>тестовые задания.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Чтобы успешно справиться с заданиями теста, надо </a:t>
            </a:r>
            <a:r>
              <a:rPr lang="ru-RU" sz="3600" b="1" dirty="0" smtClean="0">
                <a:solidFill>
                  <a:srgbClr val="C00000"/>
                </a:solidFill>
              </a:rPr>
              <a:t>внимательно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 smtClean="0"/>
              <a:t>прочитать вопросы.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Внимательное</a:t>
            </a:r>
            <a:r>
              <a:rPr lang="ru-RU" sz="3600" b="1" dirty="0" smtClean="0">
                <a:solidFill>
                  <a:srgbClr val="FF3300"/>
                </a:solidFill>
              </a:rPr>
              <a:t> </a:t>
            </a:r>
            <a:r>
              <a:rPr lang="ru-RU" sz="3600" b="1" dirty="0" smtClean="0"/>
              <a:t>чтение- половина успеха.</a:t>
            </a:r>
            <a:endParaRPr lang="ru-RU" sz="3600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428728" y="1285860"/>
            <a:ext cx="7358087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каком слове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приставка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пишется всегда одинаково, независимо от произношения?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1428728" y="2071688"/>
            <a:ext cx="735811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1)Изжёванный    2) вздрогнуть   3) отдать   4) разрушить</a:t>
            </a: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1571604" y="2643183"/>
            <a:ext cx="728667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каком слове правописание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приставки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определяется правилом: «В приставках, оканчивающихся на З и С, перед звонкими согласными пишется З, перед глухими согласными - С»?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4357694"/>
            <a:ext cx="6715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 marL="514350" indent="-514350">
              <a:buFontTx/>
              <a:buAutoNum type="arabicParenR"/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Сразу    2) спросил    3) здравствуйте </a:t>
            </a:r>
          </a:p>
          <a:p>
            <a:pPr marL="514350" indent="-514350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4) разговаривал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429552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40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 Narrow"/>
              </a:rPr>
              <a:t>Подберите </a:t>
            </a:r>
            <a:r>
              <a:rPr lang="ru-RU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latin typeface="Arial Narrow"/>
              </a:rPr>
              <a:t>стилистически нейтральный        синоним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1285852" y="2571750"/>
            <a:ext cx="542927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/>
              <a:t>Стенать  -   плакать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1214438" y="3357563"/>
            <a:ext cx="6786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/>
              <a:t>Намерение – план, желание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1357290" y="3983038"/>
            <a:ext cx="728664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/>
              <a:t>Сногсшибательный </a:t>
            </a:r>
            <a:r>
              <a:rPr lang="ru-RU" sz="3600" b="1" dirty="0" smtClean="0"/>
              <a:t>-поразительный</a:t>
            </a:r>
            <a:endParaRPr lang="ru-RU" sz="3600" b="1" dirty="0"/>
          </a:p>
        </p:txBody>
      </p:sp>
      <p:pic>
        <p:nvPicPr>
          <p:cNvPr id="15366" name="Picture 65" descr="D:\Pictures\1691958-300x2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4143380"/>
            <a:ext cx="17144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814393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Сложное 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Bookman Old Style" pitchFamily="18" charset="0"/>
              </a:rPr>
              <a:t>предложение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3500430" y="1071546"/>
            <a:ext cx="3286148" cy="1000125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Сложное предложение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2071671" y="2714620"/>
            <a:ext cx="2857520" cy="928693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Союзное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5429256" y="2714620"/>
            <a:ext cx="2714644" cy="928693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Бессоюзное</a:t>
            </a:r>
          </a:p>
        </p:txBody>
      </p:sp>
      <p:sp>
        <p:nvSpPr>
          <p:cNvPr id="8" name="Багетная рамка 7"/>
          <p:cNvSpPr/>
          <p:nvPr/>
        </p:nvSpPr>
        <p:spPr>
          <a:xfrm>
            <a:off x="1571604" y="4500563"/>
            <a:ext cx="2786082" cy="857263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Сложно- сочиненное</a:t>
            </a:r>
          </a:p>
        </p:txBody>
      </p:sp>
      <p:sp>
        <p:nvSpPr>
          <p:cNvPr id="9" name="Багетная рамка 8"/>
          <p:cNvSpPr/>
          <p:nvPr/>
        </p:nvSpPr>
        <p:spPr>
          <a:xfrm>
            <a:off x="4643438" y="4500570"/>
            <a:ext cx="2857520" cy="857256"/>
          </a:xfrm>
          <a:prstGeom prst="bevel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Сложно- подчиненное</a:t>
            </a:r>
          </a:p>
        </p:txBody>
      </p:sp>
      <p:sp>
        <p:nvSpPr>
          <p:cNvPr id="10" name="Стрелка вниз 9"/>
          <p:cNvSpPr/>
          <p:nvPr/>
        </p:nvSpPr>
        <p:spPr>
          <a:xfrm rot="2594977">
            <a:off x="4448175" y="2106613"/>
            <a:ext cx="280988" cy="457200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594977">
            <a:off x="2428875" y="3711575"/>
            <a:ext cx="280988" cy="735013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845633">
            <a:off x="6480175" y="2103438"/>
            <a:ext cx="280987" cy="45878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845633">
            <a:off x="4716463" y="3706813"/>
            <a:ext cx="280987" cy="719137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6" name="TextBox 12"/>
          <p:cNvSpPr txBox="1">
            <a:spLocks noChangeArrowheads="1"/>
          </p:cNvSpPr>
          <p:nvPr/>
        </p:nvSpPr>
        <p:spPr bwMode="auto">
          <a:xfrm>
            <a:off x="142875" y="357188"/>
            <a:ext cx="2143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dirty="0"/>
          </a:p>
          <a:p>
            <a:r>
              <a:rPr lang="ru-RU" sz="2800" dirty="0"/>
              <a:t>    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81644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Сложное союзное предложение</a:t>
            </a:r>
            <a:endParaRPr lang="ru-RU" sz="3600" dirty="0"/>
          </a:p>
        </p:txBody>
      </p:sp>
      <p:sp>
        <p:nvSpPr>
          <p:cNvPr id="4" name="Стрелка вниз 3"/>
          <p:cNvSpPr/>
          <p:nvPr/>
        </p:nvSpPr>
        <p:spPr>
          <a:xfrm rot="2594977">
            <a:off x="3928390" y="1639490"/>
            <a:ext cx="280987" cy="73501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8845633">
            <a:off x="5716204" y="1563147"/>
            <a:ext cx="280988" cy="719138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071679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ССП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2000240"/>
            <a:ext cx="128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СПП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7415" name="Рисунок 9" descr="Мальчик с собако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571744"/>
            <a:ext cx="2946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6248" y="2786059"/>
            <a:ext cx="1643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БСП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857752" y="1714488"/>
            <a:ext cx="285750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8" name="Picture 65" descr="D:\Pictures\1691958-300x2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429000"/>
            <a:ext cx="2571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1349</Words>
  <Application>Microsoft Office PowerPoint</Application>
  <PresentationFormat>Экран (4:3)</PresentationFormat>
  <Paragraphs>395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Подготовка к изложению.</vt:lpstr>
      <vt:lpstr>5 класс  </vt:lpstr>
      <vt:lpstr>Часть 2.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Тест с непредсказуемым количеством правильных ответов</vt:lpstr>
      <vt:lpstr> Тест перекрёстного выбора</vt:lpstr>
      <vt:lpstr>Часть 3.</vt:lpstr>
      <vt:lpstr>Слайд 29</vt:lpstr>
      <vt:lpstr>Спасибо 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39</cp:revision>
  <dcterms:created xsi:type="dcterms:W3CDTF">2013-08-17T08:34:50Z</dcterms:created>
  <dcterms:modified xsi:type="dcterms:W3CDTF">2015-01-16T21:06:55Z</dcterms:modified>
</cp:coreProperties>
</file>