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6" r:id="rId3"/>
    <p:sldId id="277" r:id="rId4"/>
    <p:sldId id="27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2" r:id="rId19"/>
    <p:sldId id="271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81E"/>
    <a:srgbClr val="6CF082"/>
    <a:srgbClr val="85D7C2"/>
    <a:srgbClr val="14027E"/>
    <a:srgbClr val="057B24"/>
    <a:srgbClr val="790F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54947F-9A41-4B7B-823F-E69D32738D87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CC910-35B6-42C7-B37A-4C205B3270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7A744F-C938-4BB5-AA9C-CD8F017328D6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54CF-F39B-49F4-ABAA-00E19FDFBD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D5DDD-CD2B-4302-8C56-383E7F7B32F5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0B4B6-4932-446B-B165-24DCEB55B6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D40179C-70B3-42DF-B544-D3F9B0536049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AE73ED-AF81-4A34-BD0E-D77E443D74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66949-36F0-4E7F-ACF7-0CC9DBF9FA88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0E088-94CD-4214-9A06-CB79431EDA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5B19429-FF3A-465A-9340-02C24A37370A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37888E0-27D0-40B1-91F0-4AF4AA9606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C9587-98C0-49E1-A656-7E154CEF789E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EA485-8085-4EC4-9735-A5C9E73642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1EC00-32D2-4427-8AB9-26B5B669E2F5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7901B-3B09-45B4-AA68-FF04609021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BAB967-C960-4B9D-B92D-B64015C5B99A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214E0-D4EB-4F59-B8C3-CB81627138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25B0E-3A17-47FC-80BB-0FCC74D4A3B1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835F4-B1BB-48F8-851F-284994A072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90210-8848-4B42-B2AC-978034E3B98C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F863-195E-4EE3-8451-38F5B75D49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  <a:latin typeface="Trebuchet MS" pitchFamily="34" charset="0"/>
              </a:defRPr>
            </a:lvl1pPr>
          </a:lstStyle>
          <a:p>
            <a:fld id="{1762575D-6CE3-48CA-BC5B-0F1FDFF4BDA8}" type="datetimeFigureOut">
              <a:rPr lang="ru-RU"/>
              <a:pPr/>
              <a:t>24.01.2015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  <a:latin typeface="Trebuchet MS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itchFamily="34" charset="0"/>
              </a:defRPr>
            </a:lvl1pPr>
          </a:lstStyle>
          <a:p>
            <a:fld id="{C5740FEF-ECFD-4279-989E-7990C690F38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2" r:id="rId2"/>
    <p:sldLayoutId id="2147483761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62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701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073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41165" y="483022"/>
            <a:ext cx="7245424" cy="3777600"/>
          </a:xfrm>
        </p:spPr>
        <p:txBody>
          <a:bodyPr rtlCol="0">
            <a:prstTxWarp prst="textPlain">
              <a:avLst>
                <a:gd name="adj" fmla="val 50971"/>
              </a:avLst>
            </a:prstTxWarp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Занятия факультатива 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«Речь и культура      общения»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2" descr="img0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284538"/>
            <a:ext cx="23987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2411760" y="260648"/>
            <a:ext cx="4526129" cy="2880320"/>
          </a:xfrm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251520" y="3277748"/>
            <a:ext cx="435498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/>
          </a:blip>
          <a:srcRect/>
          <a:stretch/>
        </p:blipFill>
        <p:spPr>
          <a:xfrm>
            <a:off x="4785819" y="3284983"/>
            <a:ext cx="4358181" cy="290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811582" y="1412776"/>
            <a:ext cx="7808867" cy="4392488"/>
          </a:xfr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692696"/>
            <a:ext cx="4896544" cy="93610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Инсценировки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sz="quarter" idx="13"/>
          </p:nvPr>
        </p:nvSpPr>
        <p:spPr>
          <a:xfrm>
            <a:off x="900113" y="333375"/>
            <a:ext cx="7416800" cy="1255713"/>
          </a:xfrm>
        </p:spPr>
        <p:txBody>
          <a:bodyPr/>
          <a:lstStyle/>
          <a:p>
            <a:pPr marL="42863" indent="0" algn="ctr" defTabSz="912813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44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Разыгрывание речевых ситуаций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323528" y="1556792"/>
            <a:ext cx="4324920" cy="316835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4818683" y="3273687"/>
            <a:ext cx="4103800" cy="31076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7560840" cy="1008112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Культура общения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179512" y="3501008"/>
            <a:ext cx="3233573" cy="269998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6228184" y="3122947"/>
            <a:ext cx="2361129" cy="31680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7413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1254125"/>
            <a:ext cx="56134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332656"/>
            <a:ext cx="7173416" cy="609248"/>
          </a:xfrm>
        </p:spPr>
        <p:txBody>
          <a:bodyPr rtlCol="0">
            <a:prstTxWarp prst="textPlain">
              <a:avLst/>
            </a:prstTxWarp>
            <a:normAutofit lnSpcReduction="10000"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Наше творчество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467544" y="1124744"/>
            <a:ext cx="2304255" cy="25922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/>
          </a:blip>
          <a:srcRect/>
          <a:stretch/>
        </p:blipFill>
        <p:spPr>
          <a:xfrm>
            <a:off x="6051966" y="1124744"/>
            <a:ext cx="2813539" cy="23557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2771799" y="2226121"/>
            <a:ext cx="3280167" cy="1941769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/>
          </a:blip>
          <a:srcRect/>
          <a:stretch/>
        </p:blipFill>
        <p:spPr>
          <a:xfrm>
            <a:off x="5814335" y="4149080"/>
            <a:ext cx="3035473" cy="215678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6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/>
          </a:blip>
          <a:srcRect/>
          <a:stretch/>
        </p:blipFill>
        <p:spPr>
          <a:xfrm>
            <a:off x="323528" y="4228665"/>
            <a:ext cx="3319373" cy="216290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2100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3474720"/>
          </a:xfrm>
        </p:spPr>
        <p:txBody>
          <a:bodyPr spcFirstLastPara="1" rtlCol="0">
            <a:prstTxWarp prst="textArchUp">
              <a:avLst/>
            </a:prstTxWarp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54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Мониторинг</a:t>
            </a:r>
            <a:endParaRPr lang="ru-RU" sz="54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550" y="4292600"/>
          <a:ext cx="7488238" cy="22463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2789699"/>
                <a:gridCol w="911667"/>
                <a:gridCol w="911667"/>
                <a:gridCol w="1002833"/>
                <a:gridCol w="911667"/>
                <a:gridCol w="961302"/>
              </a:tblGrid>
              <a:tr h="377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Параметры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 года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Середина года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Динамика за полугодие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Конец года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Динамика за год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</a:tr>
              <a:tr h="62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Устная речь (словарь и грамматический строй речи)</a:t>
                      </a:r>
                      <a:endParaRPr lang="ru-RU" sz="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+0,7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+1,2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</a:tr>
              <a:tr h="415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Свойства устной речи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1,8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+0,2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+1,1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</a:tr>
              <a:tr h="415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Неязыковые средства общения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+0,5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+1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</a:tr>
              <a:tr h="415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Речевой этикет</a:t>
                      </a:r>
                      <a:endParaRPr lang="ru-RU" sz="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1,3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1,7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+0,4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2,6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+1,3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53" marR="46753" marT="0" marB="0"/>
                </a:tc>
              </a:tr>
            </a:tbl>
          </a:graphicData>
        </a:graphic>
      </p:graphicFrame>
      <p:pic>
        <p:nvPicPr>
          <p:cNvPr id="19503" name="Рисунок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981075"/>
            <a:ext cx="59404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284663" y="1014413"/>
            <a:ext cx="4714875" cy="4824412"/>
          </a:xfrm>
        </p:spPr>
        <p:txBody>
          <a:bodyPr/>
          <a:lstStyle/>
          <a:p>
            <a:pPr algn="ctr" defTabSz="912813" eaLnBrk="1" hangingPunct="1">
              <a:buFont typeface="Georgia" pitchFamily="18" charset="0"/>
              <a:buNone/>
            </a:pPr>
            <a:r>
              <a:rPr lang="ru-RU" sz="48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Факультатив </a:t>
            </a:r>
          </a:p>
          <a:p>
            <a:pPr algn="ctr" defTabSz="912813" eaLnBrk="1" hangingPunct="1">
              <a:buFont typeface="Georgia" pitchFamily="18" charset="0"/>
              <a:buNone/>
            </a:pPr>
            <a:r>
              <a:rPr lang="ru-RU" sz="48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«Этика </a:t>
            </a:r>
          </a:p>
          <a:p>
            <a:pPr algn="ctr" defTabSz="912813" eaLnBrk="1" hangingPunct="1">
              <a:buFont typeface="Georgia" pitchFamily="18" charset="0"/>
              <a:buNone/>
            </a:pPr>
            <a:r>
              <a:rPr lang="ru-RU" sz="48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речевого </a:t>
            </a:r>
          </a:p>
          <a:p>
            <a:pPr algn="ctr" defTabSz="912813" eaLnBrk="1" hangingPunct="1">
              <a:buFont typeface="Georgia" pitchFamily="18" charset="0"/>
              <a:buNone/>
            </a:pPr>
            <a:r>
              <a:rPr lang="ru-RU" sz="48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общения»</a:t>
            </a:r>
          </a:p>
        </p:txBody>
      </p:sp>
      <p:pic>
        <p:nvPicPr>
          <p:cNvPr id="20483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836613"/>
            <a:ext cx="3671887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1187450" y="476250"/>
            <a:ext cx="6400800" cy="3475038"/>
          </a:xfrm>
        </p:spPr>
        <p:txBody>
          <a:bodyPr/>
          <a:lstStyle/>
          <a:p>
            <a:pPr algn="ctr" defTabSz="912813" eaLnBrk="1" hangingPunct="1">
              <a:buFont typeface="Georgia" pitchFamily="18" charset="0"/>
              <a:buNone/>
            </a:pPr>
            <a:r>
              <a:rPr lang="ru-RU" sz="48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Речевая разминка</a:t>
            </a:r>
          </a:p>
        </p:txBody>
      </p:sp>
      <p:pic>
        <p:nvPicPr>
          <p:cNvPr id="30724" name="Picture 4" descr="20140516_1254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980728"/>
            <a:ext cx="7201222" cy="5093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684213" y="404813"/>
            <a:ext cx="7488237" cy="3475037"/>
          </a:xfrm>
        </p:spPr>
        <p:txBody>
          <a:bodyPr/>
          <a:lstStyle/>
          <a:p>
            <a:pPr algn="ctr" defTabSz="912813" eaLnBrk="1" hangingPunct="1">
              <a:buFont typeface="Georgia" pitchFamily="18" charset="0"/>
              <a:buNone/>
            </a:pPr>
            <a:r>
              <a:rPr lang="ru-RU" sz="36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Моделирование и разыгрывание речевых ситуаций</a:t>
            </a:r>
          </a:p>
        </p:txBody>
      </p:sp>
      <p:pic>
        <p:nvPicPr>
          <p:cNvPr id="22531" name="Picture 4" descr="20140516_1048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700213"/>
            <a:ext cx="31686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20140516_1044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1700213"/>
            <a:ext cx="31750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1763713" y="692150"/>
            <a:ext cx="5616575" cy="1563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18492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3735D"/>
                </a:solidFill>
                <a:latin typeface="Calibri"/>
              </a:rPr>
              <a:t>Инсценировки</a:t>
            </a:r>
          </a:p>
        </p:txBody>
      </p:sp>
      <p:pic>
        <p:nvPicPr>
          <p:cNvPr id="23555" name="Picture 5" descr="20140516_1050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00213"/>
            <a:ext cx="3390900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20140516_1043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700213"/>
            <a:ext cx="3409950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80920" cy="1224136"/>
          </a:xfrm>
        </p:spPr>
        <p:txBody>
          <a:bodyPr/>
          <a:lstStyle/>
          <a:p>
            <a:pPr marL="0" indent="0" algn="just" eaLnBrk="1" hangingPunct="1">
              <a:buFont typeface="Georgia" pitchFamily="18" charset="0"/>
              <a:buNone/>
              <a:defRPr/>
            </a:pPr>
            <a: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Речь и ее значение в жизни</a:t>
            </a:r>
            <a:br>
              <a:rPr lang="ru-RU" sz="3600" i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</a:br>
            <a:endParaRPr lang="ru-RU" sz="3600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sz="quarter" idx="13"/>
          </p:nvPr>
        </p:nvSpPr>
        <p:spPr>
          <a:xfrm>
            <a:off x="539750" y="1196975"/>
            <a:ext cx="7543800" cy="5400675"/>
          </a:xfrm>
        </p:spPr>
        <p:txBody>
          <a:bodyPr/>
          <a:lstStyle/>
          <a:p>
            <a:pPr marL="341313" indent="-341313" algn="just" defTabSz="912813" eaLnBrk="1" hangingPunct="1">
              <a:spcAft>
                <a:spcPct val="0"/>
              </a:spcAft>
              <a:buFont typeface="Symbol" pitchFamily="18" charset="2"/>
              <a:buChar char=""/>
              <a:tabLst>
                <a:tab pos="455613" algn="l"/>
              </a:tabLs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речь   является   важнейшим   средством   общения,   средством   обмена чувствами и мыслями между людьми;</a:t>
            </a:r>
          </a:p>
          <a:p>
            <a:pPr marL="341313" indent="-341313" algn="just" defTabSz="912813" eaLnBrk="1" hangingPunct="1">
              <a:spcAft>
                <a:spcPct val="0"/>
              </a:spcAft>
              <a:buFont typeface="Symbol" pitchFamily="18" charset="2"/>
              <a:buChar char=""/>
              <a:tabLst>
                <a:tab pos="455613" algn="l"/>
              </a:tabLs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речь    является    средством    передачи    и    усвоения    определенной информации, коллективного опыта человечества, т.е. служит целям познания мира;</a:t>
            </a:r>
          </a:p>
          <a:p>
            <a:pPr marL="341313" indent="-341313" algn="just" defTabSz="912813" eaLnBrk="1" hangingPunct="1">
              <a:spcAft>
                <a:spcPct val="0"/>
              </a:spcAft>
              <a:buFont typeface="Symbol" pitchFamily="18" charset="2"/>
              <a:buChar char=""/>
              <a:tabLst>
                <a:tab pos="455613" algn="l"/>
              </a:tabLs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речь является средством организации и планирования деятельности людей (в том числе коллективной);</a:t>
            </a:r>
          </a:p>
          <a:p>
            <a:pPr marL="341313" indent="-341313" algn="just" defTabSz="912813" eaLnBrk="1" hangingPunct="1">
              <a:spcAft>
                <a:spcPct val="0"/>
              </a:spcAft>
              <a:buFont typeface="Symbol" pitchFamily="18" charset="2"/>
              <a:buChar char=""/>
              <a:tabLst>
                <a:tab pos="455613" algn="l"/>
              </a:tabLst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речь является средством воздействия на мысли, чувства и поведение людей.</a:t>
            </a:r>
          </a:p>
          <a:p>
            <a:pPr marL="341313" indent="-341313" defTabSz="912813" eaLnBrk="1" hangingPunct="1">
              <a:tabLst>
                <a:tab pos="455613" algn="l"/>
              </a:tabLst>
            </a:pPr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1116013" y="260350"/>
            <a:ext cx="6400800" cy="3475038"/>
          </a:xfrm>
        </p:spPr>
        <p:txBody>
          <a:bodyPr/>
          <a:lstStyle/>
          <a:p>
            <a:pPr algn="ctr" defTabSz="912813" eaLnBrk="1" hangingPunct="1">
              <a:buFont typeface="Georgia" pitchFamily="18" charset="0"/>
              <a:buNone/>
            </a:pPr>
            <a:r>
              <a:rPr lang="ru-RU" sz="48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Наше творчество</a:t>
            </a:r>
          </a:p>
        </p:txBody>
      </p:sp>
      <p:pic>
        <p:nvPicPr>
          <p:cNvPr id="24579" name="Picture 4" descr="20140516_1039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981075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20140516_1041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54613" y="1254125"/>
            <a:ext cx="31178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20140516_1043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3860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 flipH="1">
            <a:off x="8305800" y="4581525"/>
            <a:ext cx="153988" cy="93345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defTabSz="912813" eaLnBrk="1" hangingPunct="1"/>
            <a:endParaRPr lang="ru-RU" smtClean="0">
              <a:solidFill>
                <a:schemeClr val="tx1"/>
              </a:solidFill>
              <a:effectLst/>
            </a:endParaRP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4392613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38532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23735D"/>
                </a:solidFill>
                <a:latin typeface="Calibri"/>
              </a:rPr>
              <a:t>Мониторинг</a:t>
            </a:r>
          </a:p>
        </p:txBody>
      </p:sp>
      <p:pic>
        <p:nvPicPr>
          <p:cNvPr id="25604" name="Picture 5" descr="20140516_12554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12553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256" name="Group 248"/>
          <p:cNvGraphicFramePr>
            <a:graphicFrameLocks noGrp="1"/>
          </p:cNvGraphicFramePr>
          <p:nvPr/>
        </p:nvGraphicFramePr>
        <p:xfrm>
          <a:off x="251520" y="3933825"/>
          <a:ext cx="8424168" cy="2743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304256"/>
                <a:gridCol w="1368152"/>
                <a:gridCol w="1296144"/>
                <a:gridCol w="1304405"/>
                <a:gridCol w="926564"/>
                <a:gridCol w="1224647"/>
              </a:tblGrid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Параметры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Начало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Середина          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Динамика      за полугодие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Конец года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Динамика за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Устная речь (словарь и грамматический строй речи)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+0,3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+1,2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Свойства устной речи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+0,5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+1,4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Неязыковые средства общения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Речевой этикет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+0,9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+1,3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Средний балл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1,9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+0,6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+1,2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5606" name="Rectangle 241"/>
          <p:cNvSpPr>
            <a:spLocks noChangeArrowheads="1"/>
          </p:cNvSpPr>
          <p:nvPr/>
        </p:nvSpPr>
        <p:spPr bwMode="auto">
          <a:xfrm>
            <a:off x="0" y="509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2813"/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1925" cy="1143000"/>
          </a:xfrm>
        </p:spPr>
        <p:txBody>
          <a:bodyPr/>
          <a:lstStyle/>
          <a:p>
            <a:pPr marL="0" indent="0" algn="ctr" eaLnBrk="1" hangingPunct="1">
              <a:buFont typeface="Georgia" pitchFamily="18" charset="0"/>
              <a:buNone/>
              <a:defRPr/>
            </a:pPr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Текст</a:t>
            </a:r>
            <a:endParaRPr lang="ru-RU" sz="4800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7704138" cy="3475037"/>
          </a:xfrm>
        </p:spPr>
        <p:txBody>
          <a:bodyPr/>
          <a:lstStyle/>
          <a:p>
            <a:pPr indent="0" algn="just" defTabSz="912813" eaLnBrk="1" hangingPunct="1">
              <a:spcAft>
                <a:spcPct val="0"/>
              </a:spcAft>
              <a:buFont typeface="Georgia" pitchFamily="18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Конечная цель работы по развитию речи в школе - научить детей выражать связно свои мысли в устной и письменной форме, т.е. научить создавать текст, речевое произведение, высказывание.</a:t>
            </a:r>
          </a:p>
          <a:p>
            <a:pPr indent="0" defTabSz="912813" eaLnBrk="1" hangingPunct="1"/>
            <a:endParaRPr lang="ru-RU" smtClean="0"/>
          </a:p>
        </p:txBody>
      </p:sp>
      <p:pic>
        <p:nvPicPr>
          <p:cNvPr id="7172" name="Picture 2" descr="C:\Documents and Settings\Admin\Рабочий стол\Новая папка\20140519_1616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2852738"/>
            <a:ext cx="5087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99592" y="332656"/>
            <a:ext cx="6511925" cy="1143000"/>
          </a:xfrm>
          <a:prstGeom prst="rect">
            <a:avLst/>
          </a:prstGeom>
          <a:effectLst/>
        </p:spPr>
        <p:txBody>
          <a:bodyPr/>
          <a:lstStyle>
            <a:lvl1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fontAlgn="base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  <a:defRPr/>
            </a:pPr>
            <a:r>
              <a:rPr lang="ru-RU" sz="4800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Культура общения</a:t>
            </a:r>
            <a:endParaRPr lang="ru-RU" sz="4800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 descr="C:\Documents and Settings\Admin\Рабочий стол\Новая папка\20140519_1615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268413"/>
            <a:ext cx="3529012" cy="4705350"/>
          </a:xfrm>
        </p:spPr>
      </p:pic>
      <p:pic>
        <p:nvPicPr>
          <p:cNvPr id="8196" name="Picture 2" descr="C:\Documents and Settings\Admin\Рабочий стол\Новая папка\20140519_1610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1341438"/>
            <a:ext cx="3475037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sz="quarter" idx="13"/>
          </p:nvPr>
        </p:nvSpPr>
        <p:spPr>
          <a:xfrm>
            <a:off x="971550" y="115888"/>
            <a:ext cx="6813550" cy="1873250"/>
          </a:xfrm>
        </p:spPr>
        <p:txBody>
          <a:bodyPr/>
          <a:lstStyle/>
          <a:p>
            <a:pPr marL="42863" indent="0" algn="ctr" defTabSz="912813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44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Речевая разминка:</a:t>
            </a:r>
          </a:p>
          <a:p>
            <a:pPr marL="42863" indent="0" algn="ctr" defTabSz="912813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33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Дыхательная гимнастика</a:t>
            </a:r>
          </a:p>
          <a:p>
            <a:pPr marL="42863" indent="0" algn="just" defTabSz="912813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ru-RU" sz="3300" b="1" i="1" smtClean="0">
                <a:solidFill>
                  <a:srgbClr val="23735D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Артикуляционная гимнастика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1763687" y="1772816"/>
            <a:ext cx="596840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/>
          </a:blip>
          <a:srcRect b="-1"/>
          <a:stretch/>
        </p:blipFill>
        <p:spPr>
          <a:xfrm>
            <a:off x="1043608" y="404664"/>
            <a:ext cx="7488832" cy="592140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/>
          <a:srcRect/>
          <a:stretch/>
        </p:blipFill>
        <p:spPr>
          <a:xfrm>
            <a:off x="395288" y="549275"/>
            <a:ext cx="8305800" cy="5616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23528" y="332656"/>
            <a:ext cx="4669908" cy="3096344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3990177" y="3573016"/>
            <a:ext cx="48169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/>
          </a:blip>
          <a:srcRect/>
          <a:stretch/>
        </p:blipFill>
        <p:spPr>
          <a:xfrm>
            <a:off x="395536" y="620688"/>
            <a:ext cx="8285802" cy="5256584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</TotalTime>
  <Words>268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Слайд 1</vt:lpstr>
      <vt:lpstr>Речь и ее значение в жизни </vt:lpstr>
      <vt:lpstr>Текст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ПК</cp:lastModifiedBy>
  <cp:revision>18</cp:revision>
  <dcterms:created xsi:type="dcterms:W3CDTF">2013-05-20T10:40:56Z</dcterms:created>
  <dcterms:modified xsi:type="dcterms:W3CDTF">2015-01-24T04:41:33Z</dcterms:modified>
</cp:coreProperties>
</file>