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0" r:id="rId3"/>
    <p:sldId id="276" r:id="rId4"/>
    <p:sldId id="277" r:id="rId5"/>
    <p:sldId id="278" r:id="rId6"/>
    <p:sldId id="279" r:id="rId7"/>
    <p:sldId id="280" r:id="rId8"/>
    <p:sldId id="281" r:id="rId9"/>
    <p:sldId id="267" r:id="rId10"/>
    <p:sldId id="275" r:id="rId11"/>
    <p:sldId id="282" r:id="rId12"/>
    <p:sldId id="283" r:id="rId13"/>
    <p:sldId id="284" r:id="rId14"/>
    <p:sldId id="285" r:id="rId15"/>
    <p:sldId id="287" r:id="rId16"/>
    <p:sldId id="286" r:id="rId17"/>
    <p:sldId id="28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E0E4"/>
    <a:srgbClr val="FFE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9C352-A4D8-434D-9AAC-C87BFAB7F34E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EC71B-8DD3-4190-BEC1-DA6285B79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0D7E5-C1EB-4B59-BF06-7317EA5DA6A5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06565-8BB9-4F1B-B707-43BE855D4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A9509-3C83-4BAC-A53B-1F68D88008C2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FB873-F662-4252-A093-E55A102CF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18BD5-A36C-4F7A-8E7F-6DA9CC733234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18A03-A05A-4546-80D0-5347BB7E7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2FE66-78F2-4CE0-8542-8FAB26C813F1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FF3B1-00E7-4DFA-AD0C-F991A7B8A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EF730-1FB8-4D85-AD26-E27CE2D7C1D3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FA81D-255D-4A83-9B16-E6F4E0867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F3A49-BCAA-45C7-A32A-983BAEA74ACF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E66AB-5F00-4A7F-9C3F-BF21D0990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CBFDC-1796-4442-BF45-CE807A98D134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08F8E-A63B-4753-A935-37AF6654B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E1AC2-622A-41D5-9006-336C36AF3AFA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1FEE2-52CD-4ACB-A4FC-46A0D7932F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78F1E-AD91-4687-8B2E-D365CB6842EF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57D91-3BE0-44A8-98FC-420EE299D3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E58A8-5E02-46CA-BB1F-044339B7F952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6F56B-3B90-4676-8368-9196D91FF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DDADD52-948E-488C-B0F9-F4CEA7651E20}" type="datetimeFigureOut">
              <a:rPr lang="ru-RU"/>
              <a:pPr>
                <a:defRPr/>
              </a:pPr>
              <a:t>20.01.2015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D244268-77FD-41B4-B1D5-28F36EF8ED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785926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Понятие об имени числительном</a:t>
            </a:r>
            <a:endParaRPr lang="ru-RU" sz="4800" b="1" dirty="0">
              <a:solidFill>
                <a:schemeClr val="tx2">
                  <a:satMod val="13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b="5121"/>
          <a:stretch>
            <a:fillRect/>
          </a:stretch>
        </p:blipFill>
        <p:spPr bwMode="auto">
          <a:xfrm>
            <a:off x="285720" y="3143248"/>
            <a:ext cx="4267200" cy="332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3" y="1214422"/>
            <a:ext cx="8786873" cy="5357812"/>
          </a:xfrm>
        </p:spPr>
        <p:txBody>
          <a:bodyPr rtlCol="0">
            <a:normAutofit fontScale="25000" lnSpcReduction="20000"/>
          </a:bodyPr>
          <a:lstStyle/>
          <a:p>
            <a:pPr marL="0" indent="45085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Древнерусские имена давались не по 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святцам,  а по порядку появления на свет детей. Первыми именами стали числительные. И если в крестьянской семье было семеро детей, то их могли назвать так: </a:t>
            </a:r>
            <a:r>
              <a:rPr lang="ru-RU" sz="96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Первуш</a:t>
            </a:r>
            <a:r>
              <a:rPr lang="ru-RU" sz="9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96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Второк</a:t>
            </a:r>
            <a:r>
              <a:rPr lang="ru-RU" sz="9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Третьяк, Четвертак, Пяток, Шесток, </a:t>
            </a:r>
            <a:r>
              <a:rPr lang="ru-RU" sz="9600" b="1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Семый</a:t>
            </a:r>
            <a:r>
              <a:rPr lang="ru-RU" sz="96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45085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 этим именам добавлялись еще и клички, например: </a:t>
            </a:r>
            <a:r>
              <a:rPr lang="ru-RU" sz="9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Ждан</a:t>
            </a:r>
            <a:r>
              <a:rPr lang="ru-RU" sz="9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Первуш</a:t>
            </a:r>
            <a:r>
              <a:rPr lang="ru-RU" sz="9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(то есть желанный первенец), </a:t>
            </a:r>
            <a:r>
              <a:rPr lang="ru-RU" sz="9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Неждан </a:t>
            </a:r>
            <a:r>
              <a:rPr lang="ru-RU" sz="96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Семый</a:t>
            </a:r>
            <a:r>
              <a:rPr lang="ru-RU" sz="9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(то есть нежеланный седьмой ребенок), </a:t>
            </a:r>
            <a:r>
              <a:rPr lang="ru-RU" sz="9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Крикун Пяток, Егоза Шесток, Пузан Четвертак, Веселка Третьяк.</a:t>
            </a:r>
          </a:p>
          <a:p>
            <a:pPr marL="0" indent="450850" eaLnBrk="1" fontAlgn="auto" hangingPunct="1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9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Эти имена числительные впоследствии стали фамилиями. </a:t>
            </a:r>
            <a:endParaRPr lang="ru-RU" sz="9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Рисунок 5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1428750" y="571500"/>
            <a:ext cx="4572000" cy="612775"/>
          </a:xfrm>
          <a:prstGeom prst="wedgeRoundRectCallout">
            <a:avLst>
              <a:gd name="adj1" fmla="val 87774"/>
              <a:gd name="adj2" fmla="val -30075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Это интересно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 b="5121"/>
          <a:stretch>
            <a:fillRect/>
          </a:stretch>
        </p:blipFill>
        <p:spPr bwMode="auto">
          <a:xfrm>
            <a:off x="285720" y="3143248"/>
            <a:ext cx="4267200" cy="332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1000108"/>
            <a:ext cx="7772400" cy="2428892"/>
          </a:xfrm>
        </p:spPr>
        <p:txBody>
          <a:bodyPr anchor="t"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Простые, сложные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и составные 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числительные</a:t>
            </a:r>
            <a:endParaRPr lang="ru-RU" sz="4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/>
          <p:nvPr/>
        </p:nvPicPr>
        <p:blipFill>
          <a:blip r:embed="rId2"/>
          <a:srcRect t="54173" r="78526"/>
          <a:stretch>
            <a:fillRect/>
          </a:stretch>
        </p:blipFill>
        <p:spPr bwMode="auto">
          <a:xfrm>
            <a:off x="428596" y="4929198"/>
            <a:ext cx="1053370" cy="130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928794" y="928670"/>
            <a:ext cx="3183885" cy="584775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числительные</a:t>
            </a:r>
            <a:endParaRPr lang="ru-RU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60179" b="49134"/>
          <a:stretch>
            <a:fillRect/>
          </a:stretch>
        </p:blipFill>
        <p:spPr bwMode="auto">
          <a:xfrm rot="645330">
            <a:off x="6833604" y="4884381"/>
            <a:ext cx="1953327" cy="145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>
            <a:stCxn id="2" idx="2"/>
          </p:cNvCxnSpPr>
          <p:nvPr/>
        </p:nvCxnSpPr>
        <p:spPr>
          <a:xfrm rot="5400000">
            <a:off x="2095095" y="561327"/>
            <a:ext cx="473524" cy="237776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7158" y="2071678"/>
            <a:ext cx="1551963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</a:rPr>
              <a:t>Шесть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Восьмой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Сотый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Сорок</a:t>
            </a:r>
            <a:endParaRPr lang="ru-RU" sz="2200" dirty="0"/>
          </a:p>
        </p:txBody>
      </p:sp>
      <p:cxnSp>
        <p:nvCxnSpPr>
          <p:cNvPr id="9" name="Прямая со стрелкой 8"/>
          <p:cNvCxnSpPr>
            <a:stCxn id="2" idx="2"/>
            <a:endCxn id="12" idx="0"/>
          </p:cNvCxnSpPr>
          <p:nvPr/>
        </p:nvCxnSpPr>
        <p:spPr>
          <a:xfrm rot="5400000">
            <a:off x="3241121" y="1792061"/>
            <a:ext cx="558233" cy="100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28860" y="2071678"/>
            <a:ext cx="2181751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</a:rPr>
              <a:t>Шестнадцать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Восемьдесят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Пятьсот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Двенадцатый </a:t>
            </a:r>
            <a:endParaRPr lang="ru-RU" sz="2200" b="1" dirty="0">
              <a:solidFill>
                <a:srgbClr val="7030A0"/>
              </a:solidFill>
            </a:endParaRPr>
          </a:p>
        </p:txBody>
      </p:sp>
      <p:cxnSp>
        <p:nvCxnSpPr>
          <p:cNvPr id="18" name="Прямая со стрелкой 17"/>
          <p:cNvCxnSpPr>
            <a:stCxn id="2" idx="2"/>
          </p:cNvCxnSpPr>
          <p:nvPr/>
        </p:nvCxnSpPr>
        <p:spPr>
          <a:xfrm rot="16200000" flipH="1">
            <a:off x="4410194" y="623987"/>
            <a:ext cx="558233" cy="233714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82449" y="2143116"/>
            <a:ext cx="4245906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200" b="1" dirty="0" smtClean="0">
                <a:solidFill>
                  <a:srgbClr val="7030A0"/>
                </a:solidFill>
              </a:rPr>
              <a:t>Сто пять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Шестьдесят два</a:t>
            </a:r>
          </a:p>
          <a:p>
            <a:r>
              <a:rPr lang="ru-RU" sz="2200" b="1" dirty="0" smtClean="0">
                <a:solidFill>
                  <a:srgbClr val="7030A0"/>
                </a:solidFill>
              </a:rPr>
              <a:t>Четыреста тридцать первый</a:t>
            </a:r>
            <a:endParaRPr lang="ru-RU" sz="2200" b="1" dirty="0">
              <a:solidFill>
                <a:srgbClr val="7030A0"/>
              </a:solidFill>
            </a:endParaRPr>
          </a:p>
        </p:txBody>
      </p:sp>
      <p:pic>
        <p:nvPicPr>
          <p:cNvPr id="26" name="Рисунок 5" descr="owl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2338" y="357166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285720" y="4357694"/>
            <a:ext cx="1627369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простые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71736" y="4357694"/>
            <a:ext cx="156959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сложные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00694" y="4357694"/>
            <a:ext cx="196720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составные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857224" y="3571876"/>
            <a:ext cx="285752" cy="71438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3214678" y="3571876"/>
            <a:ext cx="285752" cy="71438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6357950" y="3571876"/>
            <a:ext cx="285752" cy="714380"/>
          </a:xfrm>
          <a:prstGeom prst="downArrow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/>
          <p:cNvPicPr/>
          <p:nvPr/>
        </p:nvPicPr>
        <p:blipFill>
          <a:blip r:embed="rId2"/>
          <a:srcRect l="36694" r="41098" b="52913"/>
          <a:stretch>
            <a:fillRect/>
          </a:stretch>
        </p:blipFill>
        <p:spPr bwMode="auto">
          <a:xfrm rot="20954727">
            <a:off x="2401955" y="5019019"/>
            <a:ext cx="1089356" cy="134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/>
          <p:cNvPicPr/>
          <p:nvPr/>
        </p:nvPicPr>
        <p:blipFill>
          <a:blip r:embed="rId2"/>
          <a:srcRect r="80728" b="54173"/>
          <a:stretch>
            <a:fillRect/>
          </a:stretch>
        </p:blipFill>
        <p:spPr bwMode="auto">
          <a:xfrm>
            <a:off x="3500430" y="5143512"/>
            <a:ext cx="945337" cy="130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2" grpId="0" animBg="1"/>
      <p:bldP spid="19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71744"/>
            <a:ext cx="8229600" cy="2571768"/>
          </a:xfrm>
        </p:spPr>
        <p:txBody>
          <a:bodyPr/>
          <a:lstStyle/>
          <a:p>
            <a:pPr marL="0" indent="358775">
              <a:buNone/>
            </a:pP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Пятнадцать, семь, сто шестнадцать, восемнадцатый, одиннадцать, шестьсот, семидесятый, девяносто шестой, семьсот сорок один, триста двадцать, четвертый, девятьсот девяносто девять тысяч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5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785786" y="428604"/>
            <a:ext cx="6000792" cy="1184152"/>
          </a:xfrm>
          <a:prstGeom prst="wedgeRoundRectCallout">
            <a:avLst>
              <a:gd name="adj1" fmla="val 66930"/>
              <a:gd name="adj2" fmla="val -2254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Укажи вид числительных по строению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(простые, сложные, составные)</a:t>
            </a:r>
            <a:endParaRPr lang="ru-RU" sz="2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7"/>
            <a:ext cx="8229600" cy="3500463"/>
          </a:xfrm>
        </p:spPr>
        <p:txBody>
          <a:bodyPr anchor="ctr"/>
          <a:lstStyle/>
          <a:p>
            <a:pPr>
              <a:buNone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а) 19,  15,  1000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б) 8,  1000,  100,  1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в) 19999,  300,  4,  17</a:t>
            </a:r>
          </a:p>
          <a:p>
            <a:pPr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г) 3,  29,  18,  41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5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ьная выноска 4"/>
          <p:cNvSpPr/>
          <p:nvPr/>
        </p:nvSpPr>
        <p:spPr>
          <a:xfrm>
            <a:off x="142844" y="214290"/>
            <a:ext cx="6572296" cy="1571636"/>
          </a:xfrm>
          <a:prstGeom prst="wedgeEllipseCallout">
            <a:avLst>
              <a:gd name="adj1" fmla="val 68177"/>
              <a:gd name="adj2" fmla="val -1497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Цифрами записаны количественные  числительные. Укажите строчку, в которой все  числительные  являются простыми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29190" y="1857364"/>
            <a:ext cx="14993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восемь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2428868"/>
            <a:ext cx="14863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тысяча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5206" y="3071810"/>
            <a:ext cx="776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сто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3834" y="3714752"/>
            <a:ext cx="1064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один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 descr="er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4286256"/>
            <a:ext cx="1343025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6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60"/>
                            </p:stCondLst>
                            <p:childTnLst>
                              <p:par>
                                <p:cTn id="5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60"/>
                            </p:stCondLst>
                            <p:childTnLst>
                              <p:par>
                                <p:cTn id="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760"/>
                            </p:stCondLst>
                            <p:childTnLst>
                              <p:par>
                                <p:cTn id="8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642942"/>
          </a:xfrm>
        </p:spPr>
        <p:txBody>
          <a:bodyPr anchor="t"/>
          <a:lstStyle/>
          <a:p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словарь!</a:t>
            </a:r>
            <a:endParaRPr lang="ru-RU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28860" y="2357430"/>
            <a:ext cx="4857784" cy="25717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Оди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нн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адцать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лл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ион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</a:t>
            </a:r>
            <a:r>
              <a:rPr lang="ru-RU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лл</a:t>
            </a: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иард</a:t>
            </a: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44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858312" cy="2214578"/>
          </a:xfrm>
        </p:spPr>
        <p:txBody>
          <a:bodyPr/>
          <a:lstStyle/>
          <a:p>
            <a:pPr marL="0" indent="358775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1271 г. венецианский купец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Марко Поло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отправился в далекий и загадочный Китай. Путь в Китай лежал через многие страны. Вернувшись домой почти через четверть века, он не переставал восторгаться увиденными чудесами. В его речи то и дело слышалось: «Миллионе... миллионе». Слово «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mille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» («тысяча») было известно еще в  Древнем</a:t>
            </a:r>
          </a:p>
          <a:p>
            <a:pPr marL="0" indent="358775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indent="358775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4" name="Рисунок 5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96" y="-14290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14752"/>
            <a:ext cx="4572000" cy="297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572000" y="6286520"/>
            <a:ext cx="2477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Марко Поло в Китае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357166"/>
            <a:ext cx="7072362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Из истории числительного </a:t>
            </a:r>
            <a:r>
              <a:rPr lang="ru-RU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миллион</a:t>
            </a:r>
            <a:endParaRPr lang="ru-RU" sz="2800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283" y="3643314"/>
            <a:ext cx="44291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Риме. Словечко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«миллионе»,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которым отважный путешественник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называл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тысячу тысяч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прочно пристало к Марко</a:t>
            </a: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Поло. Современники прозвали его Марко   Миллионе.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5214942" y="2285992"/>
            <a:ext cx="3357586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Ь не пишется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034" y="2285992"/>
            <a:ext cx="3357586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Ь пишется</a:t>
            </a:r>
            <a:endParaRPr lang="ru-RU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5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42910" y="500042"/>
            <a:ext cx="6643734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Мягкий знак в числительных</a:t>
            </a:r>
            <a:endParaRPr lang="ru-RU" sz="3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00438"/>
            <a:ext cx="3883564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конце числительных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 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в числительном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4929198"/>
            <a:ext cx="4357283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середине числительных 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от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500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900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86380" y="3500438"/>
            <a:ext cx="3214710" cy="120032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середине числительных</a:t>
            </a:r>
          </a:p>
          <a:p>
            <a:pPr lvl="0"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16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17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18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19</a:t>
            </a:r>
          </a:p>
        </p:txBody>
      </p:sp>
      <p:pic>
        <p:nvPicPr>
          <p:cNvPr id="13" name="Рисунок 1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4786322"/>
            <a:ext cx="1123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1000125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ьная выноска 7"/>
          <p:cNvSpPr/>
          <p:nvPr/>
        </p:nvSpPr>
        <p:spPr>
          <a:xfrm>
            <a:off x="214282" y="2143116"/>
            <a:ext cx="7786718" cy="4143385"/>
          </a:xfrm>
          <a:prstGeom prst="wedgeEllipseCallout">
            <a:avLst>
              <a:gd name="adj1" fmla="val 47205"/>
              <a:gd name="adj2" fmla="val -57039"/>
            </a:avLst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85786" y="2857496"/>
            <a:ext cx="7000924" cy="3071817"/>
          </a:xfrm>
        </p:spPr>
        <p:txBody>
          <a:bodyPr rtlCol="0">
            <a:normAutofit/>
          </a:bodyPr>
          <a:lstStyle/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1. Сколько тебе лет?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2. В каком классе ты учишься?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3. Сколько в кабинете парт?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4. За какой партой ты сидишь?</a:t>
            </a:r>
          </a:p>
          <a:p>
            <a:pPr marL="365760" indent="-283464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5. Назови любое число до 10.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3200" b="1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928688"/>
            <a:ext cx="8229600" cy="1143000"/>
          </a:xfrm>
        </p:spPr>
        <p:txBody>
          <a:bodyPr anchor="t"/>
          <a:lstStyle/>
          <a:p>
            <a:pPr eaLnBrk="1" hangingPunct="1">
              <a:defRPr/>
            </a:pPr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Имя числительное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 smtClean="0">
                <a:solidFill>
                  <a:schemeClr val="tx2">
                    <a:satMod val="130000"/>
                  </a:schemeClr>
                </a:solidFill>
                <a:latin typeface="Arial" pitchFamily="34" charset="0"/>
                <a:cs typeface="Arial" pitchFamily="34" charset="0"/>
              </a:rPr>
              <a:t>Общее значение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Рисунок 4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75" y="1000125"/>
            <a:ext cx="18716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571500" y="3357563"/>
            <a:ext cx="6429375" cy="2143125"/>
          </a:xfrm>
          <a:prstGeom prst="wedgeRoundRectCallout">
            <a:avLst>
              <a:gd name="adj1" fmla="val 60205"/>
              <a:gd name="adj2" fmla="val -11918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Обозначает 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число, количество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предметов и их порядок  при счете, отвечает на вопросы  </a:t>
            </a:r>
            <a:r>
              <a:rPr lang="ru-RU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сколько? который? (какой?)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0" y="1000125"/>
            <a:ext cx="4214813" cy="914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числительные</a:t>
            </a:r>
          </a:p>
        </p:txBody>
      </p:sp>
      <p:cxnSp>
        <p:nvCxnSpPr>
          <p:cNvPr id="5" name="Прямая со стрелкой 4"/>
          <p:cNvCxnSpPr>
            <a:stCxn id="3" idx="2"/>
          </p:cNvCxnSpPr>
          <p:nvPr/>
        </p:nvCxnSpPr>
        <p:spPr>
          <a:xfrm rot="5400000">
            <a:off x="2760663" y="868362"/>
            <a:ext cx="585788" cy="2678113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3" idx="2"/>
          </p:cNvCxnSpPr>
          <p:nvPr/>
        </p:nvCxnSpPr>
        <p:spPr>
          <a:xfrm rot="16200000" flipH="1">
            <a:off x="5368132" y="939006"/>
            <a:ext cx="585788" cy="2536825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500063" y="2643188"/>
            <a:ext cx="2143125" cy="1714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Обозначают количество</a:t>
            </a:r>
          </a:p>
          <a:p>
            <a:pPr algn="ctr">
              <a:defRPr/>
            </a:pP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СКОЛЬКО?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75" y="4714875"/>
            <a:ext cx="3357563" cy="914400"/>
          </a:xfrm>
          <a:prstGeom prst="rect">
            <a:avLst/>
          </a:prstGeom>
          <a:solidFill>
            <a:srgbClr val="98E0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количественные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572125" y="2571750"/>
            <a:ext cx="3000375" cy="1714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Обозначают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порядок при счете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КАКОЙ?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КОТОРЫЙ?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72125" y="4714875"/>
            <a:ext cx="3357563" cy="914400"/>
          </a:xfrm>
          <a:prstGeom prst="rect">
            <a:avLst/>
          </a:prstGeom>
          <a:solidFill>
            <a:srgbClr val="98E0E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порядковые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3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642938" y="2071688"/>
            <a:ext cx="6572250" cy="2714625"/>
          </a:xfrm>
          <a:prstGeom prst="wedgeRoundRectCallout">
            <a:avLst>
              <a:gd name="adj1" fmla="val 60355"/>
              <a:gd name="adj2" fmla="val -9526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Вспомните и запишите как можно больше названий литературных произведений, в которых есть имена числительные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71800" cy="494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3"/>
          <p:cNvPicPr>
            <a:picLocks noChangeAspect="1" noChangeArrowheads="1"/>
          </p:cNvPicPr>
          <p:nvPr/>
        </p:nvPicPr>
        <p:blipFill>
          <a:blip r:embed="rId4"/>
          <a:srcRect t="13063"/>
          <a:stretch>
            <a:fillRect/>
          </a:stretch>
        </p:blipFill>
        <p:spPr bwMode="auto">
          <a:xfrm>
            <a:off x="5929322" y="1285860"/>
            <a:ext cx="27051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5"/>
          <a:srcRect b="6802"/>
          <a:stretch>
            <a:fillRect/>
          </a:stretch>
        </p:blipFill>
        <p:spPr bwMode="auto">
          <a:xfrm>
            <a:off x="2928938" y="0"/>
            <a:ext cx="30575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5"/>
          <p:cNvPicPr>
            <a:picLocks noChangeAspect="1" noChangeArrowheads="1"/>
          </p:cNvPicPr>
          <p:nvPr/>
        </p:nvPicPr>
        <p:blipFill>
          <a:blip r:embed="rId6"/>
          <a:srcRect t="5907"/>
          <a:stretch>
            <a:fillRect/>
          </a:stretch>
        </p:blipFill>
        <p:spPr bwMode="auto">
          <a:xfrm>
            <a:off x="0" y="2843213"/>
            <a:ext cx="2857500" cy="401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2789238"/>
            <a:ext cx="3009900" cy="406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4" y="2647950"/>
            <a:ext cx="317373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/>
          <a:srcRect l="29606" t="14173" r="20787" b="9449"/>
          <a:stretch>
            <a:fillRect/>
          </a:stretch>
        </p:blipFill>
        <p:spPr bwMode="auto">
          <a:xfrm>
            <a:off x="357158" y="4357694"/>
            <a:ext cx="2268032" cy="2328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Рисунок 3" descr="owl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1071563" y="785813"/>
            <a:ext cx="5357812" cy="612775"/>
          </a:xfrm>
          <a:prstGeom prst="wedgeRoundRectCallout">
            <a:avLst>
              <a:gd name="adj1" fmla="val 77678"/>
              <a:gd name="adj2" fmla="val -5274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Определите часть речи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/>
          <a:srcRect l="11810" t="6096" r="14172"/>
          <a:stretch>
            <a:fillRect/>
          </a:stretch>
        </p:blipFill>
        <p:spPr bwMode="auto">
          <a:xfrm rot="612456">
            <a:off x="6419850" y="1958975"/>
            <a:ext cx="2257425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5"/>
          <a:srcRect l="7509" t="7559" r="8760" b="7559"/>
          <a:stretch>
            <a:fillRect/>
          </a:stretch>
        </p:blipFill>
        <p:spPr bwMode="auto">
          <a:xfrm>
            <a:off x="4286250" y="3143250"/>
            <a:ext cx="2192338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857375"/>
            <a:ext cx="8229600" cy="31686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  <a:latin typeface="Arial" charset="0"/>
                <a:cs typeface="Arial" charset="0"/>
              </a:rPr>
              <a:t>Пятый этаж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  <a:latin typeface="Arial" charset="0"/>
                <a:cs typeface="Arial" charset="0"/>
              </a:rPr>
              <a:t>Пятиэтажный дом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  <a:latin typeface="Arial" charset="0"/>
                <a:cs typeface="Arial" charset="0"/>
              </a:rPr>
              <a:t>Пять этажей 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  <a:latin typeface="Arial" charset="0"/>
                <a:cs typeface="Arial" charset="0"/>
              </a:rPr>
              <a:t>Пятерка</a:t>
            </a:r>
          </a:p>
          <a:p>
            <a:pPr eaLnBrk="1" hangingPunct="1">
              <a:buFont typeface="Arial" charset="0"/>
              <a:buNone/>
            </a:pPr>
            <a:r>
              <a:rPr lang="ru-RU" b="1" smtClean="0">
                <a:solidFill>
                  <a:srgbClr val="002060"/>
                </a:solidFill>
                <a:latin typeface="Arial" charset="0"/>
                <a:cs typeface="Arial" charset="0"/>
              </a:rPr>
              <a:t>Пятилетний малыш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857364"/>
            <a:ext cx="8229600" cy="464347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В трех тетрадях.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Семь книг.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Десятью минутами позже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Пять и восемь будет тринадцать.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К восьми прибавьте два.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Сложите шестьдесят  и один.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Четвертую тарелку.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b="1" i="1" dirty="0" smtClean="0">
                <a:solidFill>
                  <a:srgbClr val="660066"/>
                </a:solidFill>
                <a:latin typeface="Arial" charset="0"/>
                <a:cs typeface="Arial" charset="0"/>
              </a:rPr>
              <a:t>Первого сентября.</a:t>
            </a:r>
          </a:p>
        </p:txBody>
      </p:sp>
      <p:pic>
        <p:nvPicPr>
          <p:cNvPr id="8195" name="Рисунок 3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14313" y="571500"/>
            <a:ext cx="6643687" cy="1112838"/>
          </a:xfrm>
          <a:prstGeom prst="wedgeRoundRectCallout">
            <a:avLst>
              <a:gd name="adj1" fmla="val 64361"/>
              <a:gd name="adj2" fmla="val -3528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Выпишите в три колонки числительные, которые обозначают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ru-RU" sz="2000" b="1" i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1)число; 2)количество предметов; 3)порядок предметов по счету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2286000"/>
            <a:ext cx="8858250" cy="3929063"/>
          </a:xfrm>
        </p:spPr>
        <p:txBody>
          <a:bodyPr/>
          <a:lstStyle/>
          <a:p>
            <a:pPr marL="0" indent="625475" eaLnBrk="1" hangingPunct="1">
              <a:buFont typeface="Wingdings" pitchFamily="2" charset="2"/>
              <a:buChar char="v"/>
            </a:pPr>
            <a:r>
              <a:rPr lang="ru-RU" sz="4000" b="1" smtClean="0">
                <a:solidFill>
                  <a:srgbClr val="00B050"/>
                </a:solidFill>
                <a:latin typeface="Arial" charset="0"/>
                <a:cs typeface="Arial" charset="0"/>
              </a:rPr>
              <a:t>Три девицы под окном пряли поздно вечерком…</a:t>
            </a:r>
          </a:p>
          <a:p>
            <a:pPr marL="0" indent="625475" eaLnBrk="1" hangingPunct="1">
              <a:buFont typeface="Wingdings" pitchFamily="2" charset="2"/>
              <a:buChar char="v"/>
            </a:pPr>
            <a:r>
              <a:rPr lang="ru-RU" sz="4000" b="1" smtClean="0">
                <a:solidFill>
                  <a:srgbClr val="7030A0"/>
                </a:solidFill>
                <a:latin typeface="Arial" charset="0"/>
                <a:cs typeface="Arial" charset="0"/>
              </a:rPr>
              <a:t>Первый луч солнца пробился в окно.</a:t>
            </a:r>
          </a:p>
          <a:p>
            <a:pPr marL="0" indent="625475" eaLnBrk="1" hangingPunct="1">
              <a:buFont typeface="Wingdings" pitchFamily="2" charset="2"/>
              <a:buChar char="v"/>
            </a:pPr>
            <a:r>
              <a:rPr lang="ru-RU" sz="4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Доброе дело три века живет.</a:t>
            </a:r>
            <a:endParaRPr lang="ru-RU" sz="4000" b="1" smtClean="0">
              <a:latin typeface="Arial" charset="0"/>
              <a:cs typeface="Arial" charset="0"/>
            </a:endParaRPr>
          </a:p>
          <a:p>
            <a:pPr marL="0" indent="625475" eaLnBrk="1" hangingPunct="1">
              <a:buFont typeface="Wingdings 2" pitchFamily="18" charset="2"/>
              <a:buNone/>
            </a:pPr>
            <a:endParaRPr lang="ru-RU" sz="4000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pic>
        <p:nvPicPr>
          <p:cNvPr id="9220" name="Рисунок 3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571500" y="642938"/>
            <a:ext cx="5286375" cy="1041400"/>
          </a:xfrm>
          <a:prstGeom prst="wedgeRoundRectCallout">
            <a:avLst>
              <a:gd name="adj1" fmla="val 86695"/>
              <a:gd name="adj2" fmla="val -39766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65760" indent="-283464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Определи синтаксическую роль числительных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0" descr="owl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38" y="0"/>
            <a:ext cx="18716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1500188" y="928688"/>
            <a:ext cx="3714750" cy="612775"/>
          </a:xfrm>
          <a:prstGeom prst="wedgeRoundRectCallout">
            <a:avLst>
              <a:gd name="adj1" fmla="val 122496"/>
              <a:gd name="adj2" fmla="val -6786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Реши ребус</a:t>
            </a:r>
            <a:endParaRPr lang="ru-RU" sz="3600" dirty="0"/>
          </a:p>
        </p:txBody>
      </p:sp>
      <p:sp>
        <p:nvSpPr>
          <p:cNvPr id="11267" name="Содержимое 6"/>
          <p:cNvSpPr>
            <a:spLocks noGrp="1"/>
          </p:cNvSpPr>
          <p:nvPr>
            <p:ph idx="1"/>
          </p:nvPr>
        </p:nvSpPr>
        <p:spPr>
          <a:xfrm>
            <a:off x="500063" y="2071688"/>
            <a:ext cx="8229600" cy="452596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Прежде чем вся  7я  о5 сядет за 100л, пре2рительно вы3 клеенку.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800" dirty="0" smtClean="0">
                <a:latin typeface="Arial" charset="0"/>
                <a:cs typeface="Arial" charset="0"/>
              </a:rPr>
              <a:t>  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15" name="Рисунок 14" descr="¦¬¦-TЖ¦-¦- ¦+TГ¦-¦-TОTЙ¦¬¦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43250"/>
            <a:ext cx="2520950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572</TotalTime>
  <Words>565</Words>
  <Application>Microsoft Office PowerPoint</Application>
  <PresentationFormat>Экран (4:3)</PresentationFormat>
  <Paragraphs>102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Wingdings</vt:lpstr>
      <vt:lpstr>Wingdings 2</vt:lpstr>
      <vt:lpstr>Тема3</vt:lpstr>
      <vt:lpstr>Понятие об имени числительном</vt:lpstr>
      <vt:lpstr>Презентация PowerPoint</vt:lpstr>
      <vt:lpstr>Имя числительное I. Общее значение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словарь!</vt:lpstr>
      <vt:lpstr>Презентация PowerPoint</vt:lpstr>
      <vt:lpstr>Презентация PowerPoint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Имя числительное как часть речи</dc:title>
  <dc:creator>Ахметшина</dc:creator>
  <cp:lastModifiedBy>Леонидович</cp:lastModifiedBy>
  <cp:revision>88</cp:revision>
  <dcterms:created xsi:type="dcterms:W3CDTF">2008-07-04T14:08:03Z</dcterms:created>
  <dcterms:modified xsi:type="dcterms:W3CDTF">2015-01-20T16:15:36Z</dcterms:modified>
</cp:coreProperties>
</file>