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57" r:id="rId2"/>
    <p:sldId id="258" r:id="rId3"/>
    <p:sldId id="259" r:id="rId4"/>
    <p:sldId id="260" r:id="rId5"/>
    <p:sldId id="261" r:id="rId6"/>
    <p:sldId id="262" r:id="rId7"/>
    <p:sldId id="263" r:id="rId8"/>
    <p:sldId id="264" r:id="rId9"/>
    <p:sldId id="266"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5B106E36-FD25-4E2D-B0AA-010F637433A0}" type="datetimeFigureOut">
              <a:rPr lang="ru-RU" smtClean="0"/>
              <a:pPr/>
              <a:t>07.01.2015</a:t>
            </a:fld>
            <a:endParaRPr lang="ru-RU"/>
          </a:p>
        </p:txBody>
      </p:sp>
      <p:sp>
        <p:nvSpPr>
          <p:cNvPr id="16" name="Номер слайда 15"/>
          <p:cNvSpPr>
            <a:spLocks noGrp="1"/>
          </p:cNvSpPr>
          <p:nvPr>
            <p:ph type="sldNum" sz="quarter" idx="11"/>
          </p:nvPr>
        </p:nvSpPr>
        <p:spPr/>
        <p:txBody>
          <a:bodyPr/>
          <a:lstStyle/>
          <a:p>
            <a:fld id="{725C68B6-61C2-468F-89AB-4B9F7531AA68}"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5B106E36-FD25-4E2D-B0AA-010F637433A0}" type="datetimeFigureOut">
              <a:rPr lang="ru-RU" smtClean="0"/>
              <a:pPr/>
              <a:t>07.01.2015</a:t>
            </a:fld>
            <a:endParaRPr lang="ru-RU"/>
          </a:p>
        </p:txBody>
      </p:sp>
      <p:sp>
        <p:nvSpPr>
          <p:cNvPr id="15" name="Номер слайда 14"/>
          <p:cNvSpPr>
            <a:spLocks noGrp="1"/>
          </p:cNvSpPr>
          <p:nvPr>
            <p:ph type="sldNum" sz="quarter" idx="15"/>
          </p:nvPr>
        </p:nvSpPr>
        <p:spPr/>
        <p:txBody>
          <a:bodyPr/>
          <a:lstStyle>
            <a:lvl1pPr algn="ctr">
              <a:defRPr/>
            </a:lvl1pPr>
          </a:lstStyle>
          <a:p>
            <a:fld id="{725C68B6-61C2-468F-89AB-4B9F7531AA68}"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5B106E36-FD25-4E2D-B0AA-010F637433A0}" type="datetimeFigureOut">
              <a:rPr lang="ru-RU" smtClean="0"/>
              <a:pPr/>
              <a:t>07.01.2015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5B106E36-FD25-4E2D-B0AA-010F637433A0}" type="datetimeFigureOut">
              <a:rPr lang="ru-RU" smtClean="0"/>
              <a:pPr/>
              <a:t>07.01.2015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07.01.2015</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07.01.2015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07.01.2015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5B106E36-FD25-4E2D-B0AA-010F637433A0}" type="datetimeFigureOut">
              <a:rPr lang="ru-RU" smtClean="0"/>
              <a:pPr/>
              <a:t>07.01.2015</a:t>
            </a:fld>
            <a:endParaRPr lang="ru-RU"/>
          </a:p>
        </p:txBody>
      </p:sp>
      <p:sp>
        <p:nvSpPr>
          <p:cNvPr id="9" name="Номер слайда 8"/>
          <p:cNvSpPr>
            <a:spLocks noGrp="1"/>
          </p:cNvSpPr>
          <p:nvPr>
            <p:ph type="sldNum" sz="quarter" idx="15"/>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5B106E36-FD25-4E2D-B0AA-010F637433A0}" type="datetimeFigureOut">
              <a:rPr lang="ru-RU" smtClean="0"/>
              <a:pPr/>
              <a:t>07.01.2015</a:t>
            </a:fld>
            <a:endParaRPr lang="ru-RU"/>
          </a:p>
        </p:txBody>
      </p:sp>
      <p:sp>
        <p:nvSpPr>
          <p:cNvPr id="9" name="Номер слайда 8"/>
          <p:cNvSpPr>
            <a:spLocks noGrp="1"/>
          </p:cNvSpPr>
          <p:nvPr>
            <p:ph type="sldNum" sz="quarter" idx="11"/>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B106E36-FD25-4E2D-B0AA-010F637433A0}" type="datetimeFigureOut">
              <a:rPr lang="ru-RU" smtClean="0"/>
              <a:pPr/>
              <a:t>07.01.2015</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25C68B6-61C2-468F-89AB-4B9F7531AA68}"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214422"/>
            <a:ext cx="8229600" cy="2000264"/>
          </a:xfrm>
        </p:spPr>
        <p:txBody>
          <a:bodyPr>
            <a:normAutofit/>
          </a:bodyPr>
          <a:lstStyle/>
          <a:p>
            <a:pPr algn="ctr"/>
            <a:r>
              <a:rPr lang="ru-RU" sz="3600" dirty="0" smtClean="0">
                <a:solidFill>
                  <a:schemeClr val="tx1"/>
                </a:solidFill>
              </a:rPr>
              <a:t>Формирование коммуникативных УУД на уроках русского языка и литературы</a:t>
            </a:r>
            <a:endParaRPr lang="ru-RU"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1714488"/>
            <a:ext cx="8229600" cy="1428760"/>
          </a:xfrm>
        </p:spPr>
        <p:txBody>
          <a:bodyPr>
            <a:normAutofit/>
          </a:bodyPr>
          <a:lstStyle/>
          <a:p>
            <a:pPr algn="ctr"/>
            <a:r>
              <a:rPr lang="ru-RU" sz="4800" dirty="0" smtClean="0">
                <a:solidFill>
                  <a:schemeClr val="tx1"/>
                </a:solidFill>
              </a:rPr>
              <a:t>Спасибо за внимание!</a:t>
            </a:r>
            <a:endParaRPr lang="ru-RU" sz="48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991376"/>
          </a:xfrm>
        </p:spPr>
        <p:txBody>
          <a:bodyPr>
            <a:normAutofit fontScale="90000"/>
          </a:bodyPr>
          <a:lstStyle/>
          <a:p>
            <a:r>
              <a:rPr lang="ru-RU" sz="2700" i="1" dirty="0" smtClean="0">
                <a:solidFill>
                  <a:schemeClr val="tx1"/>
                </a:solidFill>
              </a:rPr>
              <a:t>К коммуникативным действиям относятся:</a:t>
            </a:r>
            <a:br>
              <a:rPr lang="ru-RU" sz="2700" i="1" dirty="0" smtClean="0">
                <a:solidFill>
                  <a:schemeClr val="tx1"/>
                </a:solidFill>
              </a:rPr>
            </a:br>
            <a:r>
              <a:rPr lang="ru-RU" sz="2700" dirty="0" smtClean="0">
                <a:solidFill>
                  <a:schemeClr val="tx1"/>
                </a:solidFill>
              </a:rPr>
              <a:t/>
            </a:r>
            <a:br>
              <a:rPr lang="ru-RU" sz="2700" dirty="0" smtClean="0">
                <a:solidFill>
                  <a:schemeClr val="tx1"/>
                </a:solidFill>
              </a:rPr>
            </a:br>
            <a:r>
              <a:rPr lang="ru-RU" sz="2700" dirty="0" smtClean="0">
                <a:solidFill>
                  <a:schemeClr val="tx1"/>
                </a:solidFill>
              </a:rPr>
              <a:t>- планирование учебного сотрудничества с учителем и сверстниками – определение цели, функций участников, способов взаимодействия;</a:t>
            </a:r>
            <a:br>
              <a:rPr lang="ru-RU" sz="2700" dirty="0" smtClean="0">
                <a:solidFill>
                  <a:schemeClr val="tx1"/>
                </a:solidFill>
              </a:rPr>
            </a:br>
            <a:r>
              <a:rPr lang="ru-RU" sz="2700" dirty="0" smtClean="0">
                <a:solidFill>
                  <a:schemeClr val="tx1"/>
                </a:solidFill>
              </a:rPr>
              <a:t>- постановка вопросов – инициативное сотрудничество в поиске и сборе информации;</a:t>
            </a:r>
            <a:br>
              <a:rPr lang="ru-RU" sz="2700" dirty="0" smtClean="0">
                <a:solidFill>
                  <a:schemeClr val="tx1"/>
                </a:solidFill>
              </a:rPr>
            </a:br>
            <a:r>
              <a:rPr lang="ru-RU" sz="2700" dirty="0" smtClean="0">
                <a:solidFill>
                  <a:schemeClr val="tx1"/>
                </a:solidFill>
              </a:rPr>
              <a:t>- разрешение конфликтов – выявление, идентификация проблемы, поиск и оценка альтернативных способов разрешения конфликтов, принятие решения и его реализация;</a:t>
            </a:r>
            <a:br>
              <a:rPr lang="ru-RU" sz="2700" dirty="0" smtClean="0">
                <a:solidFill>
                  <a:schemeClr val="tx1"/>
                </a:solidFill>
              </a:rPr>
            </a:br>
            <a:r>
              <a:rPr lang="ru-RU" sz="2700" dirty="0" smtClean="0">
                <a:solidFill>
                  <a:schemeClr val="tx1"/>
                </a:solidFill>
              </a:rPr>
              <a:t>- управление поведением партнера – контроль, коррекция, оценка его действий;</a:t>
            </a:r>
            <a:br>
              <a:rPr lang="ru-RU" sz="2700" dirty="0" smtClean="0">
                <a:solidFill>
                  <a:schemeClr val="tx1"/>
                </a:solidFill>
              </a:rPr>
            </a:br>
            <a:r>
              <a:rPr lang="ru-RU" sz="2700" dirty="0" smtClean="0">
                <a:solidFill>
                  <a:schemeClr val="tx1"/>
                </a:solidFill>
              </a:rPr>
              <a:t>- умение с достаточной полнотой и точностью выражать свои мысли в соответствии с задачами и условиями коммуникации; владение монологической и диалогической формами речи в соответствии с грамматическими и синтаксическими нормами родного языка, современных средств коммуникации.</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4062418"/>
          </a:xfrm>
        </p:spPr>
        <p:txBody>
          <a:bodyPr>
            <a:normAutofit fontScale="90000"/>
          </a:bodyPr>
          <a:lstStyle/>
          <a:p>
            <a:r>
              <a:rPr lang="ru-RU" sz="2700" i="1" dirty="0" smtClean="0">
                <a:solidFill>
                  <a:schemeClr val="tx1"/>
                </a:solidFill>
              </a:rPr>
              <a:t/>
            </a:r>
            <a:br>
              <a:rPr lang="ru-RU" sz="2700" i="1" dirty="0" smtClean="0">
                <a:solidFill>
                  <a:schemeClr val="tx1"/>
                </a:solidFill>
              </a:rPr>
            </a:br>
            <a:r>
              <a:rPr lang="ru-RU" sz="2700" i="1" dirty="0" smtClean="0">
                <a:solidFill>
                  <a:schemeClr val="tx1"/>
                </a:solidFill>
              </a:rPr>
              <a:t/>
            </a:r>
            <a:br>
              <a:rPr lang="ru-RU" sz="2700" i="1" dirty="0" smtClean="0">
                <a:solidFill>
                  <a:schemeClr val="tx1"/>
                </a:solidFill>
              </a:rPr>
            </a:br>
            <a:r>
              <a:rPr lang="ru-RU" sz="2700" i="1" dirty="0" smtClean="0">
                <a:solidFill>
                  <a:schemeClr val="tx1"/>
                </a:solidFill>
              </a:rPr>
              <a:t>Формирование коммуникативных УУД:</a:t>
            </a:r>
            <a:br>
              <a:rPr lang="ru-RU" sz="2700" i="1" dirty="0" smtClean="0">
                <a:solidFill>
                  <a:schemeClr val="tx1"/>
                </a:solidFill>
              </a:rPr>
            </a:br>
            <a:r>
              <a:rPr lang="ru-RU" sz="2700" dirty="0" smtClean="0">
                <a:solidFill>
                  <a:schemeClr val="tx1"/>
                </a:solidFill>
              </a:rPr>
              <a:t/>
            </a:r>
            <a:br>
              <a:rPr lang="ru-RU" sz="2700" dirty="0" smtClean="0">
                <a:solidFill>
                  <a:schemeClr val="tx1"/>
                </a:solidFill>
              </a:rPr>
            </a:br>
            <a:r>
              <a:rPr lang="ru-RU" sz="2700" dirty="0" smtClean="0">
                <a:solidFill>
                  <a:schemeClr val="tx1"/>
                </a:solidFill>
              </a:rPr>
              <a:t>- театрализация;</a:t>
            </a:r>
            <a:br>
              <a:rPr lang="ru-RU" sz="2700" dirty="0" smtClean="0">
                <a:solidFill>
                  <a:schemeClr val="tx1"/>
                </a:solidFill>
              </a:rPr>
            </a:br>
            <a:r>
              <a:rPr lang="ru-RU" sz="2700" dirty="0" smtClean="0">
                <a:solidFill>
                  <a:schemeClr val="tx1"/>
                </a:solidFill>
              </a:rPr>
              <a:t>- работа с текстом;</a:t>
            </a:r>
            <a:br>
              <a:rPr lang="ru-RU" sz="2700" dirty="0" smtClean="0">
                <a:solidFill>
                  <a:schemeClr val="tx1"/>
                </a:solidFill>
              </a:rPr>
            </a:br>
            <a:r>
              <a:rPr lang="ru-RU" sz="2700" dirty="0" smtClean="0">
                <a:solidFill>
                  <a:schemeClr val="tx1"/>
                </a:solidFill>
              </a:rPr>
              <a:t>- чтение с остановками;</a:t>
            </a:r>
            <a:br>
              <a:rPr lang="ru-RU" sz="2700" dirty="0" smtClean="0">
                <a:solidFill>
                  <a:schemeClr val="tx1"/>
                </a:solidFill>
              </a:rPr>
            </a:br>
            <a:r>
              <a:rPr lang="ru-RU" sz="2700" dirty="0" smtClean="0">
                <a:solidFill>
                  <a:schemeClr val="tx1"/>
                </a:solidFill>
              </a:rPr>
              <a:t>- чтение с пометками;</a:t>
            </a:r>
            <a:br>
              <a:rPr lang="ru-RU" sz="2700" dirty="0" smtClean="0">
                <a:solidFill>
                  <a:schemeClr val="tx1"/>
                </a:solidFill>
              </a:rPr>
            </a:br>
            <a:r>
              <a:rPr lang="ru-RU" sz="2700" dirty="0" smtClean="0">
                <a:solidFill>
                  <a:schemeClr val="tx1"/>
                </a:solidFill>
              </a:rPr>
              <a:t>- составление кластера;</a:t>
            </a:r>
            <a:br>
              <a:rPr lang="ru-RU" sz="2700" dirty="0" smtClean="0">
                <a:solidFill>
                  <a:schemeClr val="tx1"/>
                </a:solidFill>
              </a:rPr>
            </a:br>
            <a:r>
              <a:rPr lang="ru-RU" sz="2700" dirty="0" smtClean="0">
                <a:solidFill>
                  <a:schemeClr val="tx1"/>
                </a:solidFill>
              </a:rPr>
              <a:t>- дискуссия;</a:t>
            </a:r>
            <a:br>
              <a:rPr lang="ru-RU" sz="2700" dirty="0" smtClean="0">
                <a:solidFill>
                  <a:schemeClr val="tx1"/>
                </a:solidFill>
              </a:rPr>
            </a:br>
            <a:r>
              <a:rPr lang="ru-RU" sz="2700" dirty="0" smtClean="0">
                <a:solidFill>
                  <a:schemeClr val="tx1"/>
                </a:solidFill>
              </a:rPr>
              <a:t>- работа парами.</a:t>
            </a:r>
            <a:br>
              <a:rPr lang="ru-RU" sz="2700" dirty="0" smtClean="0">
                <a:solidFill>
                  <a:schemeClr val="tx1"/>
                </a:solidFill>
              </a:rPr>
            </a:br>
            <a:endParaRPr lang="ru-RU" sz="2400"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5848368"/>
          </a:xfrm>
        </p:spPr>
        <p:txBody>
          <a:bodyPr>
            <a:noAutofit/>
          </a:bodyPr>
          <a:lstStyle/>
          <a:p>
            <a:r>
              <a:rPr lang="ru-RU" sz="2400" i="1" dirty="0" smtClean="0">
                <a:solidFill>
                  <a:schemeClr val="tx1"/>
                </a:solidFill>
              </a:rPr>
              <a:t>Типовые задачи, нацеленные на развитие коммуникативных учебных действий:</a:t>
            </a:r>
            <a:br>
              <a:rPr lang="ru-RU" sz="2400" i="1" dirty="0" smtClean="0">
                <a:solidFill>
                  <a:schemeClr val="tx1"/>
                </a:solidFill>
              </a:rPr>
            </a:br>
            <a:r>
              <a:rPr lang="ru-RU" sz="2400" dirty="0" smtClean="0">
                <a:solidFill>
                  <a:schemeClr val="tx1"/>
                </a:solidFill>
              </a:rPr>
              <a:t/>
            </a:r>
            <a:br>
              <a:rPr lang="ru-RU" sz="2400" dirty="0" smtClean="0">
                <a:solidFill>
                  <a:schemeClr val="tx1"/>
                </a:solidFill>
              </a:rPr>
            </a:br>
            <a:r>
              <a:rPr lang="ru-RU" sz="2400" dirty="0" smtClean="0">
                <a:solidFill>
                  <a:schemeClr val="tx1"/>
                </a:solidFill>
              </a:rPr>
              <a:t>1. «Поработай над своей устной и письменной научной речью. Подготовь связный рассказ на тему: «Что я знаю об имени существительном». Построить свой рассказ тебе поможет план. Помни, каждую свою мысль нужно подтвердить примером».</a:t>
            </a:r>
            <a:br>
              <a:rPr lang="ru-RU" sz="2400" dirty="0" smtClean="0">
                <a:solidFill>
                  <a:schemeClr val="tx1"/>
                </a:solidFill>
              </a:rPr>
            </a:br>
            <a:r>
              <a:rPr lang="ru-RU" sz="2400" dirty="0" smtClean="0">
                <a:solidFill>
                  <a:schemeClr val="tx1"/>
                </a:solidFill>
              </a:rPr>
              <a:t>2. «Закончи и запиши предложения с прямой речью. Пусть это будут предложения, где обращаются друг к другу сказочные герои».</a:t>
            </a:r>
            <a:br>
              <a:rPr lang="ru-RU" sz="2400" dirty="0" smtClean="0">
                <a:solidFill>
                  <a:schemeClr val="tx1"/>
                </a:solidFill>
              </a:rPr>
            </a:br>
            <a:r>
              <a:rPr lang="ru-RU" sz="2400" dirty="0" smtClean="0">
                <a:solidFill>
                  <a:schemeClr val="tx1"/>
                </a:solidFill>
              </a:rPr>
              <a:t>3. «Найди и выпиши слова, которые….  В первом предложении автор играет словами.  Ты заметил? Прочитай их».         </a:t>
            </a:r>
            <a:br>
              <a:rPr lang="ru-RU" sz="2400" dirty="0" smtClean="0">
                <a:solidFill>
                  <a:schemeClr val="tx1"/>
                </a:solidFill>
              </a:rPr>
            </a:br>
            <a:r>
              <a:rPr lang="ru-RU" sz="2400" dirty="0" smtClean="0">
                <a:solidFill>
                  <a:schemeClr val="tx1"/>
                </a:solidFill>
              </a:rPr>
              <a:t>                </a:t>
            </a:r>
            <a:br>
              <a:rPr lang="ru-RU" sz="2400" dirty="0" smtClean="0">
                <a:solidFill>
                  <a:schemeClr val="tx1"/>
                </a:solidFill>
              </a:rPr>
            </a:br>
            <a:endParaRPr lang="ru-RU" sz="24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5205426"/>
          </a:xfrm>
        </p:spPr>
        <p:txBody>
          <a:bodyPr>
            <a:normAutofit/>
          </a:bodyPr>
          <a:lstStyle/>
          <a:p>
            <a:r>
              <a:rPr lang="ru-RU" sz="2400" i="1" dirty="0" smtClean="0">
                <a:solidFill>
                  <a:schemeClr val="tx1"/>
                </a:solidFill>
              </a:rPr>
              <a:t>«Чтение с остановками»</a:t>
            </a:r>
            <a:br>
              <a:rPr lang="ru-RU" sz="2400" i="1" dirty="0" smtClean="0">
                <a:solidFill>
                  <a:schemeClr val="tx1"/>
                </a:solidFill>
              </a:rPr>
            </a:br>
            <a:r>
              <a:rPr lang="ru-RU" sz="2400" dirty="0" smtClean="0">
                <a:solidFill>
                  <a:schemeClr val="tx1"/>
                </a:solidFill>
              </a:rPr>
              <a:t/>
            </a:r>
            <a:br>
              <a:rPr lang="ru-RU" sz="2400" dirty="0" smtClean="0">
                <a:solidFill>
                  <a:schemeClr val="tx1"/>
                </a:solidFill>
              </a:rPr>
            </a:br>
            <a:r>
              <a:rPr lang="ru-RU" sz="2400" dirty="0" smtClean="0">
                <a:solidFill>
                  <a:schemeClr val="tx1"/>
                </a:solidFill>
              </a:rPr>
              <a:t>Примерные вопросы:</a:t>
            </a:r>
            <a:br>
              <a:rPr lang="ru-RU" sz="2400" dirty="0" smtClean="0">
                <a:solidFill>
                  <a:schemeClr val="tx1"/>
                </a:solidFill>
              </a:rPr>
            </a:br>
            <a:r>
              <a:rPr lang="ru-RU" sz="2400" dirty="0" smtClean="0">
                <a:solidFill>
                  <a:schemeClr val="tx1"/>
                </a:solidFill>
              </a:rPr>
              <a:t>• Какие ассоциации вызывают у вас имена, фамилии героев?</a:t>
            </a:r>
            <a:br>
              <a:rPr lang="ru-RU" sz="2400" dirty="0" smtClean="0">
                <a:solidFill>
                  <a:schemeClr val="tx1"/>
                </a:solidFill>
              </a:rPr>
            </a:br>
            <a:r>
              <a:rPr lang="ru-RU" sz="2400" dirty="0" smtClean="0">
                <a:solidFill>
                  <a:schemeClr val="tx1"/>
                </a:solidFill>
              </a:rPr>
              <a:t>• Что вы почувствовали, прочитав эту часть. Какие ощущения у вас возникли?</a:t>
            </a:r>
            <a:br>
              <a:rPr lang="ru-RU" sz="2400" dirty="0" smtClean="0">
                <a:solidFill>
                  <a:schemeClr val="tx1"/>
                </a:solidFill>
              </a:rPr>
            </a:br>
            <a:r>
              <a:rPr lang="ru-RU" sz="2400" dirty="0" smtClean="0">
                <a:solidFill>
                  <a:schemeClr val="tx1"/>
                </a:solidFill>
              </a:rPr>
              <a:t>• Какие ваши ожидания подтвердились? Что было неожиданным?</a:t>
            </a:r>
            <a:br>
              <a:rPr lang="ru-RU" sz="2400" dirty="0" smtClean="0">
                <a:solidFill>
                  <a:schemeClr val="tx1"/>
                </a:solidFill>
              </a:rPr>
            </a:br>
            <a:r>
              <a:rPr lang="ru-RU" sz="2400" dirty="0" smtClean="0">
                <a:solidFill>
                  <a:schemeClr val="tx1"/>
                </a:solidFill>
              </a:rPr>
              <a:t>• Как вы думаете, чем закончится рассказ? Как вы бы его закончили?</a:t>
            </a:r>
            <a:br>
              <a:rPr lang="ru-RU" sz="2400" dirty="0" smtClean="0">
                <a:solidFill>
                  <a:schemeClr val="tx1"/>
                </a:solidFill>
              </a:rPr>
            </a:br>
            <a:r>
              <a:rPr lang="ru-RU" sz="2400" dirty="0" smtClean="0">
                <a:solidFill>
                  <a:schemeClr val="tx1"/>
                </a:solidFill>
              </a:rPr>
              <a:t/>
            </a:r>
            <a:br>
              <a:rPr lang="ru-RU" sz="2400" dirty="0" smtClean="0">
                <a:solidFill>
                  <a:schemeClr val="tx1"/>
                </a:solidFill>
              </a:rPr>
            </a:br>
            <a:r>
              <a:rPr lang="ru-RU" sz="2400" dirty="0" smtClean="0"/>
              <a:t/>
            </a:r>
            <a:br>
              <a:rPr lang="ru-RU" sz="2400" dirty="0" smtClean="0"/>
            </a:br>
            <a:endParaRPr lang="ru-RU"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205558"/>
          </a:xfrm>
        </p:spPr>
        <p:txBody>
          <a:bodyPr>
            <a:normAutofit/>
          </a:bodyPr>
          <a:lstStyle/>
          <a:p>
            <a:r>
              <a:rPr lang="ru-RU" sz="2400" dirty="0" smtClean="0">
                <a:solidFill>
                  <a:schemeClr val="tx1"/>
                </a:solidFill>
              </a:rPr>
              <a:t> </a:t>
            </a:r>
            <a:r>
              <a:rPr lang="ru-RU" sz="2400" i="1" dirty="0" smtClean="0">
                <a:solidFill>
                  <a:schemeClr val="tx1"/>
                </a:solidFill>
              </a:rPr>
              <a:t>Тонкие вопросы	</a:t>
            </a:r>
            <a:r>
              <a:rPr lang="ru-RU" sz="2400" dirty="0" smtClean="0">
                <a:solidFill>
                  <a:schemeClr val="tx1"/>
                </a:solidFill>
              </a:rPr>
              <a:t/>
            </a:r>
            <a:br>
              <a:rPr lang="ru-RU" sz="2400" dirty="0" smtClean="0">
                <a:solidFill>
                  <a:schemeClr val="tx1"/>
                </a:solidFill>
              </a:rPr>
            </a:br>
            <a:r>
              <a:rPr lang="ru-RU" sz="2400" dirty="0" smtClean="0">
                <a:solidFill>
                  <a:schemeClr val="tx1"/>
                </a:solidFill>
              </a:rPr>
              <a:t>  Кто...?</a:t>
            </a:r>
            <a:br>
              <a:rPr lang="ru-RU" sz="2400" dirty="0" smtClean="0">
                <a:solidFill>
                  <a:schemeClr val="tx1"/>
                </a:solidFill>
              </a:rPr>
            </a:br>
            <a:r>
              <a:rPr lang="ru-RU" sz="2400" dirty="0" smtClean="0">
                <a:solidFill>
                  <a:schemeClr val="tx1"/>
                </a:solidFill>
              </a:rPr>
              <a:t>  Что...?</a:t>
            </a:r>
            <a:br>
              <a:rPr lang="ru-RU" sz="2400" dirty="0" smtClean="0">
                <a:solidFill>
                  <a:schemeClr val="tx1"/>
                </a:solidFill>
              </a:rPr>
            </a:br>
            <a:r>
              <a:rPr lang="ru-RU" sz="2400" dirty="0" smtClean="0">
                <a:solidFill>
                  <a:schemeClr val="tx1"/>
                </a:solidFill>
              </a:rPr>
              <a:t>  Когда...?</a:t>
            </a:r>
            <a:br>
              <a:rPr lang="ru-RU" sz="2400" dirty="0" smtClean="0">
                <a:solidFill>
                  <a:schemeClr val="tx1"/>
                </a:solidFill>
              </a:rPr>
            </a:br>
            <a:r>
              <a:rPr lang="ru-RU" sz="2400" dirty="0" smtClean="0">
                <a:solidFill>
                  <a:schemeClr val="tx1"/>
                </a:solidFill>
              </a:rPr>
              <a:t>  Как звать...?</a:t>
            </a:r>
            <a:br>
              <a:rPr lang="ru-RU" sz="2400" dirty="0" smtClean="0">
                <a:solidFill>
                  <a:schemeClr val="tx1"/>
                </a:solidFill>
              </a:rPr>
            </a:br>
            <a:r>
              <a:rPr lang="ru-RU" sz="2400" dirty="0" smtClean="0">
                <a:solidFill>
                  <a:schemeClr val="tx1"/>
                </a:solidFill>
              </a:rPr>
              <a:t>  Было ли...? </a:t>
            </a:r>
            <a:br>
              <a:rPr lang="ru-RU" sz="2400" dirty="0" smtClean="0">
                <a:solidFill>
                  <a:schemeClr val="tx1"/>
                </a:solidFill>
              </a:rPr>
            </a:br>
            <a:r>
              <a:rPr lang="ru-RU" sz="2400" dirty="0" smtClean="0">
                <a:solidFill>
                  <a:schemeClr val="tx1"/>
                </a:solidFill>
              </a:rPr>
              <a:t/>
            </a:r>
            <a:br>
              <a:rPr lang="ru-RU" sz="2400" dirty="0" smtClean="0">
                <a:solidFill>
                  <a:schemeClr val="tx1"/>
                </a:solidFill>
              </a:rPr>
            </a:br>
            <a:r>
              <a:rPr lang="ru-RU" sz="2400" i="1" dirty="0" smtClean="0">
                <a:solidFill>
                  <a:schemeClr val="tx1"/>
                </a:solidFill>
              </a:rPr>
              <a:t>Толстые вопросы 	</a:t>
            </a:r>
            <a:r>
              <a:rPr lang="ru-RU" sz="2400" dirty="0" smtClean="0">
                <a:solidFill>
                  <a:schemeClr val="tx1"/>
                </a:solidFill>
              </a:rPr>
              <a:t/>
            </a:r>
            <a:br>
              <a:rPr lang="ru-RU" sz="2400" dirty="0" smtClean="0">
                <a:solidFill>
                  <a:schemeClr val="tx1"/>
                </a:solidFill>
              </a:rPr>
            </a:br>
            <a:r>
              <a:rPr lang="ru-RU" sz="2400" dirty="0" smtClean="0">
                <a:solidFill>
                  <a:schemeClr val="tx1"/>
                </a:solidFill>
              </a:rPr>
              <a:t>Дайте три объяснения, почему...?</a:t>
            </a:r>
            <a:br>
              <a:rPr lang="ru-RU" sz="2400" dirty="0" smtClean="0">
                <a:solidFill>
                  <a:schemeClr val="tx1"/>
                </a:solidFill>
              </a:rPr>
            </a:br>
            <a:r>
              <a:rPr lang="ru-RU" sz="2400" dirty="0" smtClean="0">
                <a:solidFill>
                  <a:schemeClr val="tx1"/>
                </a:solidFill>
              </a:rPr>
              <a:t>Объясните, почему...?</a:t>
            </a:r>
            <a:br>
              <a:rPr lang="ru-RU" sz="2400" dirty="0" smtClean="0">
                <a:solidFill>
                  <a:schemeClr val="tx1"/>
                </a:solidFill>
              </a:rPr>
            </a:br>
            <a:r>
              <a:rPr lang="ru-RU" sz="2400" dirty="0" smtClean="0">
                <a:solidFill>
                  <a:schemeClr val="tx1"/>
                </a:solidFill>
              </a:rPr>
              <a:t>Почему, вы думаете...?</a:t>
            </a:r>
            <a:br>
              <a:rPr lang="ru-RU" sz="2400" dirty="0" smtClean="0">
                <a:solidFill>
                  <a:schemeClr val="tx1"/>
                </a:solidFill>
              </a:rPr>
            </a:br>
            <a:r>
              <a:rPr lang="ru-RU" sz="2400" dirty="0" smtClean="0">
                <a:solidFill>
                  <a:schemeClr val="tx1"/>
                </a:solidFill>
              </a:rPr>
              <a:t>В чём различие ...?</a:t>
            </a:r>
            <a:br>
              <a:rPr lang="ru-RU" sz="2400" dirty="0" smtClean="0">
                <a:solidFill>
                  <a:schemeClr val="tx1"/>
                </a:solidFill>
              </a:rPr>
            </a:br>
            <a:r>
              <a:rPr lang="ru-RU" sz="2400" dirty="0" smtClean="0">
                <a:solidFill>
                  <a:schemeClr val="tx1"/>
                </a:solidFill>
              </a:rPr>
              <a:t>Предположите, что будет, если ...?</a:t>
            </a:r>
            <a:br>
              <a:rPr lang="ru-RU" sz="2400" dirty="0" smtClean="0">
                <a:solidFill>
                  <a:schemeClr val="tx1"/>
                </a:solidFill>
              </a:rPr>
            </a:br>
            <a:r>
              <a:rPr lang="ru-RU" sz="2400" dirty="0" smtClean="0">
                <a:solidFill>
                  <a:schemeClr val="tx1"/>
                </a:solidFill>
              </a:rPr>
              <a:t>Согласны ли вы ...?</a:t>
            </a:r>
            <a:br>
              <a:rPr lang="ru-RU" sz="2400" dirty="0" smtClean="0">
                <a:solidFill>
                  <a:schemeClr val="tx1"/>
                </a:solidFill>
              </a:rPr>
            </a:br>
            <a:r>
              <a:rPr lang="ru-RU" sz="2400" dirty="0" smtClean="0">
                <a:solidFill>
                  <a:schemeClr val="tx1"/>
                </a:solidFill>
              </a:rPr>
              <a:t>Верно ли ...?</a:t>
            </a:r>
            <a:br>
              <a:rPr lang="ru-RU" sz="2400" dirty="0" smtClean="0">
                <a:solidFill>
                  <a:schemeClr val="tx1"/>
                </a:solidFill>
              </a:rPr>
            </a:br>
            <a:endParaRPr lang="ru-RU" sz="24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5562616"/>
          </a:xfrm>
        </p:spPr>
        <p:txBody>
          <a:bodyPr>
            <a:normAutofit/>
          </a:bodyPr>
          <a:lstStyle/>
          <a:p>
            <a:r>
              <a:rPr lang="ru-RU" sz="2400" dirty="0" smtClean="0">
                <a:solidFill>
                  <a:schemeClr val="tx1"/>
                </a:solidFill>
              </a:rPr>
              <a:t>                                                    Портрет</a:t>
            </a:r>
            <a:br>
              <a:rPr lang="ru-RU" sz="2400" dirty="0" smtClean="0">
                <a:solidFill>
                  <a:schemeClr val="tx1"/>
                </a:solidFill>
              </a:rPr>
            </a:br>
            <a:r>
              <a:rPr lang="ru-RU" sz="2400" dirty="0" smtClean="0">
                <a:solidFill>
                  <a:schemeClr val="tx1"/>
                </a:solidFill>
              </a:rPr>
              <a:t/>
            </a:r>
            <a:br>
              <a:rPr lang="ru-RU" sz="2400" dirty="0" smtClean="0">
                <a:solidFill>
                  <a:schemeClr val="tx1"/>
                </a:solidFill>
              </a:rPr>
            </a:br>
            <a:r>
              <a:rPr lang="ru-RU" sz="2400" dirty="0" smtClean="0">
                <a:solidFill>
                  <a:schemeClr val="tx1"/>
                </a:solidFill>
              </a:rPr>
              <a:t/>
            </a:r>
            <a:br>
              <a:rPr lang="ru-RU" sz="2400" dirty="0" smtClean="0">
                <a:solidFill>
                  <a:schemeClr val="tx1"/>
                </a:solidFill>
              </a:rPr>
            </a:br>
            <a:r>
              <a:rPr lang="ru-RU" sz="2400" dirty="0" smtClean="0">
                <a:solidFill>
                  <a:schemeClr val="tx1"/>
                </a:solidFill>
              </a:rPr>
              <a:t>Описание каморки                                    Отношение к </a:t>
            </a:r>
            <a:r>
              <a:rPr lang="ru-RU" sz="2400" dirty="0" err="1" smtClean="0">
                <a:solidFill>
                  <a:schemeClr val="tx1"/>
                </a:solidFill>
              </a:rPr>
              <a:t>Му-му</a:t>
            </a:r>
            <a:r>
              <a:rPr lang="ru-RU" sz="2400" dirty="0" smtClean="0">
                <a:solidFill>
                  <a:schemeClr val="tx1"/>
                </a:solidFill>
              </a:rPr>
              <a:t/>
            </a:r>
            <a:br>
              <a:rPr lang="ru-RU" sz="2400" dirty="0" smtClean="0">
                <a:solidFill>
                  <a:schemeClr val="tx1"/>
                </a:solidFill>
              </a:rPr>
            </a:br>
            <a:r>
              <a:rPr lang="ru-RU" sz="2400" dirty="0" smtClean="0">
                <a:solidFill>
                  <a:schemeClr val="tx1"/>
                </a:solidFill>
              </a:rPr>
              <a:t/>
            </a:r>
            <a:br>
              <a:rPr lang="ru-RU" sz="2400" dirty="0" smtClean="0">
                <a:solidFill>
                  <a:schemeClr val="tx1"/>
                </a:solidFill>
              </a:rPr>
            </a:br>
            <a:r>
              <a:rPr lang="ru-RU" sz="2400" dirty="0" smtClean="0">
                <a:solidFill>
                  <a:schemeClr val="tx1"/>
                </a:solidFill>
              </a:rPr>
              <a:t/>
            </a:r>
            <a:br>
              <a:rPr lang="ru-RU" sz="2400" dirty="0" smtClean="0">
                <a:solidFill>
                  <a:schemeClr val="tx1"/>
                </a:solidFill>
              </a:rPr>
            </a:br>
            <a:r>
              <a:rPr lang="ru-RU" sz="2400" i="1" dirty="0" smtClean="0">
                <a:solidFill>
                  <a:schemeClr val="tx1"/>
                </a:solidFill>
              </a:rPr>
              <a:t>                                                          Герасим</a:t>
            </a:r>
            <a:r>
              <a:rPr lang="ru-RU" sz="2400" dirty="0" smtClean="0">
                <a:solidFill>
                  <a:schemeClr val="tx1"/>
                </a:solidFill>
              </a:rPr>
              <a:t/>
            </a:r>
            <a:br>
              <a:rPr lang="ru-RU" sz="2400" dirty="0" smtClean="0">
                <a:solidFill>
                  <a:schemeClr val="tx1"/>
                </a:solidFill>
              </a:rPr>
            </a:br>
            <a:r>
              <a:rPr lang="ru-RU" sz="2400" dirty="0" smtClean="0">
                <a:solidFill>
                  <a:schemeClr val="tx1"/>
                </a:solidFill>
              </a:rPr>
              <a:t/>
            </a:r>
            <a:br>
              <a:rPr lang="ru-RU" sz="2400" dirty="0" smtClean="0">
                <a:solidFill>
                  <a:schemeClr val="tx1"/>
                </a:solidFill>
              </a:rPr>
            </a:br>
            <a:r>
              <a:rPr lang="ru-RU" sz="2400" dirty="0" smtClean="0">
                <a:solidFill>
                  <a:schemeClr val="tx1"/>
                </a:solidFill>
              </a:rPr>
              <a:t/>
            </a:r>
            <a:br>
              <a:rPr lang="ru-RU" sz="2400" dirty="0" smtClean="0">
                <a:solidFill>
                  <a:schemeClr val="tx1"/>
                </a:solidFill>
              </a:rPr>
            </a:br>
            <a:r>
              <a:rPr lang="ru-RU" sz="2400" dirty="0" smtClean="0">
                <a:solidFill>
                  <a:schemeClr val="tx1"/>
                </a:solidFill>
              </a:rPr>
              <a:t>Отношение к барыне                               Отношения с дворовыми</a:t>
            </a:r>
            <a:br>
              <a:rPr lang="ru-RU" sz="2400" dirty="0" smtClean="0">
                <a:solidFill>
                  <a:schemeClr val="tx1"/>
                </a:solidFill>
              </a:rPr>
            </a:br>
            <a:r>
              <a:rPr lang="ru-RU" sz="2400" dirty="0" smtClean="0">
                <a:solidFill>
                  <a:schemeClr val="tx1"/>
                </a:solidFill>
              </a:rPr>
              <a:t/>
            </a:r>
            <a:br>
              <a:rPr lang="ru-RU" sz="2400" dirty="0" smtClean="0">
                <a:solidFill>
                  <a:schemeClr val="tx1"/>
                </a:solidFill>
              </a:rPr>
            </a:br>
            <a:r>
              <a:rPr lang="ru-RU" sz="2400" dirty="0" smtClean="0">
                <a:solidFill>
                  <a:schemeClr val="tx1"/>
                </a:solidFill>
              </a:rPr>
              <a:t/>
            </a:r>
            <a:br>
              <a:rPr lang="ru-RU" sz="2400" dirty="0" smtClean="0">
                <a:solidFill>
                  <a:schemeClr val="tx1"/>
                </a:solidFill>
              </a:rPr>
            </a:br>
            <a:r>
              <a:rPr lang="ru-RU" sz="2400" dirty="0" smtClean="0">
                <a:solidFill>
                  <a:schemeClr val="tx1"/>
                </a:solidFill>
              </a:rPr>
              <a:t>                                              Отношения с Татьяной</a:t>
            </a:r>
            <a:endParaRPr lang="ru-RU" sz="2400" dirty="0">
              <a:solidFill>
                <a:schemeClr val="tx1"/>
              </a:solidFill>
            </a:endParaRPr>
          </a:p>
        </p:txBody>
      </p:sp>
      <p:cxnSp>
        <p:nvCxnSpPr>
          <p:cNvPr id="4" name="Прямая со стрелкой 3"/>
          <p:cNvCxnSpPr/>
          <p:nvPr/>
        </p:nvCxnSpPr>
        <p:spPr>
          <a:xfrm rot="5400000" flipH="1" flipV="1">
            <a:off x="3536149" y="2250273"/>
            <a:ext cx="178595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Прямая со стрелкой 5"/>
          <p:cNvCxnSpPr/>
          <p:nvPr/>
        </p:nvCxnSpPr>
        <p:spPr>
          <a:xfrm flipV="1">
            <a:off x="4929190" y="2357430"/>
            <a:ext cx="1857388" cy="85725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p:nvPr/>
        </p:nvCxnSpPr>
        <p:spPr>
          <a:xfrm rot="10800000">
            <a:off x="2000232" y="2285992"/>
            <a:ext cx="1928826" cy="10001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rot="5400000">
            <a:off x="3464711" y="4464851"/>
            <a:ext cx="1928826"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a:off x="4857752" y="3429000"/>
            <a:ext cx="2000264" cy="85725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rot="10800000" flipV="1">
            <a:off x="1928794" y="3357562"/>
            <a:ext cx="2143140" cy="9286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5133988"/>
          </a:xfrm>
        </p:spPr>
        <p:txBody>
          <a:bodyPr>
            <a:normAutofit/>
          </a:bodyPr>
          <a:lstStyle/>
          <a:p>
            <a:pPr algn="ctr"/>
            <a:r>
              <a:rPr lang="ru-RU" sz="2400" dirty="0" smtClean="0">
                <a:solidFill>
                  <a:schemeClr val="tx1"/>
                </a:solidFill>
              </a:rPr>
              <a:t>1. Герасим.</a:t>
            </a:r>
            <a:br>
              <a:rPr lang="ru-RU" sz="2400" dirty="0" smtClean="0">
                <a:solidFill>
                  <a:schemeClr val="tx1"/>
                </a:solidFill>
              </a:rPr>
            </a:br>
            <a:r>
              <a:rPr lang="ru-RU" sz="2400" dirty="0" smtClean="0">
                <a:solidFill>
                  <a:schemeClr val="tx1"/>
                </a:solidFill>
              </a:rPr>
              <a:t/>
            </a:r>
            <a:br>
              <a:rPr lang="ru-RU" sz="2400" dirty="0" smtClean="0">
                <a:solidFill>
                  <a:schemeClr val="tx1"/>
                </a:solidFill>
              </a:rPr>
            </a:br>
            <a:r>
              <a:rPr lang="ru-RU" sz="2400" dirty="0" smtClean="0">
                <a:solidFill>
                  <a:schemeClr val="tx1"/>
                </a:solidFill>
              </a:rPr>
              <a:t>2. Добрый, трудолюбивый.</a:t>
            </a:r>
            <a:br>
              <a:rPr lang="ru-RU" sz="2400" dirty="0" smtClean="0">
                <a:solidFill>
                  <a:schemeClr val="tx1"/>
                </a:solidFill>
              </a:rPr>
            </a:br>
            <a:r>
              <a:rPr lang="ru-RU" sz="2400" dirty="0" smtClean="0">
                <a:solidFill>
                  <a:schemeClr val="tx1"/>
                </a:solidFill>
              </a:rPr>
              <a:t/>
            </a:r>
            <a:br>
              <a:rPr lang="ru-RU" sz="2400" dirty="0" smtClean="0">
                <a:solidFill>
                  <a:schemeClr val="tx1"/>
                </a:solidFill>
              </a:rPr>
            </a:br>
            <a:r>
              <a:rPr lang="ru-RU" sz="2400" dirty="0" smtClean="0">
                <a:solidFill>
                  <a:schemeClr val="tx1"/>
                </a:solidFill>
              </a:rPr>
              <a:t>3. Заботится, любит, работает.</a:t>
            </a:r>
            <a:br>
              <a:rPr lang="ru-RU" sz="2400" dirty="0" smtClean="0">
                <a:solidFill>
                  <a:schemeClr val="tx1"/>
                </a:solidFill>
              </a:rPr>
            </a:br>
            <a:r>
              <a:rPr lang="ru-RU" sz="2400" dirty="0" smtClean="0">
                <a:solidFill>
                  <a:schemeClr val="tx1"/>
                </a:solidFill>
              </a:rPr>
              <a:t/>
            </a:r>
            <a:br>
              <a:rPr lang="ru-RU" sz="2400" dirty="0" smtClean="0">
                <a:solidFill>
                  <a:schemeClr val="tx1"/>
                </a:solidFill>
              </a:rPr>
            </a:br>
            <a:r>
              <a:rPr lang="ru-RU" sz="2400" dirty="0" smtClean="0">
                <a:solidFill>
                  <a:schemeClr val="tx1"/>
                </a:solidFill>
              </a:rPr>
              <a:t>4. Не должен страдать из-за жестокости людей.</a:t>
            </a:r>
            <a:br>
              <a:rPr lang="ru-RU" sz="2400" dirty="0" smtClean="0">
                <a:solidFill>
                  <a:schemeClr val="tx1"/>
                </a:solidFill>
              </a:rPr>
            </a:br>
            <a:r>
              <a:rPr lang="ru-RU" sz="2400" dirty="0" smtClean="0">
                <a:solidFill>
                  <a:schemeClr val="tx1"/>
                </a:solidFill>
              </a:rPr>
              <a:t/>
            </a:r>
            <a:br>
              <a:rPr lang="ru-RU" sz="2400" dirty="0" smtClean="0">
                <a:solidFill>
                  <a:schemeClr val="tx1"/>
                </a:solidFill>
              </a:rPr>
            </a:br>
            <a:r>
              <a:rPr lang="ru-RU" sz="2400" dirty="0" smtClean="0">
                <a:solidFill>
                  <a:schemeClr val="tx1"/>
                </a:solidFill>
              </a:rPr>
              <a:t>5. Человек.</a:t>
            </a:r>
            <a:br>
              <a:rPr lang="ru-RU" sz="2400" dirty="0" smtClean="0">
                <a:solidFill>
                  <a:schemeClr val="tx1"/>
                </a:solidFill>
              </a:rPr>
            </a:br>
            <a:endParaRPr lang="ru-RU" sz="24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28604"/>
            <a:ext cx="8229600" cy="5857916"/>
          </a:xfrm>
        </p:spPr>
        <p:txBody>
          <a:bodyPr>
            <a:noAutofit/>
          </a:bodyPr>
          <a:lstStyle/>
          <a:p>
            <a:r>
              <a:rPr lang="ru-RU" sz="2400" i="1" dirty="0" smtClean="0">
                <a:solidFill>
                  <a:schemeClr val="tx1"/>
                </a:solidFill>
              </a:rPr>
              <a:t>Рекомендации по развитию коммуникативных </a:t>
            </a:r>
            <a:r>
              <a:rPr lang="ru-RU" sz="2400" i="1" dirty="0" smtClean="0">
                <a:solidFill>
                  <a:schemeClr val="tx1"/>
                </a:solidFill>
              </a:rPr>
              <a:t>УУД</a:t>
            </a:r>
            <a:br>
              <a:rPr lang="ru-RU" sz="2400" i="1" dirty="0" smtClean="0">
                <a:solidFill>
                  <a:schemeClr val="tx1"/>
                </a:solidFill>
              </a:rPr>
            </a:br>
            <a:r>
              <a:rPr lang="ru-RU" sz="2400" dirty="0" smtClean="0">
                <a:solidFill>
                  <a:schemeClr val="tx1"/>
                </a:solidFill>
              </a:rPr>
              <a:t/>
            </a:r>
            <a:br>
              <a:rPr lang="ru-RU" sz="2400" dirty="0" smtClean="0">
                <a:solidFill>
                  <a:schemeClr val="tx1"/>
                </a:solidFill>
              </a:rPr>
            </a:br>
            <a:r>
              <a:rPr lang="ru-RU" sz="2400" dirty="0" smtClean="0">
                <a:solidFill>
                  <a:schemeClr val="tx1"/>
                </a:solidFill>
              </a:rPr>
              <a:t>1.     Научите ребенка высказывать свои мысли. Во время его ответа на вопрос задавайте ему наводящие  вопросы.</a:t>
            </a:r>
            <a:br>
              <a:rPr lang="ru-RU" sz="2400" dirty="0" smtClean="0">
                <a:solidFill>
                  <a:schemeClr val="tx1"/>
                </a:solidFill>
              </a:rPr>
            </a:br>
            <a:r>
              <a:rPr lang="ru-RU" sz="2400" dirty="0" smtClean="0">
                <a:solidFill>
                  <a:schemeClr val="tx1"/>
                </a:solidFill>
              </a:rPr>
              <a:t>2.     Не бойтесь «нестандартных уроков», попробуйте различные виды игр, дискуссий и групповой работы для освоения материала.</a:t>
            </a:r>
            <a:br>
              <a:rPr lang="ru-RU" sz="2400" dirty="0" smtClean="0">
                <a:solidFill>
                  <a:schemeClr val="tx1"/>
                </a:solidFill>
              </a:rPr>
            </a:br>
            <a:r>
              <a:rPr lang="ru-RU" sz="2400" dirty="0" smtClean="0">
                <a:solidFill>
                  <a:schemeClr val="tx1"/>
                </a:solidFill>
              </a:rPr>
              <a:t>3.     Составьте для учеников алгоритм пересказа текста, материала.</a:t>
            </a:r>
            <a:br>
              <a:rPr lang="ru-RU" sz="2400" dirty="0" smtClean="0">
                <a:solidFill>
                  <a:schemeClr val="tx1"/>
                </a:solidFill>
              </a:rPr>
            </a:br>
            <a:r>
              <a:rPr lang="ru-RU" sz="2400" dirty="0" smtClean="0">
                <a:solidFill>
                  <a:schemeClr val="tx1"/>
                </a:solidFill>
              </a:rPr>
              <a:t>4.     Организовывая групповую работу, напомните ребятам о правилах ведения </a:t>
            </a:r>
            <a:r>
              <a:rPr lang="ru-RU" sz="2400" dirty="0" smtClean="0">
                <a:solidFill>
                  <a:schemeClr val="tx1"/>
                </a:solidFill>
              </a:rPr>
              <a:t>дискуссии, </a:t>
            </a:r>
            <a:r>
              <a:rPr lang="ru-RU" sz="2400" dirty="0" smtClean="0">
                <a:solidFill>
                  <a:schemeClr val="tx1"/>
                </a:solidFill>
              </a:rPr>
              <a:t>беседы.</a:t>
            </a:r>
            <a:br>
              <a:rPr lang="ru-RU" sz="2400" dirty="0" smtClean="0">
                <a:solidFill>
                  <a:schemeClr val="tx1"/>
                </a:solidFill>
              </a:rPr>
            </a:br>
            <a:r>
              <a:rPr lang="ru-RU" sz="2400" dirty="0" smtClean="0">
                <a:solidFill>
                  <a:schemeClr val="tx1"/>
                </a:solidFill>
              </a:rPr>
              <a:t>5.     Приучите ребенка самого задавать уточняющие вопросы по материалу, переспрашивать, уточнять.</a:t>
            </a:r>
            <a:br>
              <a:rPr lang="ru-RU" sz="2400" dirty="0" smtClean="0">
                <a:solidFill>
                  <a:schemeClr val="tx1"/>
                </a:solidFill>
              </a:rPr>
            </a:br>
            <a:r>
              <a:rPr lang="ru-RU" sz="2400" dirty="0" smtClean="0">
                <a:solidFill>
                  <a:schemeClr val="tx1"/>
                </a:solidFill>
              </a:rPr>
              <a:t>6.     Изучайте и учитывайте жизненный опыт учеников, их интересы, особенности развития.</a:t>
            </a:r>
            <a:br>
              <a:rPr lang="ru-RU" sz="2400" dirty="0" smtClean="0">
                <a:solidFill>
                  <a:schemeClr val="tx1"/>
                </a:solidFill>
              </a:rPr>
            </a:br>
            <a:endParaRPr lang="ru-RU" sz="2400" dirty="0">
              <a:solidFill>
                <a:schemeClr val="tx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98</TotalTime>
  <Words>47</Words>
  <PresentationFormat>Экран (4:3)</PresentationFormat>
  <Paragraphs>10</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Бумажная</vt:lpstr>
      <vt:lpstr>Формирование коммуникативных УУД на уроках русского языка и литературы</vt:lpstr>
      <vt:lpstr>К коммуникативным действиям относятся:  - планирование учебного сотрудничества с учителем и сверстниками – определение цели, функций участников, способов взаимодействия; - постановка вопросов – инициативное сотрудничество в поиске и сборе информации; - разрешение конфликтов – выявление, идентификация проблемы, поиск и оценка альтернативных способов разрешения конфликтов, принятие решения и его реализация; - управление поведением партнера – контроль, коррекция, оценка его действий; - умение с достаточной полнотой и точностью выражать свои мысли в соответствии с задачами и условиями коммуникации; владение монологической и диалогической формами речи в соответствии с грамматическими и синтаксическими нормами родного языка, современных средств коммуникации. </vt:lpstr>
      <vt:lpstr>  Формирование коммуникативных УУД:  - театрализация; - работа с текстом; - чтение с остановками; - чтение с пометками; - составление кластера; - дискуссия; - работа парами. </vt:lpstr>
      <vt:lpstr>Типовые задачи, нацеленные на развитие коммуникативных учебных действий:  1. «Поработай над своей устной и письменной научной речью. Подготовь связный рассказ на тему: «Что я знаю об имени существительном». Построить свой рассказ тебе поможет план. Помни, каждую свою мысль нужно подтвердить примером». 2. «Закончи и запиши предложения с прямой речью. Пусть это будут предложения, где обращаются друг к другу сказочные герои». 3. «Найди и выпиши слова, которые….  В первом предложении автор играет словами.  Ты заметил? Прочитай их».                           </vt:lpstr>
      <vt:lpstr>«Чтение с остановками»  Примерные вопросы: • Какие ассоциации вызывают у вас имена, фамилии героев? • Что вы почувствовали, прочитав эту часть. Какие ощущения у вас возникли? • Какие ваши ожидания подтвердились? Что было неожиданным? • Как вы думаете, чем закончится рассказ? Как вы бы его закончили?   </vt:lpstr>
      <vt:lpstr> Тонкие вопросы    Кто...?   Что...?   Когда...?   Как звать...?   Было ли...?   Толстые вопросы   Дайте три объяснения, почему...? Объясните, почему...? Почему, вы думаете...? В чём различие ...? Предположите, что будет, если ...? Согласны ли вы ...? Верно ли ...? </vt:lpstr>
      <vt:lpstr>                                                    Портрет   Описание каморки                                    Отношение к Му-му                                                             Герасим   Отношение к барыне                               Отношения с дворовыми                                                 Отношения с Татьяной</vt:lpstr>
      <vt:lpstr>1. Герасим.  2. Добрый, трудолюбивый.  3. Заботится, любит, работает.  4. Не должен страдать из-за жестокости людей.  5. Человек. </vt:lpstr>
      <vt:lpstr>Рекомендации по развитию коммуникативных УУД  1.     Научите ребенка высказывать свои мысли. Во время его ответа на вопрос задавайте ему наводящие  вопросы. 2.     Не бойтесь «нестандартных уроков», попробуйте различные виды игр, дискуссий и групповой работы для освоения материала. 3.     Составьте для учеников алгоритм пересказа текста, материала. 4.     Организовывая групповую работу, напомните ребятам о правилах ведения дискуссии, беседы. 5.     Приучите ребенка самого задавать уточняющие вопросы по материалу, переспрашивать, уточнять. 6.     Изучайте и учитывайте жизненный опыт учеников, их интересы, особенности развития. </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Формирование коммуникативных УУД на уроках русского языка и литературы</dc:title>
  <dc:creator>oops1</dc:creator>
  <cp:lastModifiedBy>oops1</cp:lastModifiedBy>
  <cp:revision>13</cp:revision>
  <dcterms:created xsi:type="dcterms:W3CDTF">2015-01-03T04:33:23Z</dcterms:created>
  <dcterms:modified xsi:type="dcterms:W3CDTF">2015-01-07T04:11:28Z</dcterms:modified>
</cp:coreProperties>
</file>