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8" r:id="rId3"/>
    <p:sldId id="257" r:id="rId4"/>
    <p:sldId id="260" r:id="rId5"/>
    <p:sldId id="261" r:id="rId6"/>
    <p:sldId id="262" r:id="rId7"/>
    <p:sldId id="263" r:id="rId8"/>
    <p:sldId id="259" r:id="rId9"/>
    <p:sldId id="264" r:id="rId10"/>
    <p:sldId id="265" r:id="rId11"/>
    <p:sldId id="266" r:id="rId12"/>
    <p:sldId id="267" r:id="rId13"/>
    <p:sldId id="272" r:id="rId14"/>
    <p:sldId id="268" r:id="rId15"/>
    <p:sldId id="273" r:id="rId16"/>
    <p:sldId id="274" r:id="rId17"/>
    <p:sldId id="269"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4" autoAdjust="0"/>
    <p:restoredTop sz="94622" autoAdjust="0"/>
  </p:normalViewPr>
  <p:slideViewPr>
    <p:cSldViewPr>
      <p:cViewPr varScale="1">
        <p:scale>
          <a:sx n="85" d="100"/>
          <a:sy n="85" d="100"/>
        </p:scale>
        <p:origin x="-1122" y="-96"/>
      </p:cViewPr>
      <p:guideLst>
        <p:guide orient="horz" pos="2160"/>
        <p:guide pos="2880"/>
      </p:guideLst>
    </p:cSldViewPr>
  </p:slideViewPr>
  <p:outlineViewPr>
    <p:cViewPr>
      <p:scale>
        <a:sx n="33" d="100"/>
        <a:sy n="33" d="100"/>
      </p:scale>
      <p:origin x="222" y="9000"/>
    </p:cViewPr>
  </p:outlineViewPr>
  <p:notesTextViewPr>
    <p:cViewPr>
      <p:scale>
        <a:sx n="100" d="100"/>
        <a:sy n="100" d="100"/>
      </p:scale>
      <p:origin x="0" y="0"/>
    </p:cViewPr>
  </p:notesTextViewPr>
  <p:notesViewPr>
    <p:cSldViewPr>
      <p:cViewPr varScale="1">
        <p:scale>
          <a:sx n="79" d="100"/>
          <a:sy n="79" d="100"/>
        </p:scale>
        <p:origin x="-255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412D4-82E7-4F3C-8800-A7CA688B7C94}" type="datetimeFigureOut">
              <a:rPr lang="ru-RU" smtClean="0"/>
              <a:pPr/>
              <a:t>02.10.2010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452D9-574E-4A3B-8C2C-20C0D528365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C452D9-574E-4A3B-8C2C-20C0D5283652}"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6C452D9-574E-4A3B-8C2C-20C0D5283652}"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C0A1F9-8D34-47A0-8837-B0B436D9C0C5}" type="datetimeFigureOut">
              <a:rPr lang="ru-RU" smtClean="0"/>
              <a:pPr/>
              <a:t>02.10.2010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8B7251-4719-4D2F-A2B8-8096D6B7A31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0A1F9-8D34-47A0-8837-B0B436D9C0C5}" type="datetimeFigureOut">
              <a:rPr lang="ru-RU" smtClean="0"/>
              <a:pPr/>
              <a:t>02.10.2010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B7251-4719-4D2F-A2B8-8096D6B7A31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E:\&#1056;&#1080;&#1079;&#1072;%20&#1060;&#1072;&#1093;&#1088;&#1091;&#1090;&#1076;&#1080;&#1085;&#1086;&#1074;\yahin_preludiya.mid"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7772400" cy="2643182"/>
          </a:xfrm>
        </p:spPr>
        <p:txBody>
          <a:bodyPr>
            <a:normAutofit/>
          </a:bodyPr>
          <a:lstStyle/>
          <a:p>
            <a:r>
              <a:rPr lang="ru-RU" b="1" dirty="0" err="1" smtClean="0">
                <a:solidFill>
                  <a:srgbClr val="000000"/>
                </a:solidFill>
                <a:latin typeface="Times New Roman" pitchFamily="18" charset="0"/>
                <a:cs typeface="Times New Roman" pitchFamily="18" charset="0"/>
              </a:rPr>
              <a:t>Ризаэддин</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Фәхреддин иҗатына багышланган</a:t>
            </a:r>
            <a:r>
              <a:rPr lang="ru-RU" b="1" dirty="0" smtClean="0">
                <a:solidFill>
                  <a:srgbClr val="000000"/>
                </a:solidFill>
                <a:latin typeface="Times New Roman" pitchFamily="18" charset="0"/>
                <a:cs typeface="Times New Roman" pitchFamily="18" charset="0"/>
              </a:rPr>
              <a:t> </a:t>
            </a:r>
            <a:r>
              <a:rPr lang="ru-RU" b="1" dirty="0" err="1" smtClean="0">
                <a:solidFill>
                  <a:srgbClr val="000000"/>
                </a:solidFill>
                <a:latin typeface="Times New Roman" pitchFamily="18" charset="0"/>
                <a:cs typeface="Times New Roman" pitchFamily="18" charset="0"/>
              </a:rPr>
              <a:t>әдәби-музыкаль кичә</a:t>
            </a:r>
            <a:endParaRPr lang="ru-RU" b="1" dirty="0">
              <a:solidFill>
                <a:srgbClr val="0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7" name="Picture 2" descr="G:\ФОТО\IMG_0357.JPG"/>
          <p:cNvPicPr>
            <a:picLocks noGrp="1" noChangeAspect="1" noChangeArrowheads="1"/>
          </p:cNvPicPr>
          <p:nvPr>
            <p:ph idx="4294967295"/>
          </p:nvPr>
        </p:nvPicPr>
        <p:blipFill>
          <a:blip r:embed="rId3" cstate="print"/>
          <a:srcRect t="14286" r="17485"/>
          <a:stretch>
            <a:fillRect/>
          </a:stretch>
        </p:blipFill>
        <p:spPr bwMode="auto">
          <a:xfrm>
            <a:off x="785786" y="2500306"/>
            <a:ext cx="2973183" cy="3672753"/>
          </a:xfrm>
          <a:prstGeom prst="rect">
            <a:avLst/>
          </a:prstGeom>
          <a:noFill/>
        </p:spPr>
      </p:pic>
      <p:pic>
        <p:nvPicPr>
          <p:cNvPr id="1027" name="Picture 3" descr="G:\ФОТО\IMG_0355.JPG"/>
          <p:cNvPicPr>
            <a:picLocks noChangeAspect="1" noChangeArrowheads="1"/>
          </p:cNvPicPr>
          <p:nvPr/>
        </p:nvPicPr>
        <p:blipFill>
          <a:blip r:embed="rId4" cstate="print"/>
          <a:srcRect l="17007"/>
          <a:stretch>
            <a:fillRect/>
          </a:stretch>
        </p:blipFill>
        <p:spPr bwMode="auto">
          <a:xfrm>
            <a:off x="4643438" y="2500306"/>
            <a:ext cx="4175911" cy="3689830"/>
          </a:xfrm>
          <a:prstGeom prst="rect">
            <a:avLst/>
          </a:prstGeom>
          <a:noFill/>
        </p:spPr>
      </p:pic>
      <p:pic>
        <p:nvPicPr>
          <p:cNvPr id="6" name="yahin_preludiya.mid">
            <a:hlinkClick r:id="" action="ppaction://media"/>
          </p:cNvPr>
          <p:cNvPicPr>
            <a:picLocks noRot="1" noChangeAspect="1"/>
          </p:cNvPicPr>
          <p:nvPr>
            <a:audioFile r:link="rId1"/>
          </p:nvPr>
        </p:nvPicPr>
        <p:blipFill>
          <a:blip r:embed="rId5"/>
          <a:stretch>
            <a:fillRect/>
          </a:stretch>
        </p:blipFill>
        <p:spPr>
          <a:xfrm>
            <a:off x="8643966"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4000" dirty="0" smtClean="0">
                <a:solidFill>
                  <a:srgbClr val="000000"/>
                </a:solidFill>
                <a:latin typeface="Times New Roman" pitchFamily="18" charset="0"/>
                <a:cs typeface="Times New Roman" pitchFamily="18" charset="0"/>
              </a:rPr>
              <a:t>2 нче алып баручы:</a:t>
            </a:r>
            <a:r>
              <a:rPr lang="ru-RU" sz="4000" dirty="0" smtClean="0">
                <a:solidFill>
                  <a:srgbClr val="000000"/>
                </a:solidFill>
                <a:latin typeface="Times New Roman" pitchFamily="18" charset="0"/>
                <a:cs typeface="Times New Roman" pitchFamily="18" charset="0"/>
              </a:rPr>
              <a:t/>
            </a:r>
            <a:br>
              <a:rPr lang="ru-RU" sz="4000" dirty="0" smtClean="0">
                <a:solidFill>
                  <a:srgbClr val="000000"/>
                </a:solidFill>
                <a:latin typeface="Times New Roman" pitchFamily="18" charset="0"/>
                <a:cs typeface="Times New Roman" pitchFamily="18" charset="0"/>
              </a:rPr>
            </a:br>
            <a:endParaRPr lang="ru-RU" sz="4000"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0" y="1142984"/>
            <a:ext cx="4929190" cy="4614882"/>
          </a:xfrm>
        </p:spPr>
        <p:txBody>
          <a:bodyPr>
            <a:noAutofit/>
          </a:bodyPr>
          <a:lstStyle/>
          <a:p>
            <a:pPr algn="just">
              <a:buNone/>
            </a:pPr>
            <a:r>
              <a:rPr lang="ru-RU" sz="1800" dirty="0" smtClean="0">
                <a:solidFill>
                  <a:srgbClr val="000000"/>
                </a:solidFill>
                <a:latin typeface="Times New Roman" pitchFamily="18" charset="0"/>
                <a:cs typeface="Times New Roman" pitchFamily="18" charset="0"/>
              </a:rPr>
              <a:t>       Р.Ф</a:t>
            </a:r>
            <a:r>
              <a:rPr lang="tt-RU" sz="1800" dirty="0" smtClean="0">
                <a:solidFill>
                  <a:srgbClr val="000000"/>
                </a:solidFill>
                <a:latin typeface="Times New Roman" pitchFamily="18" charset="0"/>
                <a:cs typeface="Times New Roman" pitchFamily="18" charset="0"/>
              </a:rPr>
              <a:t>ә</a:t>
            </a:r>
            <a:r>
              <a:rPr lang="ru-RU" sz="1800" dirty="0" err="1" smtClean="0">
                <a:solidFill>
                  <a:srgbClr val="000000"/>
                </a:solidFill>
                <a:latin typeface="Times New Roman" pitchFamily="18" charset="0"/>
                <a:cs typeface="Times New Roman" pitchFamily="18" charset="0"/>
              </a:rPr>
              <a:t>хреддин</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«Сәлимә» һәм «Әсма» әсәрләрен </a:t>
            </a:r>
            <a:r>
              <a:rPr lang="ru-RU" sz="1800" dirty="0" smtClean="0">
                <a:solidFill>
                  <a:srgbClr val="000000"/>
                </a:solidFill>
                <a:latin typeface="Times New Roman" pitchFamily="18" charset="0"/>
                <a:cs typeface="Times New Roman" pitchFamily="18" charset="0"/>
              </a:rPr>
              <a:t>яза. «</a:t>
            </a:r>
            <a:r>
              <a:rPr lang="ru-RU" sz="1800" dirty="0" err="1" smtClean="0">
                <a:solidFill>
                  <a:srgbClr val="000000"/>
                </a:solidFill>
                <a:latin typeface="Times New Roman" pitchFamily="18" charset="0"/>
                <a:cs typeface="Times New Roman" pitchFamily="18" charset="0"/>
              </a:rPr>
              <a:t>Асар</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исемле</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библиографик</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хезмәтен матбугатта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бастыра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башлый</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Асар</a:t>
            </a:r>
            <a:r>
              <a:rPr lang="ru-RU" sz="1800" dirty="0" smtClean="0">
                <a:solidFill>
                  <a:srgbClr val="000000"/>
                </a:solidFill>
                <a:latin typeface="Times New Roman" pitchFamily="18" charset="0"/>
                <a:cs typeface="Times New Roman" pitchFamily="18" charset="0"/>
              </a:rPr>
              <a:t>»да </a:t>
            </a:r>
            <a:r>
              <a:rPr lang="ru-RU" sz="1800" dirty="0" err="1" smtClean="0">
                <a:solidFill>
                  <a:srgbClr val="000000"/>
                </a:solidFill>
                <a:latin typeface="Times New Roman" pitchFamily="18" charset="0"/>
                <a:cs typeface="Times New Roman" pitchFamily="18" charset="0"/>
              </a:rPr>
              <a:t>борынгы</a:t>
            </a:r>
            <a:r>
              <a:rPr lang="ru-RU" sz="1800" dirty="0" smtClean="0">
                <a:solidFill>
                  <a:srgbClr val="000000"/>
                </a:solidFill>
                <a:latin typeface="Times New Roman" pitchFamily="18" charset="0"/>
                <a:cs typeface="Times New Roman" pitchFamily="18" charset="0"/>
              </a:rPr>
              <a:t> Болгар </a:t>
            </a:r>
            <a:r>
              <a:rPr lang="ru-RU" sz="1800" dirty="0" err="1" smtClean="0">
                <a:solidFill>
                  <a:srgbClr val="000000"/>
                </a:solidFill>
                <a:latin typeface="Times New Roman" pitchFamily="18" charset="0"/>
                <a:cs typeface="Times New Roman" pitchFamily="18" charset="0"/>
              </a:rPr>
              <a:t>чорыннан</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алып</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егерменче</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йөз башына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кадәр яшәгән ме</a:t>
            </a:r>
            <a:r>
              <a:rPr lang="tt-RU" sz="1800" dirty="0" smtClean="0">
                <a:solidFill>
                  <a:srgbClr val="000000"/>
                </a:solidFill>
                <a:latin typeface="Times New Roman" pitchFamily="18" charset="0"/>
                <a:cs typeface="Times New Roman" pitchFamily="18" charset="0"/>
              </a:rPr>
              <a:t>ң</a:t>
            </a:r>
            <a:r>
              <a:rPr lang="ru-RU" sz="1800" dirty="0" err="1" smtClean="0">
                <a:solidFill>
                  <a:srgbClr val="000000"/>
                </a:solidFill>
                <a:latin typeface="Times New Roman" pitchFamily="18" charset="0"/>
                <a:cs typeface="Times New Roman" pitchFamily="18" charset="0"/>
              </a:rPr>
              <a:t>нән артык</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мәшһүр тарихи</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шәхес турында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кыйммәтле мәглүматлар тупланган.Болардан</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тыш</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Р.Фәхреддин «Тәрбияле </a:t>
            </a:r>
            <a:r>
              <a:rPr lang="ru-RU" sz="1800" dirty="0" smtClean="0">
                <a:solidFill>
                  <a:srgbClr val="000000"/>
                </a:solidFill>
                <a:latin typeface="Times New Roman" pitchFamily="18" charset="0"/>
                <a:cs typeface="Times New Roman" pitchFamily="18" charset="0"/>
              </a:rPr>
              <a:t>бала», «</a:t>
            </a:r>
            <a:r>
              <a:rPr lang="ru-RU" sz="1800" dirty="0" err="1" smtClean="0">
                <a:solidFill>
                  <a:srgbClr val="000000"/>
                </a:solidFill>
                <a:latin typeface="Times New Roman" pitchFamily="18" charset="0"/>
                <a:cs typeface="Times New Roman" pitchFamily="18" charset="0"/>
              </a:rPr>
              <a:t>Тәрбияле ана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Тәрбияле ата</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Нәсыйхәт</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Шәкертлек әдәбе</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Әдәбе тәглим</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Мәшһүр хатыннар</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Мәшһүр ирләр</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китапларын</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бастырып</a:t>
            </a:r>
            <a:r>
              <a:rPr lang="ru-RU" sz="1800" dirty="0" smtClean="0">
                <a:solidFill>
                  <a:srgbClr val="000000"/>
                </a:solidFill>
                <a:latin typeface="Times New Roman" pitchFamily="18" charset="0"/>
                <a:cs typeface="Times New Roman" pitchFamily="18" charset="0"/>
              </a:rPr>
              <a:t> </a:t>
            </a:r>
            <a:r>
              <a:rPr lang="ru-RU" sz="1800" dirty="0" err="1" smtClean="0">
                <a:solidFill>
                  <a:srgbClr val="000000"/>
                </a:solidFill>
                <a:latin typeface="Times New Roman" pitchFamily="18" charset="0"/>
                <a:cs typeface="Times New Roman" pitchFamily="18" charset="0"/>
              </a:rPr>
              <a:t>чыгара</a:t>
            </a:r>
            <a:r>
              <a:rPr lang="ru-RU" sz="1800" b="1" dirty="0" smtClean="0">
                <a:solidFill>
                  <a:srgbClr val="000000"/>
                </a:solidFill>
                <a:latin typeface="Times New Roman" pitchFamily="18" charset="0"/>
                <a:cs typeface="Times New Roman" pitchFamily="18" charset="0"/>
              </a:rPr>
              <a:t>.(М.</a:t>
            </a:r>
            <a:r>
              <a:rPr lang="ru-RU" sz="1800" b="1" dirty="0" err="1" smtClean="0">
                <a:solidFill>
                  <a:srgbClr val="000000"/>
                </a:solidFill>
                <a:latin typeface="Times New Roman" pitchFamily="18" charset="0"/>
                <a:cs typeface="Times New Roman" pitchFamily="18" charset="0"/>
              </a:rPr>
              <a:t>Гафуриның </a:t>
            </a:r>
            <a:r>
              <a:rPr lang="ru-RU" sz="1800" b="1" dirty="0" smtClean="0">
                <a:solidFill>
                  <a:srgbClr val="000000"/>
                </a:solidFill>
                <a:latin typeface="Times New Roman" pitchFamily="18" charset="0"/>
                <a:cs typeface="Times New Roman" pitchFamily="18" charset="0"/>
              </a:rPr>
              <a:t>«</a:t>
            </a:r>
            <a:r>
              <a:rPr lang="ru-RU" sz="1800" b="1" dirty="0" err="1" smtClean="0">
                <a:solidFill>
                  <a:srgbClr val="000000"/>
                </a:solidFill>
                <a:latin typeface="Times New Roman" pitchFamily="18" charset="0"/>
                <a:cs typeface="Times New Roman" pitchFamily="18" charset="0"/>
              </a:rPr>
              <a:t>Ата-ана</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шигыре</a:t>
            </a:r>
            <a:r>
              <a:rPr lang="ru-RU" sz="1800" b="1" dirty="0" smtClean="0">
                <a:solidFill>
                  <a:srgbClr val="000000"/>
                </a:solidFill>
                <a:latin typeface="Times New Roman" pitchFamily="18" charset="0"/>
                <a:cs typeface="Times New Roman" pitchFamily="18" charset="0"/>
              </a:rPr>
              <a:t> </a:t>
            </a:r>
            <a:r>
              <a:rPr lang="ru-RU" sz="1800" b="1" dirty="0" err="1" smtClean="0">
                <a:solidFill>
                  <a:srgbClr val="000000"/>
                </a:solidFill>
                <a:latin typeface="Times New Roman" pitchFamily="18" charset="0"/>
                <a:cs typeface="Times New Roman" pitchFamily="18" charset="0"/>
              </a:rPr>
              <a:t>укыла</a:t>
            </a:r>
            <a:r>
              <a:rPr lang="ru-RU" sz="1800" b="1" dirty="0" smtClean="0">
                <a:solidFill>
                  <a:srgbClr val="000000"/>
                </a:solidFill>
                <a:latin typeface="Times New Roman" pitchFamily="18" charset="0"/>
                <a:cs typeface="Times New Roman" pitchFamily="18" charset="0"/>
              </a:rPr>
              <a:t>)</a:t>
            </a:r>
            <a:endParaRPr lang="ru-RU" sz="1800" b="1" dirty="0">
              <a:solidFill>
                <a:srgbClr val="000000"/>
              </a:solidFill>
              <a:latin typeface="Times New Roman" pitchFamily="18" charset="0"/>
              <a:cs typeface="Times New Roman" pitchFamily="18" charset="0"/>
            </a:endParaRPr>
          </a:p>
        </p:txBody>
      </p:sp>
      <p:pic>
        <p:nvPicPr>
          <p:cNvPr id="4" name="Picture 2" descr="G:\ФОТО\IMG_0360.JPG"/>
          <p:cNvPicPr>
            <a:picLocks noChangeAspect="1" noChangeArrowheads="1"/>
          </p:cNvPicPr>
          <p:nvPr/>
        </p:nvPicPr>
        <p:blipFill>
          <a:blip r:embed="rId2" cstate="print"/>
          <a:srcRect l="18181" t="13333"/>
          <a:stretch>
            <a:fillRect/>
          </a:stretch>
        </p:blipFill>
        <p:spPr bwMode="auto">
          <a:xfrm>
            <a:off x="5072066" y="1142984"/>
            <a:ext cx="3857652" cy="278608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b="1" dirty="0" smtClean="0">
                <a:solidFill>
                  <a:srgbClr val="000000"/>
                </a:solidFill>
                <a:latin typeface="Times New Roman" pitchFamily="18" charset="0"/>
                <a:cs typeface="Times New Roman" pitchFamily="18" charset="0"/>
              </a:rPr>
              <a:t>“Әнкәйнең  догалары” җыры башкарыла</a:t>
            </a:r>
            <a:r>
              <a:rPr lang="ru-RU" b="1" dirty="0" smtClean="0">
                <a:solidFill>
                  <a:srgbClr val="000000"/>
                </a:solidFill>
                <a:latin typeface="Times New Roman" pitchFamily="18" charset="0"/>
                <a:cs typeface="Times New Roman" pitchFamily="18" charset="0"/>
              </a:rPr>
              <a:t/>
            </a:r>
            <a:br>
              <a:rPr lang="ru-RU" b="1" dirty="0" smtClean="0">
                <a:solidFill>
                  <a:srgbClr val="000000"/>
                </a:solidFill>
                <a:latin typeface="Times New Roman" pitchFamily="18" charset="0"/>
                <a:cs typeface="Times New Roman" pitchFamily="18" charset="0"/>
              </a:rPr>
            </a:br>
            <a:endParaRPr lang="ru-RU" dirty="0"/>
          </a:p>
        </p:txBody>
      </p:sp>
      <p:pic>
        <p:nvPicPr>
          <p:cNvPr id="3074" name="Picture 2" descr="C:\Documents and Settings\Лаборанская\Мои документы\Риза Фахретдин\2010-04-23\Изображение.JPG"/>
          <p:cNvPicPr>
            <a:picLocks noGrp="1" noChangeAspect="1" noChangeArrowheads="1"/>
          </p:cNvPicPr>
          <p:nvPr>
            <p:ph idx="1"/>
          </p:nvPr>
        </p:nvPicPr>
        <p:blipFill>
          <a:blip r:embed="rId2"/>
          <a:srcRect/>
          <a:stretch>
            <a:fillRect/>
          </a:stretch>
        </p:blipFill>
        <p:spPr bwMode="auto">
          <a:xfrm>
            <a:off x="3071802" y="1214422"/>
            <a:ext cx="2786082" cy="54292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4000" dirty="0" smtClean="0">
                <a:latin typeface="Times New Roman" pitchFamily="18" charset="0"/>
                <a:cs typeface="Times New Roman" pitchFamily="18" charset="0"/>
              </a:rPr>
              <a:t>                  </a:t>
            </a:r>
            <a:r>
              <a:rPr lang="tt-RU" sz="4000" dirty="0" smtClean="0">
                <a:solidFill>
                  <a:srgbClr val="000000"/>
                </a:solidFill>
                <a:latin typeface="Times New Roman" pitchFamily="18" charset="0"/>
                <a:cs typeface="Times New Roman" pitchFamily="18" charset="0"/>
              </a:rPr>
              <a:t>1 нче алып баручы:</a:t>
            </a:r>
            <a:r>
              <a:rPr lang="ru-RU" sz="4000" dirty="0" smtClean="0">
                <a:solidFill>
                  <a:srgbClr val="000000"/>
                </a:solidFill>
                <a:latin typeface="Times New Roman" pitchFamily="18" charset="0"/>
                <a:cs typeface="Times New Roman" pitchFamily="18" charset="0"/>
              </a:rPr>
              <a:t/>
            </a:r>
            <a:br>
              <a:rPr lang="ru-RU" sz="4000" dirty="0" smtClean="0">
                <a:solidFill>
                  <a:srgbClr val="000000"/>
                </a:solidFill>
                <a:latin typeface="Times New Roman" pitchFamily="18" charset="0"/>
                <a:cs typeface="Times New Roman" pitchFamily="18" charset="0"/>
              </a:rPr>
            </a:br>
            <a:endParaRPr lang="ru-RU" sz="4000"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628" y="1142984"/>
            <a:ext cx="3714776" cy="5126055"/>
          </a:xfrm>
        </p:spPr>
        <p:txBody>
          <a:bodyPr>
            <a:normAutofit/>
          </a:bodyPr>
          <a:lstStyle/>
          <a:p>
            <a:pPr>
              <a:buNone/>
            </a:pPr>
            <a:r>
              <a:rPr lang="tt-RU" sz="2000" dirty="0" smtClean="0">
                <a:latin typeface="Times New Roman" pitchFamily="18" charset="0"/>
                <a:cs typeface="Times New Roman" pitchFamily="18" charset="0"/>
              </a:rPr>
              <a:t>     </a:t>
            </a:r>
            <a:r>
              <a:rPr lang="tt-RU" sz="2000" dirty="0" smtClean="0">
                <a:solidFill>
                  <a:srgbClr val="000000"/>
                </a:solidFill>
                <a:latin typeface="Times New Roman" pitchFamily="18" charset="0"/>
                <a:cs typeface="Times New Roman" pitchFamily="18" charset="0"/>
              </a:rPr>
              <a:t>1906 елдан Р.Фәхреддин Уфадан Оренбург шәһәренә күчә. “Вакыт” газетасында, 10 ел буе “Шура” журналында эшли. Р.Фәхреддин тарафыннан барлыгы 50 исемдә 147 китап бастырыла.Шулай ук аның 100 томга якын зур күләмле кулъязма хезмәтләре барлыгы билгеле</a:t>
            </a:r>
            <a:r>
              <a:rPr lang="tt-RU" sz="2000" b="1" dirty="0" smtClean="0">
                <a:solidFill>
                  <a:srgbClr val="000000"/>
                </a:solidFill>
                <a:latin typeface="Times New Roman" pitchFamily="18" charset="0"/>
                <a:cs typeface="Times New Roman" pitchFamily="18" charset="0"/>
              </a:rPr>
              <a:t>.(Сүз кунакларыбыз Хатыйп абый Миңнегуловка һәм Олег Хисамовка бирелә)</a:t>
            </a:r>
            <a:endParaRPr lang="ru-RU" sz="2000" b="1" dirty="0">
              <a:solidFill>
                <a:srgbClr val="000000"/>
              </a:solidFill>
              <a:latin typeface="Times New Roman" pitchFamily="18" charset="0"/>
              <a:cs typeface="Times New Roman" pitchFamily="18" charset="0"/>
            </a:endParaRPr>
          </a:p>
        </p:txBody>
      </p:sp>
      <p:pic>
        <p:nvPicPr>
          <p:cNvPr id="4" name="Picture 9" descr="i?id=36147688&amp;tov=3"/>
          <p:cNvPicPr>
            <a:picLocks noChangeAspect="1" noChangeArrowheads="1"/>
          </p:cNvPicPr>
          <p:nvPr/>
        </p:nvPicPr>
        <p:blipFill>
          <a:blip r:embed="rId2"/>
          <a:srcRect/>
          <a:stretch>
            <a:fillRect/>
          </a:stretch>
        </p:blipFill>
        <p:spPr bwMode="auto">
          <a:xfrm>
            <a:off x="142844" y="1571612"/>
            <a:ext cx="5143536" cy="37147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900"/>
            <a:ext cx="8229600" cy="1143000"/>
          </a:xfrm>
        </p:spPr>
        <p:txBody>
          <a:bodyPr/>
          <a:lstStyle/>
          <a:p>
            <a:r>
              <a:rPr lang="tt-RU" b="1" dirty="0" smtClean="0">
                <a:solidFill>
                  <a:srgbClr val="000000"/>
                </a:solidFill>
                <a:latin typeface="Times New Roman" pitchFamily="18" charset="0"/>
                <a:cs typeface="Times New Roman" pitchFamily="18" charset="0"/>
              </a:rPr>
              <a:t>Кунакларыбыз чыгышы</a:t>
            </a:r>
            <a:endParaRPr lang="ru-RU" b="1" dirty="0">
              <a:solidFill>
                <a:srgbClr val="000000"/>
              </a:solidFill>
              <a:latin typeface="Times New Roman" pitchFamily="18" charset="0"/>
              <a:cs typeface="Times New Roman" pitchFamily="18" charset="0"/>
            </a:endParaRPr>
          </a:p>
        </p:txBody>
      </p:sp>
      <p:pic>
        <p:nvPicPr>
          <p:cNvPr id="4098" name="Picture 2" descr="C:\Documents and Settings\Лаборанская\Мои документы\Риза Фахретдин\2010-04-23\Копия Изображение0003.JPG"/>
          <p:cNvPicPr>
            <a:picLocks noGrp="1" noChangeAspect="1" noChangeArrowheads="1"/>
          </p:cNvPicPr>
          <p:nvPr>
            <p:ph idx="1"/>
          </p:nvPr>
        </p:nvPicPr>
        <p:blipFill>
          <a:blip r:embed="rId2"/>
          <a:srcRect/>
          <a:stretch>
            <a:fillRect/>
          </a:stretch>
        </p:blipFill>
        <p:spPr bwMode="auto">
          <a:xfrm>
            <a:off x="4572000" y="880980"/>
            <a:ext cx="4320587" cy="5762730"/>
          </a:xfrm>
          <a:prstGeom prst="rect">
            <a:avLst/>
          </a:prstGeom>
          <a:noFill/>
        </p:spPr>
      </p:pic>
      <p:pic>
        <p:nvPicPr>
          <p:cNvPr id="4099" name="Picture 3" descr="C:\Documents and Settings\Лаборанская\Мои документы\Риза Фахретдин\2010-04-23\Изображение0002.JPG"/>
          <p:cNvPicPr>
            <a:picLocks noChangeAspect="1" noChangeArrowheads="1"/>
          </p:cNvPicPr>
          <p:nvPr/>
        </p:nvPicPr>
        <p:blipFill>
          <a:blip r:embed="rId3"/>
          <a:srcRect/>
          <a:stretch>
            <a:fillRect/>
          </a:stretch>
        </p:blipFill>
        <p:spPr bwMode="auto">
          <a:xfrm>
            <a:off x="285720" y="857232"/>
            <a:ext cx="4103455" cy="57864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t-RU" sz="4000" dirty="0" smtClean="0">
                <a:solidFill>
                  <a:srgbClr val="000000"/>
                </a:solidFill>
                <a:latin typeface="Times New Roman" pitchFamily="18" charset="0"/>
                <a:cs typeface="Times New Roman" pitchFamily="18" charset="0"/>
              </a:rPr>
              <a:t>                           2 нче алып баручы:</a:t>
            </a:r>
            <a:endParaRPr lang="ru-RU" sz="4000"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428992" y="1285860"/>
            <a:ext cx="5257808" cy="4840303"/>
          </a:xfrm>
        </p:spPr>
        <p:txBody>
          <a:bodyPr>
            <a:normAutofit fontScale="92500" lnSpcReduction="10000"/>
          </a:bodyPr>
          <a:lstStyle/>
          <a:p>
            <a:pPr algn="just">
              <a:buNone/>
            </a:pPr>
            <a:r>
              <a:rPr lang="tt-RU" sz="2000" dirty="0" smtClean="0">
                <a:solidFill>
                  <a:srgbClr val="000000"/>
                </a:solidFill>
                <a:latin typeface="Times New Roman" pitchFamily="18" charset="0"/>
                <a:cs typeface="Times New Roman" pitchFamily="18" charset="0"/>
              </a:rPr>
              <a:t>     </a:t>
            </a:r>
            <a:r>
              <a:rPr lang="tt-RU" sz="2400" dirty="0" smtClean="0">
                <a:solidFill>
                  <a:srgbClr val="000000"/>
                </a:solidFill>
                <a:latin typeface="Times New Roman" pitchFamily="18" charset="0"/>
                <a:cs typeface="Times New Roman" pitchFamily="18" charset="0"/>
              </a:rPr>
              <a:t>1918 елда Р.Фәхреддин Уфа шәһәренә күчә.1922 елда аны мөфти итеп билгелиләр.Ул бу хезмәтенә тиешле сәгат</a:t>
            </a:r>
            <a:r>
              <a:rPr lang="ru-RU" sz="2400" dirty="0" err="1" smtClean="0">
                <a:solidFill>
                  <a:srgbClr val="000000"/>
                </a:solidFill>
                <a:latin typeface="Times New Roman" pitchFamily="18" charset="0"/>
                <a:cs typeface="Times New Roman" pitchFamily="18" charset="0"/>
              </a:rPr>
              <a:t>ь</a:t>
            </a:r>
            <a:r>
              <a:rPr lang="tt-RU" sz="2400" dirty="0" smtClean="0">
                <a:solidFill>
                  <a:srgbClr val="000000"/>
                </a:solidFill>
                <a:latin typeface="Times New Roman" pitchFamily="18" charset="0"/>
                <a:cs typeface="Times New Roman" pitchFamily="18" charset="0"/>
              </a:rPr>
              <a:t>ләрен бирсә, калган бөтен вакытын фәнгә багышлый, архивта эзләнә, тарихи хезмәтләр өстендә эшләвен дәвам итә.Фән өчен гаять зур әһәмияткә ия булган “Болгар тарихы” дигән күләмле әсәрен яза.</a:t>
            </a:r>
            <a:r>
              <a:rPr lang="tt-RU" sz="2400" b="1" dirty="0" smtClean="0">
                <a:solidFill>
                  <a:srgbClr val="000000"/>
                </a:solidFill>
                <a:latin typeface="Times New Roman" pitchFamily="18" charset="0"/>
                <a:cs typeface="Times New Roman" pitchFamily="18" charset="0"/>
              </a:rPr>
              <a:t> </a:t>
            </a:r>
          </a:p>
          <a:p>
            <a:pPr>
              <a:buNone/>
            </a:pPr>
            <a:r>
              <a:rPr lang="tt-RU" sz="2400" b="1" dirty="0" smtClean="0">
                <a:solidFill>
                  <a:srgbClr val="000000"/>
                </a:solidFill>
                <a:latin typeface="Times New Roman" pitchFamily="18" charset="0"/>
                <a:cs typeface="Times New Roman" pitchFamily="18" charset="0"/>
              </a:rPr>
              <a:t>    (Р.Фәйзуллинның”Бу-борынгы бабайларның...” шигыре  укыла, ”Болгар кызлары” биюе башкарыла)</a:t>
            </a:r>
            <a:endParaRPr lang="ru-RU" sz="2400" b="1" dirty="0" smtClean="0">
              <a:solidFill>
                <a:srgbClr val="000000"/>
              </a:solidFill>
              <a:latin typeface="Times New Roman" pitchFamily="18" charset="0"/>
              <a:cs typeface="Times New Roman" pitchFamily="18" charset="0"/>
            </a:endParaRPr>
          </a:p>
          <a:p>
            <a:pPr algn="just">
              <a:buNone/>
            </a:pPr>
            <a:r>
              <a:rPr lang="tt-RU" sz="2400" b="1" dirty="0" smtClean="0">
                <a:solidFill>
                  <a:srgbClr val="000000"/>
                </a:solidFill>
                <a:latin typeface="Times New Roman" pitchFamily="18" charset="0"/>
                <a:cs typeface="Times New Roman" pitchFamily="18" charset="0"/>
              </a:rPr>
              <a:t> </a:t>
            </a:r>
            <a:endParaRPr lang="ru-RU" sz="2400" b="1" dirty="0">
              <a:solidFill>
                <a:srgbClr val="000000"/>
              </a:solidFill>
              <a:latin typeface="Times New Roman" pitchFamily="18" charset="0"/>
              <a:cs typeface="Times New Roman" pitchFamily="18" charset="0"/>
            </a:endParaRPr>
          </a:p>
        </p:txBody>
      </p:sp>
      <p:pic>
        <p:nvPicPr>
          <p:cNvPr id="4" name="Picture 5" descr="i?id=119442588&amp;tov=5"/>
          <p:cNvPicPr>
            <a:picLocks noChangeAspect="1" noChangeArrowheads="1"/>
          </p:cNvPicPr>
          <p:nvPr/>
        </p:nvPicPr>
        <p:blipFill>
          <a:blip r:embed="rId2"/>
          <a:srcRect/>
          <a:stretch>
            <a:fillRect/>
          </a:stretch>
        </p:blipFill>
        <p:spPr bwMode="auto">
          <a:xfrm>
            <a:off x="714348" y="1142984"/>
            <a:ext cx="2590800" cy="3311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186106" cy="5226064"/>
          </a:xfrm>
        </p:spPr>
        <p:txBody>
          <a:bodyPr/>
          <a:lstStyle/>
          <a:p>
            <a:r>
              <a:rPr lang="tt-RU" b="1" dirty="0" smtClean="0">
                <a:solidFill>
                  <a:srgbClr val="000000"/>
                </a:solidFill>
                <a:latin typeface="Times New Roman" pitchFamily="18" charset="0"/>
                <a:cs typeface="Times New Roman" pitchFamily="18" charset="0"/>
              </a:rPr>
              <a:t>“Болгар кызлары биюе</a:t>
            </a:r>
            <a:r>
              <a:rPr lang="tt-RU" b="1" dirty="0" smtClean="0">
                <a:solidFill>
                  <a:srgbClr val="000000"/>
                </a:solidFill>
              </a:rPr>
              <a:t>”</a:t>
            </a:r>
            <a:endParaRPr lang="ru-RU" b="1" dirty="0">
              <a:solidFill>
                <a:srgbClr val="000000"/>
              </a:solidFill>
            </a:endParaRPr>
          </a:p>
        </p:txBody>
      </p:sp>
      <p:pic>
        <p:nvPicPr>
          <p:cNvPr id="5122" name="Picture 2" descr="C:\Documents and Settings\Лаборанская\Мои документы\Риза Фахретдин\2010-04-23\Изображение0003.JPG"/>
          <p:cNvPicPr>
            <a:picLocks noGrp="1" noChangeAspect="1" noChangeArrowheads="1"/>
          </p:cNvPicPr>
          <p:nvPr>
            <p:ph idx="1"/>
          </p:nvPr>
        </p:nvPicPr>
        <p:blipFill>
          <a:blip r:embed="rId2"/>
          <a:srcRect/>
          <a:stretch>
            <a:fillRect/>
          </a:stretch>
        </p:blipFill>
        <p:spPr bwMode="auto">
          <a:xfrm>
            <a:off x="4143372" y="285728"/>
            <a:ext cx="3929090" cy="59693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785794"/>
            <a:ext cx="8229600" cy="5340369"/>
          </a:xfrm>
        </p:spPr>
        <p:txBody>
          <a:bodyPr>
            <a:normAutofit fontScale="92500" lnSpcReduction="20000"/>
          </a:bodyPr>
          <a:lstStyle/>
          <a:p>
            <a:pPr>
              <a:buNone/>
            </a:pPr>
            <a:r>
              <a:rPr lang="tt-RU" dirty="0" smtClean="0">
                <a:solidFill>
                  <a:srgbClr val="000000"/>
                </a:solidFill>
                <a:latin typeface="Times New Roman" pitchFamily="18" charset="0"/>
                <a:cs typeface="Times New Roman" pitchFamily="18" charset="0"/>
              </a:rPr>
              <a:t>	Риза Фәхреддиннең нәсел   тамырлары мәгърифәтче Каюм Насыйриныкы кебек үк Яшел Үзән районының Шырдан авылыннан. Аның алтынчы бабасы Юлдаш бине Ишкәй Идел елгасының тау ягындагы зур мөселман авылы Шырданда туып үскән була. Казан ханлыгы җимерелгәч,  көчләп чукындырудан куркып, Шырданда яшәүче мөселманнар төрле якларга күчеп китәргә мәҗбүр булганнар. Хәзерге Әлмәт районының  Кичү елгасы буена килеп төпләнгәннәр. Авылның беренче исеме дә Юлдаш булган. Соңыннан Кичүчат исеме кулланыла башлаган. Димәк, Р.Фәхреддин – безнең якташыбыз да икән әле</a:t>
            </a:r>
            <a:endParaRPr lang="ru-RU"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274638"/>
            <a:ext cx="7329510" cy="1143000"/>
          </a:xfrm>
        </p:spPr>
        <p:txBody>
          <a:bodyPr>
            <a:normAutofit/>
          </a:bodyPr>
          <a:lstStyle/>
          <a:p>
            <a:r>
              <a:rPr lang="tt-RU" sz="3600" dirty="0" smtClean="0">
                <a:solidFill>
                  <a:srgbClr val="000000"/>
                </a:solidFill>
                <a:latin typeface="Times New Roman" pitchFamily="18" charset="0"/>
                <a:cs typeface="Times New Roman" pitchFamily="18" charset="0"/>
              </a:rPr>
              <a:t>1 нче алып баручы</a:t>
            </a:r>
            <a:endParaRPr lang="ru-RU" sz="3600"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071538" y="1600200"/>
            <a:ext cx="7615262" cy="4525963"/>
          </a:xfrm>
        </p:spPr>
        <p:txBody>
          <a:bodyPr>
            <a:normAutofit/>
          </a:bodyPr>
          <a:lstStyle/>
          <a:p>
            <a:pPr>
              <a:buNone/>
            </a:pPr>
            <a:r>
              <a:rPr lang="tt-RU" sz="2800" dirty="0" smtClean="0">
                <a:solidFill>
                  <a:srgbClr val="000000"/>
                </a:solidFill>
                <a:latin typeface="Times New Roman" pitchFamily="18" charset="0"/>
                <a:cs typeface="Times New Roman" pitchFamily="18" charset="0"/>
              </a:rPr>
              <a:t>     Р.Фәхреддин 1936 елның 12 апрелендә 77 яшендә Уфада вафат була һәм шундагы татар зиратына күмелә</a:t>
            </a:r>
            <a:r>
              <a:rPr lang="tt-RU" sz="2800" b="1" dirty="0" smtClean="0">
                <a:solidFill>
                  <a:srgbClr val="000000"/>
                </a:solidFill>
                <a:latin typeface="Times New Roman" pitchFamily="18" charset="0"/>
                <a:cs typeface="Times New Roman" pitchFamily="18" charset="0"/>
              </a:rPr>
              <a:t>. (Курайда һәм гармунда моңлы көй уйнала)</a:t>
            </a:r>
            <a:endParaRPr lang="ru-RU" sz="28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t-RU" sz="4000" dirty="0" smtClean="0">
                <a:solidFill>
                  <a:srgbClr val="000000"/>
                </a:solidFill>
                <a:latin typeface="Times New Roman" pitchFamily="18" charset="0"/>
                <a:cs typeface="Times New Roman" pitchFamily="18" charset="0"/>
              </a:rPr>
              <a:t>2нче алып баручы:</a:t>
            </a:r>
            <a:endParaRPr lang="ru-RU" sz="4000"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buNone/>
            </a:pPr>
            <a:r>
              <a:rPr lang="tt-RU" dirty="0" smtClean="0"/>
              <a:t>    </a:t>
            </a:r>
            <a:r>
              <a:rPr lang="tt-RU" sz="2400" dirty="0" smtClean="0">
                <a:solidFill>
                  <a:srgbClr val="000000"/>
                </a:solidFill>
                <a:latin typeface="Times New Roman" pitchFamily="18" charset="0"/>
                <a:cs typeface="Times New Roman" pitchFamily="18" charset="0"/>
              </a:rPr>
              <a:t>Р.Фәхреддин – күпкырлы талантлы шәхес. Ул тарих, философия, җәмгыять белеме, педагогика, логика, психология, әдәбият, тел белеме, библиография, сәнгать, география, этнография, археология, археография, генеология, эпитафия, медицина, нумизматика, юриспруденция, астрономия, халык авыз иҗаты, дин тарихы һәм башка фәннәр белән нык кызыксынган һәм алар буенча күпсанлы хезмәтләр язып калдырган</a:t>
            </a:r>
            <a:r>
              <a:rPr lang="tt-RU" sz="2400" i="1" dirty="0" smtClean="0">
                <a:solidFill>
                  <a:srgbClr val="000000"/>
                </a:solidFill>
                <a:latin typeface="Times New Roman" pitchFamily="18" charset="0"/>
                <a:cs typeface="Times New Roman" pitchFamily="18" charset="0"/>
              </a:rPr>
              <a:t>. </a:t>
            </a:r>
            <a:r>
              <a:rPr lang="tt-RU" sz="2400" dirty="0" smtClean="0">
                <a:solidFill>
                  <a:srgbClr val="000000"/>
                </a:solidFill>
                <a:latin typeface="Times New Roman" pitchFamily="18" charset="0"/>
                <a:cs typeface="Times New Roman" pitchFamily="18" charset="0"/>
              </a:rPr>
              <a:t>Күренекле шәхеснең хезмәтләрен өйрәник, киләчәк буыннарга түкми-чәчми җиткерик</a:t>
            </a:r>
            <a:r>
              <a:rPr lang="tt-RU" sz="2400" b="1" dirty="0" smtClean="0">
                <a:solidFill>
                  <a:srgbClr val="000000"/>
                </a:solidFill>
                <a:latin typeface="Times New Roman" pitchFamily="18" charset="0"/>
                <a:cs typeface="Times New Roman" pitchFamily="18" charset="0"/>
              </a:rPr>
              <a:t>.(“Әллүки” җыры башкарыла)</a:t>
            </a:r>
            <a:endParaRPr lang="ru-RU" sz="2400" b="1" i="1" dirty="0" smtClean="0">
              <a:solidFill>
                <a:srgbClr val="000000"/>
              </a:solidFill>
              <a:latin typeface="Times New Roman" pitchFamily="18" charset="0"/>
              <a:cs typeface="Times New Roman" pitchFamily="18" charset="0"/>
            </a:endParaRPr>
          </a:p>
          <a:p>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b="1" dirty="0" smtClean="0">
                <a:solidFill>
                  <a:srgbClr val="000000"/>
                </a:solidFill>
                <a:latin typeface="Times New Roman" pitchFamily="18" charset="0"/>
                <a:cs typeface="Times New Roman" pitchFamily="18" charset="0"/>
              </a:rPr>
              <a:t>Китапларыннан күргәзмә</a:t>
            </a:r>
            <a:endParaRPr lang="ru-RU" b="1" dirty="0">
              <a:solidFill>
                <a:srgbClr val="000000"/>
              </a:solidFill>
              <a:latin typeface="Times New Roman" pitchFamily="18" charset="0"/>
              <a:cs typeface="Times New Roman" pitchFamily="18" charset="0"/>
            </a:endParaRPr>
          </a:p>
        </p:txBody>
      </p:sp>
      <p:pic>
        <p:nvPicPr>
          <p:cNvPr id="4099" name="Picture 3" descr="G:\ФОТО\IMG_0365.JPG"/>
          <p:cNvPicPr>
            <a:picLocks noChangeAspect="1" noChangeArrowheads="1"/>
          </p:cNvPicPr>
          <p:nvPr/>
        </p:nvPicPr>
        <p:blipFill>
          <a:blip r:embed="rId2" cstate="print"/>
          <a:srcRect/>
          <a:stretch>
            <a:fillRect/>
          </a:stretch>
        </p:blipFill>
        <p:spPr bwMode="auto">
          <a:xfrm>
            <a:off x="357158" y="1643050"/>
            <a:ext cx="4286280" cy="4429156"/>
          </a:xfrm>
          <a:prstGeom prst="rect">
            <a:avLst/>
          </a:prstGeom>
          <a:noFill/>
        </p:spPr>
      </p:pic>
      <p:pic>
        <p:nvPicPr>
          <p:cNvPr id="6" name="Picture 4" descr="12"/>
          <p:cNvPicPr>
            <a:picLocks noGrp="1" noChangeAspect="1" noChangeArrowheads="1"/>
          </p:cNvPicPr>
          <p:nvPr>
            <p:ph idx="1"/>
          </p:nvPr>
        </p:nvPicPr>
        <p:blipFill>
          <a:blip r:embed="rId3"/>
          <a:srcRect l="25136" t="12315" r="36914" b="8671"/>
          <a:stretch>
            <a:fillRect/>
          </a:stretch>
        </p:blipFill>
        <p:spPr bwMode="auto">
          <a:xfrm>
            <a:off x="4857752" y="1643050"/>
            <a:ext cx="3211138" cy="44291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1142984"/>
            <a:ext cx="5657832" cy="4000520"/>
          </a:xfrm>
        </p:spPr>
        <p:txBody>
          <a:bodyPr>
            <a:noAutofit/>
          </a:bodyPr>
          <a:lstStyle/>
          <a:p>
            <a:pPr algn="l"/>
            <a:r>
              <a:rPr lang="tt-RU" sz="2800" u="sng" dirty="0">
                <a:solidFill>
                  <a:srgbClr val="000000"/>
                </a:solidFill>
                <a:latin typeface="Times New Roman" pitchFamily="18" charset="0"/>
                <a:cs typeface="Times New Roman" pitchFamily="18" charset="0"/>
              </a:rPr>
              <a:t>1 нче алып </a:t>
            </a:r>
            <a:r>
              <a:rPr lang="tt-RU" sz="2800" u="sng" dirty="0" smtClean="0">
                <a:solidFill>
                  <a:srgbClr val="000000"/>
                </a:solidFill>
                <a:latin typeface="Times New Roman" pitchFamily="18" charset="0"/>
                <a:cs typeface="Times New Roman" pitchFamily="18" charset="0"/>
              </a:rPr>
              <a:t>баручы:</a:t>
            </a:r>
            <a:r>
              <a:rPr lang="ru-RU" sz="2800" u="sng" dirty="0" smtClean="0">
                <a:solidFill>
                  <a:srgbClr val="000000"/>
                </a:solidFill>
              </a:rPr>
              <a:t/>
            </a:r>
            <a:br>
              <a:rPr lang="ru-RU" sz="2800" u="sng" dirty="0" smtClean="0">
                <a:solidFill>
                  <a:srgbClr val="000000"/>
                </a:solidFill>
              </a:rPr>
            </a:br>
            <a:r>
              <a:rPr lang="ru-RU" sz="2400" dirty="0" err="1" smtClean="0">
                <a:solidFill>
                  <a:srgbClr val="000000"/>
                </a:solidFill>
                <a:latin typeface="Times New Roman" pitchFamily="18" charset="0"/>
                <a:cs typeface="Times New Roman" pitchFamily="18" charset="0"/>
              </a:rPr>
              <a:t>Ш.Мәрҗәни, Х.Фәезханов, К.Насыйри</a:t>
            </a:r>
            <a:r>
              <a:rPr lang="ru-RU" sz="2400" dirty="0" smtClean="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ке</a:t>
            </a:r>
            <a:r>
              <a:rPr lang="tt-RU" sz="2400" dirty="0">
                <a:solidFill>
                  <a:srgbClr val="000000"/>
                </a:solidFill>
                <a:latin typeface="Times New Roman" pitchFamily="18" charset="0"/>
                <a:cs typeface="Times New Roman" pitchFamily="18" charset="0"/>
              </a:rPr>
              <a:t>бек бөек шәхесләре</a:t>
            </a:r>
            <a:r>
              <a:rPr lang="tt-RU" sz="2400" dirty="0" smtClean="0">
                <a:solidFill>
                  <a:srgbClr val="000000"/>
                </a:solidFill>
                <a:latin typeface="Times New Roman" pitchFamily="18" charset="0"/>
                <a:cs typeface="Times New Roman" pitchFamily="18" charset="0"/>
              </a:rPr>
              <a:t>, эн</a:t>
            </a:r>
            <a:r>
              <a:rPr lang="ru-RU" sz="2400" dirty="0" err="1">
                <a:solidFill>
                  <a:srgbClr val="000000"/>
                </a:solidFill>
                <a:latin typeface="Times New Roman" pitchFamily="18" charset="0"/>
                <a:cs typeface="Times New Roman" pitchFamily="18" charset="0"/>
              </a:rPr>
              <a:t>ц</a:t>
            </a:r>
            <a:r>
              <a:rPr lang="tt-RU" sz="2400" dirty="0">
                <a:solidFill>
                  <a:srgbClr val="000000"/>
                </a:solidFill>
                <a:latin typeface="Times New Roman" pitchFamily="18" charset="0"/>
                <a:cs typeface="Times New Roman" pitchFamily="18" charset="0"/>
              </a:rPr>
              <a:t>иклопедик белемле галимнәре белән горурлана ала татар </a:t>
            </a:r>
            <a:r>
              <a:rPr lang="tt-RU" sz="2400" dirty="0" smtClean="0">
                <a:solidFill>
                  <a:srgbClr val="000000"/>
                </a:solidFill>
                <a:latin typeface="Times New Roman" pitchFamily="18" charset="0"/>
                <a:cs typeface="Times New Roman" pitchFamily="18" charset="0"/>
              </a:rPr>
              <a:t>халкы. </a:t>
            </a:r>
            <a:r>
              <a:rPr lang="tt-RU" sz="2400" dirty="0">
                <a:solidFill>
                  <a:srgbClr val="000000"/>
                </a:solidFill>
                <a:latin typeface="Times New Roman" pitchFamily="18" charset="0"/>
                <a:cs typeface="Times New Roman" pitchFamily="18" charset="0"/>
              </a:rPr>
              <a:t>Алар арасында күренекле фикер иясе</a:t>
            </a:r>
            <a:r>
              <a:rPr lang="tt-RU" sz="2400" dirty="0" smtClean="0">
                <a:solidFill>
                  <a:srgbClr val="000000"/>
                </a:solidFill>
                <a:latin typeface="Times New Roman" pitchFamily="18" charset="0"/>
                <a:cs typeface="Times New Roman" pitchFamily="18" charset="0"/>
              </a:rPr>
              <a:t>, мәгърифәтче, тарихчы </a:t>
            </a:r>
            <a:r>
              <a:rPr lang="tt-RU" sz="2400" dirty="0">
                <a:solidFill>
                  <a:srgbClr val="000000"/>
                </a:solidFill>
                <a:latin typeface="Times New Roman" pitchFamily="18" charset="0"/>
                <a:cs typeface="Times New Roman" pitchFamily="18" charset="0"/>
              </a:rPr>
              <a:t>һәм педагог</a:t>
            </a:r>
            <a:r>
              <a:rPr lang="tt-RU" sz="2400" dirty="0" smtClean="0">
                <a:solidFill>
                  <a:srgbClr val="000000"/>
                </a:solidFill>
                <a:latin typeface="Times New Roman" pitchFamily="18" charset="0"/>
                <a:cs typeface="Times New Roman" pitchFamily="18" charset="0"/>
              </a:rPr>
              <a:t>, язучы </a:t>
            </a:r>
            <a:r>
              <a:rPr lang="tt-RU" sz="2400" dirty="0">
                <a:solidFill>
                  <a:srgbClr val="000000"/>
                </a:solidFill>
                <a:latin typeface="Times New Roman" pitchFamily="18" charset="0"/>
                <a:cs typeface="Times New Roman" pitchFamily="18" charset="0"/>
              </a:rPr>
              <a:t>һәм журналист Ризаэддин Фәхреддин дә бар.</a:t>
            </a:r>
            <a:r>
              <a:rPr lang="ru-RU" sz="2400" dirty="0">
                <a:solidFill>
                  <a:srgbClr val="000000"/>
                </a:solidFill>
                <a:latin typeface="Times New Roman" pitchFamily="18" charset="0"/>
                <a:cs typeface="Times New Roman" pitchFamily="18" charset="0"/>
              </a:rPr>
              <a:t/>
            </a:r>
            <a:br>
              <a:rPr lang="ru-RU" sz="2400" dirty="0">
                <a:solidFill>
                  <a:srgbClr val="000000"/>
                </a:solidFill>
                <a:latin typeface="Times New Roman" pitchFamily="18" charset="0"/>
                <a:cs typeface="Times New Roman" pitchFamily="18" charset="0"/>
              </a:rPr>
            </a:br>
            <a:endParaRPr lang="ru-RU" sz="2400" dirty="0">
              <a:solidFill>
                <a:srgbClr val="000000"/>
              </a:solidFill>
              <a:latin typeface="Times New Roman" pitchFamily="18" charset="0"/>
              <a:cs typeface="Times New Roman" pitchFamily="18" charset="0"/>
            </a:endParaRPr>
          </a:p>
        </p:txBody>
      </p:sp>
      <p:pic>
        <p:nvPicPr>
          <p:cNvPr id="4" name="Picture 8" descr="i?id=53167771&amp;tov=3"/>
          <p:cNvPicPr>
            <a:picLocks noGrp="1" noChangeAspect="1" noChangeArrowheads="1"/>
          </p:cNvPicPr>
          <p:nvPr>
            <p:ph idx="1"/>
          </p:nvPr>
        </p:nvPicPr>
        <p:blipFill>
          <a:blip r:embed="rId3"/>
          <a:srcRect/>
          <a:stretch>
            <a:fillRect/>
          </a:stretch>
        </p:blipFill>
        <p:spPr bwMode="auto">
          <a:xfrm>
            <a:off x="500034" y="1214422"/>
            <a:ext cx="2286016" cy="30003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dirty="0" smtClean="0">
                <a:solidFill>
                  <a:srgbClr val="000000"/>
                </a:solidFill>
                <a:latin typeface="Times New Roman" pitchFamily="18" charset="0"/>
                <a:cs typeface="Times New Roman" pitchFamily="18" charset="0"/>
              </a:rPr>
              <a:t>1 нче укучы:</a:t>
            </a:r>
            <a:r>
              <a:rPr lang="ru-RU" dirty="0" smtClean="0">
                <a:solidFill>
                  <a:srgbClr val="000000"/>
                </a:solidFill>
                <a:latin typeface="Times New Roman" pitchFamily="18" charset="0"/>
                <a:cs typeface="Times New Roman" pitchFamily="18" charset="0"/>
              </a:rPr>
              <a:t/>
            </a:r>
            <a:br>
              <a:rPr lang="ru-RU" dirty="0" smtClean="0">
                <a:solidFill>
                  <a:srgbClr val="000000"/>
                </a:solidFill>
                <a:latin typeface="Times New Roman" pitchFamily="18" charset="0"/>
                <a:cs typeface="Times New Roman" pitchFamily="18" charset="0"/>
              </a:rPr>
            </a:br>
            <a:endParaRPr lang="ru-RU"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714488"/>
            <a:ext cx="8229600" cy="4525963"/>
          </a:xfrm>
        </p:spPr>
        <p:txBody>
          <a:bodyPr/>
          <a:lstStyle/>
          <a:p>
            <a:pPr>
              <a:buNone/>
            </a:pPr>
            <a:r>
              <a:rPr lang="tt-RU" dirty="0" smtClean="0"/>
              <a:t> </a:t>
            </a:r>
            <a:endParaRPr lang="ru-RU" dirty="0" smtClean="0"/>
          </a:p>
          <a:p>
            <a:pPr marL="0" lvl="0" indent="449263" fontAlgn="base">
              <a:spcBef>
                <a:spcPct val="0"/>
              </a:spcBef>
              <a:spcAft>
                <a:spcPct val="0"/>
              </a:spcAft>
              <a:buNone/>
            </a:pPr>
            <a:r>
              <a:rPr lang="tt-RU" dirty="0" smtClean="0">
                <a:solidFill>
                  <a:srgbClr val="000000"/>
                </a:solidFill>
                <a:latin typeface="Times New Roman" pitchFamily="18" charset="0"/>
                <a:ea typeface="Calibri" pitchFamily="34" charset="0"/>
                <a:cs typeface="Times New Roman" pitchFamily="18" charset="0"/>
              </a:rPr>
              <a:t>Без-татарлар!</a:t>
            </a:r>
            <a:endParaRPr lang="ru-RU" sz="1400" dirty="0" smtClean="0">
              <a:solidFill>
                <a:srgbClr val="000000"/>
              </a:solidFill>
              <a:latin typeface="Times New Roman" pitchFamily="18" charset="0"/>
              <a:cs typeface="Times New Roman" pitchFamily="18" charset="0"/>
            </a:endParaRPr>
          </a:p>
          <a:p>
            <a:pPr marL="0" lvl="0" indent="449263" eaLnBrk="0" fontAlgn="base" hangingPunct="0">
              <a:spcBef>
                <a:spcPct val="0"/>
              </a:spcBef>
              <a:spcAft>
                <a:spcPct val="0"/>
              </a:spcAft>
              <a:buNone/>
            </a:pPr>
            <a:r>
              <a:rPr lang="tt-RU" dirty="0" smtClean="0">
                <a:solidFill>
                  <a:srgbClr val="000000"/>
                </a:solidFill>
                <a:latin typeface="Times New Roman" pitchFamily="18" charset="0"/>
                <a:ea typeface="Calibri" pitchFamily="34" charset="0"/>
                <a:cs typeface="Times New Roman" pitchFamily="18" charset="0"/>
              </a:rPr>
              <a:t>Татар исемен без</a:t>
            </a:r>
            <a:endParaRPr lang="ru-RU" sz="1400" dirty="0" smtClean="0">
              <a:solidFill>
                <a:srgbClr val="000000"/>
              </a:solidFill>
              <a:latin typeface="Times New Roman" pitchFamily="18" charset="0"/>
              <a:cs typeface="Times New Roman" pitchFamily="18" charset="0"/>
            </a:endParaRPr>
          </a:p>
          <a:p>
            <a:pPr marL="0" lvl="0" indent="449263" eaLnBrk="0" fontAlgn="base" hangingPunct="0">
              <a:spcBef>
                <a:spcPct val="0"/>
              </a:spcBef>
              <a:spcAft>
                <a:spcPct val="0"/>
              </a:spcAft>
              <a:buNone/>
            </a:pPr>
            <a:r>
              <a:rPr lang="tt-RU" dirty="0" smtClean="0">
                <a:solidFill>
                  <a:srgbClr val="000000"/>
                </a:solidFill>
                <a:latin typeface="Times New Roman" pitchFamily="18" charset="0"/>
                <a:ea typeface="Calibri" pitchFamily="34" charset="0"/>
                <a:cs typeface="Times New Roman" pitchFamily="18" charset="0"/>
              </a:rPr>
              <a:t>Горур йөртә торган бер халык.</a:t>
            </a:r>
            <a:endParaRPr lang="ru-RU" sz="1400" dirty="0" smtClean="0">
              <a:solidFill>
                <a:srgbClr val="000000"/>
              </a:solidFill>
              <a:latin typeface="Times New Roman" pitchFamily="18" charset="0"/>
              <a:cs typeface="Times New Roman" pitchFamily="18" charset="0"/>
            </a:endParaRPr>
          </a:p>
          <a:p>
            <a:pPr marL="0" lvl="0" indent="449263" eaLnBrk="0" fontAlgn="base" hangingPunct="0">
              <a:spcBef>
                <a:spcPct val="0"/>
              </a:spcBef>
              <a:spcAft>
                <a:spcPct val="0"/>
              </a:spcAft>
              <a:buNone/>
            </a:pPr>
            <a:r>
              <a:rPr lang="tt-RU" dirty="0" smtClean="0">
                <a:solidFill>
                  <a:srgbClr val="000000"/>
                </a:solidFill>
                <a:latin typeface="Times New Roman" pitchFamily="18" charset="0"/>
                <a:ea typeface="Calibri" pitchFamily="34" charset="0"/>
                <a:cs typeface="Times New Roman" pitchFamily="18" charset="0"/>
              </a:rPr>
              <a:t>Без-татарлар!</a:t>
            </a:r>
            <a:endParaRPr lang="ru-RU" sz="1400" dirty="0" smtClean="0">
              <a:solidFill>
                <a:srgbClr val="000000"/>
              </a:solidFill>
              <a:latin typeface="Times New Roman" pitchFamily="18" charset="0"/>
              <a:cs typeface="Times New Roman" pitchFamily="18" charset="0"/>
            </a:endParaRPr>
          </a:p>
          <a:p>
            <a:pPr marL="0" lvl="0" indent="449263" eaLnBrk="0" fontAlgn="base" hangingPunct="0">
              <a:spcBef>
                <a:spcPct val="0"/>
              </a:spcBef>
              <a:spcAft>
                <a:spcPct val="0"/>
              </a:spcAft>
              <a:buNone/>
            </a:pPr>
            <a:r>
              <a:rPr lang="tt-RU" dirty="0" smtClean="0">
                <a:solidFill>
                  <a:srgbClr val="000000"/>
                </a:solidFill>
                <a:latin typeface="Times New Roman" pitchFamily="18" charset="0"/>
                <a:ea typeface="Calibri" pitchFamily="34" charset="0"/>
                <a:cs typeface="Times New Roman" pitchFamily="18" charset="0"/>
              </a:rPr>
              <a:t>Татар исемен без</a:t>
            </a:r>
          </a:p>
          <a:p>
            <a:pPr marL="0" lvl="0" indent="449263" eaLnBrk="0" fontAlgn="base" hangingPunct="0">
              <a:spcBef>
                <a:spcPct val="0"/>
              </a:spcBef>
              <a:spcAft>
                <a:spcPct val="0"/>
              </a:spcAft>
              <a:buNone/>
            </a:pPr>
            <a:r>
              <a:rPr lang="tt-RU" dirty="0" smtClean="0">
                <a:solidFill>
                  <a:srgbClr val="000000"/>
                </a:solidFill>
                <a:latin typeface="Times New Roman" pitchFamily="18" charset="0"/>
                <a:ea typeface="Calibri" pitchFamily="34" charset="0"/>
                <a:cs typeface="Times New Roman" pitchFamily="18" charset="0"/>
              </a:rPr>
              <a:t>Иң-иң озак йөрткән бер халык</a:t>
            </a:r>
            <a:r>
              <a:rPr lang="ru-RU" sz="1400" dirty="0" smtClean="0">
                <a:solidFill>
                  <a:srgbClr val="000000"/>
                </a:solidFill>
                <a:latin typeface="Times New Roman" pitchFamily="18" charset="0"/>
                <a:cs typeface="Times New Roman" pitchFamily="18" charset="0"/>
              </a:rPr>
              <a:t> </a:t>
            </a:r>
            <a:endParaRPr lang="ru-RU" sz="4000" dirty="0" smtClean="0">
              <a:solidFill>
                <a:srgbClr val="000000"/>
              </a:solidFill>
              <a:latin typeface="Times New Roman" pitchFamily="18" charset="0"/>
              <a:cs typeface="Times New Roman" pitchFamily="18" charset="0"/>
            </a:endParaRPr>
          </a:p>
          <a:p>
            <a:endParaRPr lang="ru-RU"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dirty="0" smtClean="0">
                <a:solidFill>
                  <a:srgbClr val="000000"/>
                </a:solidFill>
                <a:latin typeface="Times New Roman" pitchFamily="18" charset="0"/>
                <a:cs typeface="Times New Roman" pitchFamily="18" charset="0"/>
              </a:rPr>
              <a:t>2 нче укучы:</a:t>
            </a:r>
            <a:r>
              <a:rPr lang="ru-RU" dirty="0" smtClean="0">
                <a:solidFill>
                  <a:srgbClr val="000000"/>
                </a:solidFill>
                <a:latin typeface="Times New Roman" pitchFamily="18" charset="0"/>
                <a:cs typeface="Times New Roman" pitchFamily="18" charset="0"/>
              </a:rPr>
              <a:t/>
            </a:r>
            <a:br>
              <a:rPr lang="ru-RU" dirty="0" smtClean="0">
                <a:solidFill>
                  <a:srgbClr val="000000"/>
                </a:solidFill>
                <a:latin typeface="Times New Roman" pitchFamily="18" charset="0"/>
                <a:cs typeface="Times New Roman" pitchFamily="18" charset="0"/>
              </a:rPr>
            </a:br>
            <a:endParaRPr lang="ru-RU"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endParaRPr lang="ru-RU" dirty="0" smtClean="0"/>
          </a:p>
          <a:p>
            <a:endParaRPr lang="ru-RU" dirty="0"/>
          </a:p>
        </p:txBody>
      </p:sp>
      <p:sp>
        <p:nvSpPr>
          <p:cNvPr id="4" name="Прямоугольник 3"/>
          <p:cNvSpPr/>
          <p:nvPr/>
        </p:nvSpPr>
        <p:spPr>
          <a:xfrm>
            <a:off x="857224" y="1857364"/>
            <a:ext cx="6000776" cy="3046988"/>
          </a:xfrm>
          <a:prstGeom prst="rect">
            <a:avLst/>
          </a:prstGeom>
        </p:spPr>
        <p:txBody>
          <a:bodyPr wrap="square">
            <a:spAutoFit/>
          </a:bodyPr>
          <a:lstStyle/>
          <a:p>
            <a:pPr>
              <a:buNone/>
            </a:pPr>
            <a:r>
              <a:rPr lang="tt-RU" sz="3200" dirty="0" smtClean="0">
                <a:solidFill>
                  <a:srgbClr val="000000"/>
                </a:solidFill>
                <a:latin typeface="Times New Roman" pitchFamily="18" charset="0"/>
                <a:cs typeface="Times New Roman" pitchFamily="18" charset="0"/>
              </a:rPr>
              <a:t>Без-татарлар!</a:t>
            </a:r>
            <a:endParaRPr lang="ru-RU" sz="3200" dirty="0" smtClean="0">
              <a:solidFill>
                <a:srgbClr val="000000"/>
              </a:solidFill>
              <a:latin typeface="Times New Roman" pitchFamily="18" charset="0"/>
              <a:cs typeface="Times New Roman" pitchFamily="18" charset="0"/>
            </a:endParaRPr>
          </a:p>
          <a:p>
            <a:pPr>
              <a:buNone/>
            </a:pPr>
            <a:r>
              <a:rPr lang="tt-RU" sz="3200" dirty="0" smtClean="0">
                <a:solidFill>
                  <a:srgbClr val="000000"/>
                </a:solidFill>
                <a:latin typeface="Times New Roman" pitchFamily="18" charset="0"/>
                <a:cs typeface="Times New Roman" pitchFamily="18" charset="0"/>
              </a:rPr>
              <a:t>Шулай диеп белә</a:t>
            </a:r>
            <a:endParaRPr lang="ru-RU" sz="3200" dirty="0" smtClean="0">
              <a:solidFill>
                <a:srgbClr val="000000"/>
              </a:solidFill>
              <a:latin typeface="Times New Roman" pitchFamily="18" charset="0"/>
              <a:cs typeface="Times New Roman" pitchFamily="18" charset="0"/>
            </a:endParaRPr>
          </a:p>
          <a:p>
            <a:pPr>
              <a:buNone/>
            </a:pPr>
            <a:r>
              <a:rPr lang="tt-RU" sz="3200" dirty="0" smtClean="0">
                <a:solidFill>
                  <a:srgbClr val="000000"/>
                </a:solidFill>
                <a:latin typeface="Times New Roman" pitchFamily="18" charset="0"/>
                <a:cs typeface="Times New Roman" pitchFamily="18" charset="0"/>
              </a:rPr>
              <a:t>Безне бөтен дөнья илләре.</a:t>
            </a:r>
            <a:endParaRPr lang="ru-RU" sz="3200" dirty="0" smtClean="0">
              <a:solidFill>
                <a:srgbClr val="000000"/>
              </a:solidFill>
              <a:latin typeface="Times New Roman" pitchFamily="18" charset="0"/>
              <a:cs typeface="Times New Roman" pitchFamily="18" charset="0"/>
            </a:endParaRPr>
          </a:p>
          <a:p>
            <a:pPr>
              <a:buNone/>
            </a:pPr>
            <a:r>
              <a:rPr lang="tt-RU" sz="3200" dirty="0" smtClean="0">
                <a:solidFill>
                  <a:srgbClr val="000000"/>
                </a:solidFill>
                <a:latin typeface="Times New Roman" pitchFamily="18" charset="0"/>
                <a:cs typeface="Times New Roman" pitchFamily="18" charset="0"/>
              </a:rPr>
              <a:t>Без-татарлар!</a:t>
            </a:r>
            <a:endParaRPr lang="ru-RU" sz="3200" dirty="0" smtClean="0">
              <a:solidFill>
                <a:srgbClr val="000000"/>
              </a:solidFill>
              <a:latin typeface="Times New Roman" pitchFamily="18" charset="0"/>
              <a:cs typeface="Times New Roman" pitchFamily="18" charset="0"/>
            </a:endParaRPr>
          </a:p>
          <a:p>
            <a:pPr>
              <a:buNone/>
            </a:pPr>
            <a:r>
              <a:rPr lang="tt-RU" sz="3200" dirty="0" smtClean="0">
                <a:solidFill>
                  <a:srgbClr val="000000"/>
                </a:solidFill>
                <a:latin typeface="Times New Roman" pitchFamily="18" charset="0"/>
                <a:cs typeface="Times New Roman" pitchFamily="18" charset="0"/>
              </a:rPr>
              <a:t>Батыр халык дигән</a:t>
            </a:r>
            <a:endParaRPr lang="ru-RU" sz="3200" dirty="0" smtClean="0">
              <a:solidFill>
                <a:srgbClr val="000000"/>
              </a:solidFill>
              <a:latin typeface="Times New Roman" pitchFamily="18" charset="0"/>
              <a:cs typeface="Times New Roman" pitchFamily="18" charset="0"/>
            </a:endParaRPr>
          </a:p>
          <a:p>
            <a:pPr>
              <a:buNone/>
            </a:pPr>
            <a:r>
              <a:rPr lang="tt-RU" sz="3200" dirty="0" smtClean="0">
                <a:solidFill>
                  <a:srgbClr val="000000"/>
                </a:solidFill>
                <a:latin typeface="Times New Roman" pitchFamily="18" charset="0"/>
                <a:cs typeface="Times New Roman" pitchFamily="18" charset="0"/>
              </a:rPr>
              <a:t>Зур даныбыз әле сүнмәде</a:t>
            </a:r>
            <a:r>
              <a:rPr lang="tt-RU" sz="2800" dirty="0" smtClean="0">
                <a:solidFill>
                  <a:srgbClr val="000000"/>
                </a:solidFill>
                <a:latin typeface="Times New Roman" pitchFamily="18" charset="0"/>
                <a:cs typeface="Times New Roman" pitchFamily="18" charset="0"/>
              </a:rPr>
              <a:t>!</a:t>
            </a:r>
            <a:endParaRPr lang="ru-RU" sz="28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dirty="0" smtClean="0">
                <a:solidFill>
                  <a:srgbClr val="000000"/>
                </a:solidFill>
                <a:latin typeface="Times New Roman" pitchFamily="18" charset="0"/>
                <a:cs typeface="Times New Roman" pitchFamily="18" charset="0"/>
              </a:rPr>
              <a:t>3 нче укучы:</a:t>
            </a:r>
            <a:r>
              <a:rPr lang="ru-RU" dirty="0" smtClean="0">
                <a:solidFill>
                  <a:srgbClr val="000000"/>
                </a:solidFill>
                <a:latin typeface="Times New Roman" pitchFamily="18" charset="0"/>
                <a:cs typeface="Times New Roman" pitchFamily="18" charset="0"/>
              </a:rPr>
              <a:t/>
            </a:r>
            <a:br>
              <a:rPr lang="ru-RU" dirty="0" smtClean="0">
                <a:solidFill>
                  <a:srgbClr val="000000"/>
                </a:solidFill>
                <a:latin typeface="Times New Roman" pitchFamily="18" charset="0"/>
                <a:cs typeface="Times New Roman" pitchFamily="18" charset="0"/>
              </a:rPr>
            </a:br>
            <a:endParaRPr lang="ru-RU"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tt-RU" dirty="0" smtClean="0">
                <a:solidFill>
                  <a:srgbClr val="000000"/>
                </a:solidFill>
                <a:latin typeface="Times New Roman" pitchFamily="18" charset="0"/>
                <a:cs typeface="Times New Roman" pitchFamily="18" charset="0"/>
              </a:rPr>
              <a:t>Без-татарлар!</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Шушы исем белән</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Җирдә яшәү үзе бер бәхет.</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Без-татарлар!</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Яшибез без җирдә</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Бар халыклар белән берләшеп.</a:t>
            </a:r>
            <a:endParaRPr lang="ru-RU" dirty="0" smtClean="0">
              <a:solidFill>
                <a:srgbClr val="000000"/>
              </a:solidFill>
              <a:latin typeface="Times New Roman" pitchFamily="18" charset="0"/>
              <a:cs typeface="Times New Roman" pitchFamily="18" charset="0"/>
            </a:endParaRPr>
          </a:p>
          <a:p>
            <a:endParaRPr lang="ru-RU"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t-RU" dirty="0" smtClean="0">
                <a:solidFill>
                  <a:srgbClr val="000000"/>
                </a:solidFill>
                <a:latin typeface="Times New Roman" pitchFamily="18" charset="0"/>
                <a:cs typeface="Times New Roman" pitchFamily="18" charset="0"/>
              </a:rPr>
              <a:t>4 нче укучы:</a:t>
            </a:r>
            <a:r>
              <a:rPr lang="ru-RU" dirty="0" smtClean="0">
                <a:solidFill>
                  <a:srgbClr val="000000"/>
                </a:solidFill>
                <a:latin typeface="Times New Roman" pitchFamily="18" charset="0"/>
                <a:cs typeface="Times New Roman" pitchFamily="18" charset="0"/>
              </a:rPr>
              <a:t/>
            </a:r>
            <a:br>
              <a:rPr lang="ru-RU" dirty="0" smtClean="0">
                <a:solidFill>
                  <a:srgbClr val="000000"/>
                </a:solidFill>
                <a:latin typeface="Times New Roman" pitchFamily="18" charset="0"/>
                <a:cs typeface="Times New Roman" pitchFamily="18" charset="0"/>
              </a:rPr>
            </a:br>
            <a:endParaRPr lang="ru-RU"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571612"/>
            <a:ext cx="8229600" cy="4525963"/>
          </a:xfrm>
        </p:spPr>
        <p:txBody>
          <a:bodyPr/>
          <a:lstStyle/>
          <a:p>
            <a:pPr>
              <a:buNone/>
            </a:pPr>
            <a:r>
              <a:rPr lang="tt-RU" dirty="0" smtClean="0">
                <a:solidFill>
                  <a:srgbClr val="000000"/>
                </a:solidFill>
                <a:latin typeface="Times New Roman" pitchFamily="18" charset="0"/>
                <a:cs typeface="Times New Roman" pitchFamily="18" charset="0"/>
              </a:rPr>
              <a:t>Без-татарлар!</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Бик күп татарларның</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Барын бергә җыйган татарлар.</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Без-татарлар!</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Я,әйтегез, җирдә бездән көчле,</a:t>
            </a:r>
            <a:endParaRPr lang="ru-RU" dirty="0" smtClean="0">
              <a:solidFill>
                <a:srgbClr val="000000"/>
              </a:solidFill>
              <a:latin typeface="Times New Roman" pitchFamily="18" charset="0"/>
              <a:cs typeface="Times New Roman" pitchFamily="18" charset="0"/>
            </a:endParaRPr>
          </a:p>
          <a:p>
            <a:pPr>
              <a:buNone/>
            </a:pPr>
            <a:r>
              <a:rPr lang="tt-RU" dirty="0" smtClean="0">
                <a:solidFill>
                  <a:srgbClr val="000000"/>
                </a:solidFill>
                <a:latin typeface="Times New Roman" pitchFamily="18" charset="0"/>
                <a:cs typeface="Times New Roman" pitchFamily="18" charset="0"/>
              </a:rPr>
              <a:t>Бездән эшчән нинди татар бар?</a:t>
            </a:r>
            <a:endParaRPr lang="ru-RU" dirty="0" smtClean="0">
              <a:solidFill>
                <a:srgbClr val="000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4000" dirty="0">
                <a:solidFill>
                  <a:srgbClr val="000000"/>
                </a:solidFill>
                <a:latin typeface="Times New Roman" pitchFamily="18" charset="0"/>
                <a:cs typeface="Times New Roman" pitchFamily="18" charset="0"/>
              </a:rPr>
              <a:t>2 нче алып баручы:</a:t>
            </a:r>
            <a:r>
              <a:rPr lang="ru-RU" sz="4000" dirty="0">
                <a:latin typeface="Times New Roman" pitchFamily="18" charset="0"/>
                <a:cs typeface="Times New Roman" pitchFamily="18" charset="0"/>
              </a:rPr>
              <a:t/>
            </a:r>
            <a:br>
              <a:rPr lang="ru-RU"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a:xfrm>
            <a:off x="0" y="1000108"/>
            <a:ext cx="5572132" cy="4954591"/>
          </a:xfrm>
        </p:spPr>
        <p:txBody>
          <a:bodyPr>
            <a:noAutofit/>
          </a:bodyPr>
          <a:lstStyle/>
          <a:p>
            <a:pPr algn="just">
              <a:buNone/>
            </a:pPr>
            <a:r>
              <a:rPr lang="tt-RU" sz="2000" dirty="0" smtClean="0">
                <a:solidFill>
                  <a:srgbClr val="000000"/>
                </a:solidFill>
                <a:latin typeface="Times New Roman" pitchFamily="18" charset="0"/>
                <a:cs typeface="Times New Roman" pitchFamily="18" charset="0"/>
              </a:rPr>
              <a:t>       Ризаэддин </a:t>
            </a:r>
            <a:r>
              <a:rPr lang="tt-RU" sz="2000" dirty="0">
                <a:solidFill>
                  <a:srgbClr val="000000"/>
                </a:solidFill>
                <a:latin typeface="Times New Roman" pitchFamily="18" charset="0"/>
                <a:cs typeface="Times New Roman" pitchFamily="18" charset="0"/>
              </a:rPr>
              <a:t>Фәхреддин 1859 нчы елның 17 нче гыйнварында </a:t>
            </a:r>
            <a:r>
              <a:rPr lang="tt-RU" sz="2000" dirty="0" smtClean="0">
                <a:solidFill>
                  <a:srgbClr val="000000"/>
                </a:solidFill>
                <a:latin typeface="Times New Roman" pitchFamily="18" charset="0"/>
                <a:cs typeface="Times New Roman" pitchFamily="18" charset="0"/>
              </a:rPr>
              <a:t>элекке Самар </a:t>
            </a:r>
            <a:r>
              <a:rPr lang="tt-RU" sz="2000" dirty="0">
                <a:solidFill>
                  <a:srgbClr val="000000"/>
                </a:solidFill>
                <a:latin typeface="Times New Roman" pitchFamily="18" charset="0"/>
                <a:cs typeface="Times New Roman" pitchFamily="18" charset="0"/>
              </a:rPr>
              <a:t>губернасының Бөгелмә өязенә караган Кичү Чаты авылында рухани гаиләсендә </a:t>
            </a:r>
            <a:r>
              <a:rPr lang="tt-RU" sz="2000" dirty="0" smtClean="0">
                <a:solidFill>
                  <a:srgbClr val="000000"/>
                </a:solidFill>
                <a:latin typeface="Times New Roman" pitchFamily="18" charset="0"/>
                <a:cs typeface="Times New Roman" pitchFamily="18" charset="0"/>
              </a:rPr>
              <a:t>дөн</a:t>
            </a:r>
            <a:r>
              <a:rPr lang="ru-RU" sz="2000" dirty="0" err="1" smtClean="0">
                <a:solidFill>
                  <a:srgbClr val="000000"/>
                </a:solidFill>
                <a:latin typeface="Times New Roman" pitchFamily="18" charset="0"/>
                <a:cs typeface="Times New Roman" pitchFamily="18" charset="0"/>
              </a:rPr>
              <a:t>ь</a:t>
            </a:r>
            <a:r>
              <a:rPr lang="tt-RU" sz="2000" dirty="0" smtClean="0">
                <a:solidFill>
                  <a:srgbClr val="000000"/>
                </a:solidFill>
                <a:latin typeface="Times New Roman" pitchFamily="18" charset="0"/>
                <a:cs typeface="Times New Roman" pitchFamily="18" charset="0"/>
              </a:rPr>
              <a:t>яга </a:t>
            </a:r>
            <a:r>
              <a:rPr lang="tt-RU" sz="2000" dirty="0">
                <a:solidFill>
                  <a:srgbClr val="000000"/>
                </a:solidFill>
                <a:latin typeface="Times New Roman" pitchFamily="18" charset="0"/>
                <a:cs typeface="Times New Roman" pitchFamily="18" charset="0"/>
              </a:rPr>
              <a:t>килә (бу авыл хәзер Татарстанның Әлмәт районына керә).Ул белем серләренә өендә төшенә башлый,иң беренче дәресләрне әнисе Мәхүбә абыстайдан һәм әтисе Сәйфетдин хәзрәттән</a:t>
            </a:r>
            <a:r>
              <a:rPr lang="tt-RU" sz="2000" dirty="0" smtClean="0">
                <a:solidFill>
                  <a:srgbClr val="000000"/>
                </a:solidFill>
                <a:latin typeface="Times New Roman" pitchFamily="18" charset="0"/>
                <a:cs typeface="Times New Roman" pitchFamily="18" charset="0"/>
              </a:rPr>
              <a:t> </a:t>
            </a:r>
            <a:r>
              <a:rPr lang="tt-RU" sz="2000" dirty="0">
                <a:solidFill>
                  <a:srgbClr val="000000"/>
                </a:solidFill>
                <a:latin typeface="Times New Roman" pitchFamily="18" charset="0"/>
                <a:cs typeface="Times New Roman" pitchFamily="18" charset="0"/>
              </a:rPr>
              <a:t>ала.7 яшенә җиткәч,аны мәдрәсәгә бирәләр.Аннары зур мәдрәсәле Түбән </a:t>
            </a:r>
            <a:r>
              <a:rPr lang="tt-RU" sz="2000" dirty="0" smtClean="0">
                <a:solidFill>
                  <a:srgbClr val="000000"/>
                </a:solidFill>
                <a:latin typeface="Times New Roman" pitchFamily="18" charset="0"/>
                <a:cs typeface="Times New Roman" pitchFamily="18" charset="0"/>
              </a:rPr>
              <a:t>Чыршылы авылына </a:t>
            </a:r>
            <a:r>
              <a:rPr lang="tt-RU" sz="2000" dirty="0">
                <a:solidFill>
                  <a:srgbClr val="000000"/>
                </a:solidFill>
                <a:latin typeface="Times New Roman" pitchFamily="18" charset="0"/>
                <a:cs typeface="Times New Roman" pitchFamily="18" charset="0"/>
              </a:rPr>
              <a:t>илтәләр.Ул анда ун елга якын белем </a:t>
            </a:r>
            <a:r>
              <a:rPr lang="tt-RU" sz="2000" dirty="0" smtClean="0">
                <a:solidFill>
                  <a:srgbClr val="000000"/>
                </a:solidFill>
                <a:latin typeface="Times New Roman" pitchFamily="18" charset="0"/>
                <a:cs typeface="Times New Roman" pitchFamily="18" charset="0"/>
              </a:rPr>
              <a:t>ала.Һәр </a:t>
            </a:r>
            <a:r>
              <a:rPr lang="tt-RU" sz="2000" dirty="0">
                <a:solidFill>
                  <a:srgbClr val="000000"/>
                </a:solidFill>
                <a:latin typeface="Times New Roman" pitchFamily="18" charset="0"/>
                <a:cs typeface="Times New Roman" pitchFamily="18" charset="0"/>
              </a:rPr>
              <a:t>нәрсә белән кызыксынучан,сәләтле, эш </a:t>
            </a:r>
            <a:r>
              <a:rPr lang="tt-RU" sz="2000" dirty="0" smtClean="0">
                <a:solidFill>
                  <a:srgbClr val="000000"/>
                </a:solidFill>
                <a:latin typeface="Times New Roman" pitchFamily="18" charset="0"/>
                <a:cs typeface="Times New Roman" pitchFamily="18" charset="0"/>
              </a:rPr>
              <a:t>сөючән, тырыш  шәкерт Ризаэддин </a:t>
            </a:r>
            <a:r>
              <a:rPr lang="tt-RU" sz="2000" dirty="0">
                <a:solidFill>
                  <a:srgbClr val="000000"/>
                </a:solidFill>
                <a:latin typeface="Times New Roman" pitchFamily="18" charset="0"/>
                <a:cs typeface="Times New Roman" pitchFamily="18" charset="0"/>
              </a:rPr>
              <a:t>мәдрәсәдә укыган елларында да,соңыннан </a:t>
            </a:r>
            <a:r>
              <a:rPr lang="tt-RU" sz="2000" dirty="0" smtClean="0">
                <a:solidFill>
                  <a:srgbClr val="000000"/>
                </a:solidFill>
                <a:latin typeface="Times New Roman" pitchFamily="18" charset="0"/>
                <a:cs typeface="Times New Roman" pitchFamily="18" charset="0"/>
              </a:rPr>
              <a:t> да </a:t>
            </a:r>
            <a:r>
              <a:rPr lang="tt-RU" sz="2000" dirty="0">
                <a:solidFill>
                  <a:srgbClr val="000000"/>
                </a:solidFill>
                <a:latin typeface="Times New Roman" pitchFamily="18" charset="0"/>
                <a:cs typeface="Times New Roman" pitchFamily="18" charset="0"/>
              </a:rPr>
              <a:t>китаплар күчереп язу белән </a:t>
            </a:r>
            <a:r>
              <a:rPr lang="tt-RU" sz="2000" dirty="0" smtClean="0">
                <a:solidFill>
                  <a:srgbClr val="000000"/>
                </a:solidFill>
                <a:latin typeface="Times New Roman" pitchFamily="18" charset="0"/>
                <a:cs typeface="Times New Roman" pitchFamily="18" charset="0"/>
              </a:rPr>
              <a:t>шөгыльләнә.Ризаэддин </a:t>
            </a:r>
            <a:r>
              <a:rPr lang="tt-RU" sz="2000" dirty="0">
                <a:solidFill>
                  <a:srgbClr val="000000"/>
                </a:solidFill>
                <a:latin typeface="Times New Roman" pitchFamily="18" charset="0"/>
                <a:cs typeface="Times New Roman" pitchFamily="18" charset="0"/>
              </a:rPr>
              <a:t>шәкерт </a:t>
            </a:r>
            <a:r>
              <a:rPr lang="tt-RU" sz="2000" dirty="0" smtClean="0">
                <a:solidFill>
                  <a:srgbClr val="000000"/>
                </a:solidFill>
                <a:latin typeface="Times New Roman" pitchFamily="18" charset="0"/>
                <a:cs typeface="Times New Roman" pitchFamily="18" charset="0"/>
              </a:rPr>
              <a:t>елларында </a:t>
            </a:r>
            <a:r>
              <a:rPr lang="tt-RU" sz="2000" dirty="0">
                <a:solidFill>
                  <a:srgbClr val="000000"/>
                </a:solidFill>
                <a:latin typeface="Times New Roman" pitchFamily="18" charset="0"/>
                <a:cs typeface="Times New Roman" pitchFamily="18" charset="0"/>
              </a:rPr>
              <a:t>ук </a:t>
            </a:r>
            <a:r>
              <a:rPr lang="tt-RU" sz="2000" dirty="0" smtClean="0">
                <a:solidFill>
                  <a:srgbClr val="000000"/>
                </a:solidFill>
                <a:latin typeface="Times New Roman" pitchFamily="18" charset="0"/>
                <a:cs typeface="Times New Roman" pitchFamily="18" charset="0"/>
              </a:rPr>
              <a:t>Ш.Мәрҗәни </a:t>
            </a:r>
            <a:r>
              <a:rPr lang="tt-RU" sz="2000" dirty="0">
                <a:solidFill>
                  <a:srgbClr val="000000"/>
                </a:solidFill>
                <a:latin typeface="Times New Roman" pitchFamily="18" charset="0"/>
                <a:cs typeface="Times New Roman" pitchFamily="18" charset="0"/>
              </a:rPr>
              <a:t>йогынтысында була</a:t>
            </a:r>
            <a:r>
              <a:rPr lang="tt-RU" sz="2000" dirty="0" smtClean="0">
                <a:solidFill>
                  <a:srgbClr val="000000"/>
                </a:solidFill>
                <a:latin typeface="Times New Roman" pitchFamily="18" charset="0"/>
                <a:cs typeface="Times New Roman" pitchFamily="18" charset="0"/>
              </a:rPr>
              <a:t>. Мәшһүр </a:t>
            </a:r>
            <a:r>
              <a:rPr lang="tt-RU" sz="2000" dirty="0">
                <a:solidFill>
                  <a:srgbClr val="000000"/>
                </a:solidFill>
                <a:latin typeface="Times New Roman" pitchFamily="18" charset="0"/>
                <a:cs typeface="Times New Roman" pitchFamily="18" charset="0"/>
              </a:rPr>
              <a:t>галим </a:t>
            </a:r>
            <a:r>
              <a:rPr lang="tt-RU" sz="2000" dirty="0" smtClean="0">
                <a:solidFill>
                  <a:srgbClr val="000000"/>
                </a:solidFill>
                <a:latin typeface="Times New Roman" pitchFamily="18" charset="0"/>
                <a:cs typeface="Times New Roman" pitchFamily="18" charset="0"/>
              </a:rPr>
              <a:t> белән </a:t>
            </a:r>
            <a:r>
              <a:rPr lang="tt-RU" sz="2000" dirty="0">
                <a:solidFill>
                  <a:srgbClr val="000000"/>
                </a:solidFill>
                <a:latin typeface="Times New Roman" pitchFamily="18" charset="0"/>
                <a:cs typeface="Times New Roman" pitchFamily="18" charset="0"/>
              </a:rPr>
              <a:t>1886 елда Казанга килгәч </a:t>
            </a:r>
            <a:r>
              <a:rPr lang="tt-RU" sz="2000" dirty="0" smtClean="0">
                <a:solidFill>
                  <a:srgbClr val="000000"/>
                </a:solidFill>
                <a:latin typeface="Times New Roman" pitchFamily="18" charset="0"/>
                <a:cs typeface="Times New Roman" pitchFamily="18" charset="0"/>
              </a:rPr>
              <a:t>очраша.</a:t>
            </a:r>
          </a:p>
        </p:txBody>
      </p:sp>
      <p:pic>
        <p:nvPicPr>
          <p:cNvPr id="4" name="Picture 5" descr="i?id=42051340&amp;tov=0"/>
          <p:cNvPicPr>
            <a:picLocks noChangeAspect="1" noChangeArrowheads="1"/>
          </p:cNvPicPr>
          <p:nvPr/>
        </p:nvPicPr>
        <p:blipFill>
          <a:blip r:embed="rId3"/>
          <a:srcRect/>
          <a:stretch>
            <a:fillRect/>
          </a:stretch>
        </p:blipFill>
        <p:spPr bwMode="auto">
          <a:xfrm>
            <a:off x="5786446" y="1428736"/>
            <a:ext cx="2949576" cy="380551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t-RU" sz="4000" dirty="0" smtClean="0">
                <a:solidFill>
                  <a:srgbClr val="000000"/>
                </a:solidFill>
                <a:latin typeface="Times New Roman" pitchFamily="18" charset="0"/>
                <a:cs typeface="Times New Roman" pitchFamily="18" charset="0"/>
              </a:rPr>
              <a:t>1 нче алып баручы:</a:t>
            </a:r>
            <a:r>
              <a:rPr lang="ru-RU" sz="4000" dirty="0" smtClean="0">
                <a:solidFill>
                  <a:srgbClr val="000000"/>
                </a:solidFill>
                <a:latin typeface="Times New Roman" pitchFamily="18" charset="0"/>
                <a:cs typeface="Times New Roman" pitchFamily="18" charset="0"/>
              </a:rPr>
              <a:t/>
            </a:r>
            <a:br>
              <a:rPr lang="ru-RU" sz="4000" dirty="0" smtClean="0">
                <a:solidFill>
                  <a:srgbClr val="000000"/>
                </a:solidFill>
                <a:latin typeface="Times New Roman" pitchFamily="18" charset="0"/>
                <a:cs typeface="Times New Roman" pitchFamily="18" charset="0"/>
              </a:rPr>
            </a:br>
            <a:endParaRPr lang="ru-RU" sz="4000" dirty="0">
              <a:solidFill>
                <a:srgbClr val="0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85860"/>
            <a:ext cx="8229600" cy="2643207"/>
          </a:xfrm>
        </p:spPr>
        <p:txBody>
          <a:bodyPr>
            <a:normAutofit fontScale="92500" lnSpcReduction="10000"/>
          </a:bodyPr>
          <a:lstStyle/>
          <a:p>
            <a:pPr algn="just">
              <a:buNone/>
            </a:pPr>
            <a:r>
              <a:rPr lang="tt-RU" sz="2000" dirty="0" smtClean="0">
                <a:latin typeface="Times New Roman" pitchFamily="18" charset="0"/>
                <a:cs typeface="Times New Roman" pitchFamily="18" charset="0"/>
              </a:rPr>
              <a:t>     </a:t>
            </a:r>
            <a:r>
              <a:rPr lang="tt-RU" sz="2400" dirty="0" smtClean="0">
                <a:solidFill>
                  <a:srgbClr val="000000"/>
                </a:solidFill>
                <a:latin typeface="Times New Roman" pitchFamily="18" charset="0"/>
                <a:cs typeface="Times New Roman" pitchFamily="18" charset="0"/>
              </a:rPr>
              <a:t>Мәдрәсәдә укуын төгәлләгәч, Р.Фәхреддин укыту эше белән шөгыльләнә. Укыту эше белән беррәттән,ул фәнни эш белән мавыга,бик күп китаплар һәм мәкаләләр яза,татар халкының тарихы һәм әдәбияты белән бәйле тарихи чыганакларны, истәлекләрне җыя,тәртипкә сала.1887 елдан ул имамлыкка имтихан биреп,бу вазифаны да намус белән җиренә җиткереп башкара.</a:t>
            </a:r>
            <a:endParaRPr lang="ru-RU" sz="2400" dirty="0" smtClean="0">
              <a:solidFill>
                <a:srgbClr val="000000"/>
              </a:solidFill>
              <a:latin typeface="Times New Roman" pitchFamily="18" charset="0"/>
              <a:cs typeface="Times New Roman" pitchFamily="18" charset="0"/>
            </a:endParaRPr>
          </a:p>
          <a:p>
            <a:pPr algn="just">
              <a:buNone/>
            </a:pPr>
            <a:r>
              <a:rPr lang="tt-RU" sz="2400" dirty="0" smtClean="0">
                <a:solidFill>
                  <a:srgbClr val="000000"/>
                </a:solidFill>
                <a:latin typeface="Times New Roman" pitchFamily="18" charset="0"/>
                <a:cs typeface="Times New Roman" pitchFamily="18" charset="0"/>
              </a:rPr>
              <a:t>    (</a:t>
            </a:r>
            <a:r>
              <a:rPr lang="tt-RU" sz="2400" b="1" dirty="0" smtClean="0">
                <a:solidFill>
                  <a:srgbClr val="000000"/>
                </a:solidFill>
                <a:latin typeface="Times New Roman" pitchFamily="18" charset="0"/>
                <a:cs typeface="Times New Roman" pitchFamily="18" charset="0"/>
              </a:rPr>
              <a:t>Бер бала догалар укый</a:t>
            </a:r>
            <a:r>
              <a:rPr lang="tt-RU" sz="2400" dirty="0" smtClean="0">
                <a:solidFill>
                  <a:srgbClr val="000000"/>
                </a:solidFill>
                <a:latin typeface="Times New Roman" pitchFamily="18" charset="0"/>
                <a:cs typeface="Times New Roman" pitchFamily="18" charset="0"/>
              </a:rPr>
              <a:t>)</a:t>
            </a:r>
            <a:endParaRPr lang="ru-RU" sz="2400" dirty="0" smtClean="0">
              <a:solidFill>
                <a:srgbClr val="000000"/>
              </a:solidFill>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pic>
        <p:nvPicPr>
          <p:cNvPr id="1027" name="Picture 3" descr="C:\Documents and Settings\Лаборанская\Мои документы\Риза Фахретдин\2010-04-23\Копия Изображение0005.JPG"/>
          <p:cNvPicPr>
            <a:picLocks noChangeAspect="1" noChangeArrowheads="1"/>
          </p:cNvPicPr>
          <p:nvPr/>
        </p:nvPicPr>
        <p:blipFill>
          <a:blip r:embed="rId2"/>
          <a:srcRect/>
          <a:stretch>
            <a:fillRect/>
          </a:stretch>
        </p:blipFill>
        <p:spPr bwMode="auto">
          <a:xfrm>
            <a:off x="5715008" y="3214686"/>
            <a:ext cx="2571768" cy="326369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rgbClr val="FFFF00"/>
      </a:dk1>
      <a:lt1>
        <a:srgbClr val="93D47E"/>
      </a:lt1>
      <a:dk2>
        <a:srgbClr val="92D050"/>
      </a:dk2>
      <a:lt2>
        <a:srgbClr val="93D47E"/>
      </a:lt2>
      <a:accent1>
        <a:srgbClr val="93D47E"/>
      </a:accent1>
      <a:accent2>
        <a:srgbClr val="93D47E"/>
      </a:accent2>
      <a:accent3>
        <a:srgbClr val="93D47E"/>
      </a:accent3>
      <a:accent4>
        <a:srgbClr val="92D050"/>
      </a:accent4>
      <a:accent5>
        <a:srgbClr val="93D47E"/>
      </a:accent5>
      <a:accent6>
        <a:srgbClr val="93D47E"/>
      </a:accent6>
      <a:hlink>
        <a:srgbClr val="93D47E"/>
      </a:hlink>
      <a:folHlink>
        <a:srgbClr val="FFFF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TotalTime>
  <Words>621</Words>
  <Application>Microsoft Office PowerPoint</Application>
  <PresentationFormat>Экран (4:3)</PresentationFormat>
  <Paragraphs>55</Paragraphs>
  <Slides>18</Slides>
  <Notes>2</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Ризаэддин Фәхреддин иҗатына багышланган әдәби-музыкаль кичә</vt:lpstr>
      <vt:lpstr>Китапларыннан күргәзмә</vt:lpstr>
      <vt:lpstr>1 нче алып баручы: Ш.Мәрҗәни, Х.Фәезханов, К.Насыйри кебек бөек шәхесләре, энциклопедик белемле галимнәре белән горурлана ала татар халкы. Алар арасында күренекле фикер иясе, мәгърифәтче, тарихчы һәм педагог, язучы һәм журналист Ризаэддин Фәхреддин дә бар. </vt:lpstr>
      <vt:lpstr>1 нче укучы: </vt:lpstr>
      <vt:lpstr>2 нче укучы: </vt:lpstr>
      <vt:lpstr>3 нче укучы: </vt:lpstr>
      <vt:lpstr>4 нче укучы: </vt:lpstr>
      <vt:lpstr>2 нче алып баручы: </vt:lpstr>
      <vt:lpstr>1 нче алып баручы: </vt:lpstr>
      <vt:lpstr>2 нче алып баручы: </vt:lpstr>
      <vt:lpstr>“Әнкәйнең  догалары” җыры башкарыла </vt:lpstr>
      <vt:lpstr>                  1 нче алып баручы: </vt:lpstr>
      <vt:lpstr>Кунакларыбыз чыгышы</vt:lpstr>
      <vt:lpstr>                           2 нче алып баручы:</vt:lpstr>
      <vt:lpstr>“Болгар кызлары биюе”</vt:lpstr>
      <vt:lpstr>Слайд 16</vt:lpstr>
      <vt:lpstr>1 нче алып баручы</vt:lpstr>
      <vt:lpstr>2нче алып баручы: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Linar</dc:creator>
  <cp:lastModifiedBy>JIeHaP</cp:lastModifiedBy>
  <cp:revision>48</cp:revision>
  <dcterms:created xsi:type="dcterms:W3CDTF">2010-04-22T17:29:44Z</dcterms:created>
  <dcterms:modified xsi:type="dcterms:W3CDTF">2010-10-01T20:33:37Z</dcterms:modified>
</cp:coreProperties>
</file>