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1" r:id="rId14"/>
    <p:sldId id="271" r:id="rId15"/>
    <p:sldId id="287" r:id="rId16"/>
    <p:sldId id="288" r:id="rId17"/>
    <p:sldId id="282" r:id="rId18"/>
    <p:sldId id="283" r:id="rId19"/>
    <p:sldId id="289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LL\Desktop\&#1087;&#1077;&#1076;&#1089;&#1086;&#1074;&#1077;&#1090;%2010.01.2015&#1075;\&#1042;&#1083;&#1072;&#1076;&#1080;&#1084;&#1080;&#1088;_&#1064;&#1072;&#1080;&#1085;&#1089;&#1082;&#1080;&#1081;_-_&#1059;&#1095;&#1072;&#1090;_&#1074;_&#1096;&#1082;&#1086;&#1083;&#1077;_5_(-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L\Desktop\f9f3e50e42c8f3af11f8aa830583d294-501x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7021751" cy="46531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32843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Обеспечение качества образования </a:t>
            </a:r>
          </a:p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учащихся посредством создания </a:t>
            </a:r>
          </a:p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положительной</a:t>
            </a:r>
          </a:p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мотивации к обучению.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Владимир_Шаинский_-_Учат_в_школе_5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L\Desktop\tea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149080"/>
            <a:ext cx="5472608" cy="2883692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-16351"/>
            <a:ext cx="87129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Таким образом, познавательные и социальные мотивы учения должны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ориентироваться на готовность школьника включаться в учебную деятельность.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уроке учебная деятельность должна иметь полную психологическую структуру,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т.е. включать осознание и постановку целей, выполнение действий, приемов и операций, самоконтроль и самооценку.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60648"/>
            <a:ext cx="889248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читель должен </a:t>
            </a: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уметь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решать следующие вероятные педагогические 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 управлять вниманием учащихся;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 разъяснять смысл предстоящей деятельности;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 побуждать учащихся к выдвижению целей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деятельности;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 обеспечивать успешное выполнение учащимися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стоящих перед ними задач;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обеспечивать учащихся оперативной информацией,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поддерживающей у них уверенность в своих действиях;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6) оценивать процесс и результаты педагогической деятельности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развитию мотивационной сферы.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главное, что учитель должен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уметь не только обеспечить условия для развития личности, сделать процесс обучения отлаженным и управляемым, но и обучить всему этому самих учащихся, сделать их мыслящими субъектами, не теряющимися в любой жизненной ситуации.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ALL\Desktop\schule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92280" y="1052736"/>
            <a:ext cx="1811611" cy="2213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81724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этого невозможно достичь без инновационного обучения.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Инновационная деятельность включает обновление содержания образования; работа по новым программам, новым учебникам, обеспечивается разноуровневое обучение и внедрение в учебный процесс современных образовательных технологий</a:t>
            </a:r>
            <a:r>
              <a:rPr lang="ru-RU" sz="28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Анкеты  - объяснение учителя  -  самостоятельное добывание знаний.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Особая форма предъявления изучаемого материала, его содержательной стороны, влечет за собой не только усвоение знаний и умений по предмету, но и выработку умений, влияющих на учебно-познавательную деятельность и обеспечивающих ее перевод на уровень продуктивного творчества.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ALL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424" y="295200"/>
            <a:ext cx="1117576" cy="1117576"/>
          </a:xfrm>
          <a:prstGeom prst="rect">
            <a:avLst/>
          </a:prstGeom>
          <a:noFill/>
        </p:spPr>
      </p:pic>
      <p:pic>
        <p:nvPicPr>
          <p:cNvPr id="1029" name="Picture 5" descr="C:\Users\ALL\Desktop\exc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6008" y="5589240"/>
            <a:ext cx="927992" cy="927992"/>
          </a:xfrm>
          <a:prstGeom prst="rect">
            <a:avLst/>
          </a:prstGeom>
          <a:noFill/>
        </p:spPr>
      </p:pic>
      <p:pic>
        <p:nvPicPr>
          <p:cNvPr id="1030" name="Picture 6" descr="C:\Users\ALL\Desktop\smooth_metal microsoft_office2003_wor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1384" y="3068960"/>
            <a:ext cx="972616" cy="972616"/>
          </a:xfrm>
          <a:prstGeom prst="rect">
            <a:avLst/>
          </a:prstGeom>
          <a:noFill/>
        </p:spPr>
      </p:pic>
      <p:pic>
        <p:nvPicPr>
          <p:cNvPr id="1031" name="Picture 7" descr="C:\Users\ALL\Desktop\Microsoft Office Outloo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1384" y="1772816"/>
            <a:ext cx="972616" cy="972616"/>
          </a:xfrm>
          <a:prstGeom prst="rect">
            <a:avLst/>
          </a:prstGeom>
          <a:noFill/>
        </p:spPr>
      </p:pic>
      <p:pic>
        <p:nvPicPr>
          <p:cNvPr id="1032" name="Picture 8" descr="C:\Users\ALL\Desktop\icono-prog_13514259839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9904" y="4293096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смену передаче и приобретению знаний приходят модели обучения, где характер деятельности учащихся при осуществлении учебного процесса протекает по схеме, заданной, выстроенной учителем, и может быть технологическим или поисковым. В рамках каждой из моделей ведется уточнение инновационной направленности.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ALL\Desktop\905f781b7d7c40ab8d459072477e8f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30398"/>
            <a:ext cx="5904656" cy="4427602"/>
          </a:xfrm>
          <a:prstGeom prst="rect">
            <a:avLst/>
          </a:prstGeom>
          <a:noFill/>
        </p:spPr>
      </p:pic>
      <p:pic>
        <p:nvPicPr>
          <p:cNvPr id="5123" name="Picture 3" descr="C:\Users\ALL\Desktop\209e151b35760352d0538aa37680b64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780928"/>
            <a:ext cx="1944216" cy="344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Учебная мотивация формируется успешно, если процесс изучения строится с учетом основных требований инновационного обучения: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ситуации предвосхищения будущего результата познания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необходимого условия в процессе формирования системы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знаний и умений учащихся;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обязательное (добровольное) включение обучающихся в процесс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познания и активное в нем участие на максимальном для каждого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ребенка уровне успешности;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опора на эмоциональную сферу школьника при восприятии им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учебного материала, при предъявлении материала учителем,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организующим работу с языковыми единицами всех уровней;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опора на эмоциональную память, обеспечивающую знаниям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надежность,  гибкость, воспроизводимость и функционирование в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новых учебных ситуациях;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LL\Desktop\1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56804"/>
            <a:ext cx="1632819" cy="2101196"/>
          </a:xfrm>
          <a:prstGeom prst="rect">
            <a:avLst/>
          </a:prstGeom>
          <a:noFill/>
        </p:spPr>
      </p:pic>
      <p:pic>
        <p:nvPicPr>
          <p:cNvPr id="2051" name="Picture 3" descr="C:\Users\ALL\Desktop\1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25144"/>
            <a:ext cx="1657420" cy="2132856"/>
          </a:xfrm>
          <a:prstGeom prst="rect">
            <a:avLst/>
          </a:prstGeom>
          <a:noFill/>
        </p:spPr>
      </p:pic>
      <p:pic>
        <p:nvPicPr>
          <p:cNvPr id="2052" name="Picture 4" descr="C:\Users\ALL\Desktop\1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765650"/>
            <a:ext cx="1625944" cy="209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L\Desktop\53026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83968" y="2492896"/>
            <a:ext cx="4860032" cy="3594034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-2709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Приёмы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которые хорошо зарекомендовали себя на практике: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проблемной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ситуации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Проблемное обучение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мощнейший способ повысить интерес к предмету.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Групповая работа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полезна для развития социальных мотивов.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ней школьники учатся взаимодействовать, быть терпимыми к другим.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Соревнования в повышении мотивации весьма эффективны. Но использовать соревнование нужно очень осторожно и только между школьниками с равными возможностями.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Нестандартные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Уроки- деловые игры;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Уроки- соревнования;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Уроки типа КВН;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взаимообучения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учащихся;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Уроки- аукционы;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Уроки- зачёты;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Уроки- игры;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Уроки- конкурсы.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Принципы нестандартных уроков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Отказ от шаблона в организации урока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Вовлечение учащихся в активную деятельность на уроках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коммуникативной функции развития речи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развлекательность, а занимательность урока.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 ИКТ.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endParaRPr lang="ru-RU" sz="1400" u="sng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детей к овладению современными компьютерными технологиями и актуализация полученной с их помощью информации для дальнейшего самообразования.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lang="ru-RU" sz="1400" u="sng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Активизировать познавательную деятельность учащихся начальных классов;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Проводить уроки на высоком эстетическом уровне (музыка, анимация, аудиозаписи, ресурсы интернета);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Повысить объём выполняемой работы на уроке;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Повысить эффективность урока.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Презентация</a:t>
            </a:r>
            <a:r>
              <a:rPr lang="ru-RU" b="1" i="1" u="sng" dirty="0" smtClean="0"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i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мощное средство наглядности.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Применение мультимедийных презентаций позволяет сделать уроки более интересными, включает в процесс восприятия не только зрение, но и слух, эмоции, воображение, помогает детям глубже погрузиться в изучаемый материал, сделать процесс обучения менее утомительным. Познавательная мотивация увеличивается, облегчается овладение сложным материалом. Фрагменты уроков, на которых используется презентация, отражают один из главных принципов создания современного урока 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–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принцип фасциации (привлекательности).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Если учителя в своей работе используют ИКТ, значит, им не безразличен уровень своей профессиональной компетентности. Их беспокоит, насколько он, педагог современной российской школы, соответствует требованиям данного времени.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заключении нельзя не сказать и ещё об одном факторе формирования положительной мотивации, без которого все описанные выше могут просто не сработать.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 заключении нельзя не сказать и ещё об одном факторе формирования положительной мотивации, без которого все описанные выше могут просто не сработать. Это 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доброжелательный настрой урока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Для этого нужно уделять внимание каждому ученику, нужно хвалить детей за каждый новый, пусть даже незначительный, но полученный ими самими результат. Учитель должен вести себя корректно и всегда приходить на помощь к ребенку. И это еще один шаг, может быть, самый главный на пути формирования положительной мотивации учения.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3074" name="Picture 2" descr="C:\Users\ALL\Desktop\29199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692464"/>
            <a:ext cx="5268515" cy="3165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243408"/>
            <a:ext cx="9144000" cy="741741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Исходя из выше изложенного можно сделать следующие выводы: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мотивация является особо важным и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специфичным компонентом учебной деятельности;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через мотивацию педагогические цели быстрее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превращаются в психические цели обучаемых;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через мотивацию формируется определённое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отношение учащихся к учебному предмету и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осознаётся его ценностная значимость для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личностного развития;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через формирование положительной мотивации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значительно улучшить качественные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показатели познавательных процессов.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устойчивой мотивации достижения успеха необходимо для того, чтобы размыть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позицию неуспевающего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повысить самооценку и психологическую устойчивость школьника. Высокая самооценка неуспевающими учащимися отдельных своих качеств и способностей, отсутствие у них комплекса неполноценности и неуверенности в себе играют положительную роль, помогая таким школьникам утвердиться в посильных для них видах деятельности, являются базой для развития учебной мотивации.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Мотивация оказывает самое большое влияние на продуктивность учебного процесса и определяет успешность учебной деятельности. Отсутствие мотивов учения неизбежно приводит к снижению успеваемости, деградации личности, а в конечном счёте к совершению подростками правонарушений.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LL\Desktop\mis-ami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92763"/>
            <a:ext cx="1889126" cy="1265237"/>
          </a:xfrm>
          <a:prstGeom prst="rect">
            <a:avLst/>
          </a:prstGeom>
          <a:noFill/>
        </p:spPr>
      </p:pic>
      <p:pic>
        <p:nvPicPr>
          <p:cNvPr id="1027" name="Picture 3" descr="C:\Users\ALL\Desktop\mis-ami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592762"/>
            <a:ext cx="1889125" cy="1265238"/>
          </a:xfrm>
          <a:prstGeom prst="rect">
            <a:avLst/>
          </a:prstGeom>
          <a:noFill/>
        </p:spPr>
      </p:pic>
      <p:pic>
        <p:nvPicPr>
          <p:cNvPr id="1028" name="Picture 4" descr="C:\Users\ALL\Desktop\mis-ami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592762"/>
            <a:ext cx="1889125" cy="1265238"/>
          </a:xfrm>
          <a:prstGeom prst="rect">
            <a:avLst/>
          </a:prstGeom>
          <a:noFill/>
        </p:spPr>
      </p:pic>
      <p:pic>
        <p:nvPicPr>
          <p:cNvPr id="1029" name="Picture 5" descr="C:\Users\ALL\Desktop\mis-ami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592763"/>
            <a:ext cx="1889125" cy="1265237"/>
          </a:xfrm>
          <a:prstGeom prst="rect">
            <a:avLst/>
          </a:prstGeom>
          <a:noFill/>
        </p:spPr>
      </p:pic>
      <p:pic>
        <p:nvPicPr>
          <p:cNvPr id="1030" name="Picture 6" descr="C:\Users\ALL\Desktop\mis-ami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75" y="5592762"/>
            <a:ext cx="1889125" cy="126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12776"/>
            <a:ext cx="478802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“Все наши замыслы, все наши цели превращаются в прах, если у ученика нет желания учиться”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Segoe Print" pitchFamily="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В.А.Сухомлинский.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1027" name="Picture 3" descr="День за днем. 2013 - 2014 учебный год Открытый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3752850" cy="52387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Обеспечение качества образования  учащихся посредством создания 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Положительной мотивации к обучению.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:\Users\ALL\Desktop\691d94582ac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809625" cy="1190625"/>
          </a:xfrm>
          <a:prstGeom prst="rect">
            <a:avLst/>
          </a:prstGeom>
          <a:noFill/>
        </p:spPr>
      </p:pic>
      <p:pic>
        <p:nvPicPr>
          <p:cNvPr id="1037" name="Picture 13" descr="C:\Users\ALL\Desktop\691d94582ac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809625" cy="1190625"/>
          </a:xfrm>
          <a:prstGeom prst="rect">
            <a:avLst/>
          </a:prstGeom>
          <a:noFill/>
        </p:spPr>
      </p:pic>
      <p:pic>
        <p:nvPicPr>
          <p:cNvPr id="1042" name="Picture 18" descr="C:\Users\ALL\Desktop\691d94582ac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75" y="2204864"/>
            <a:ext cx="809625" cy="1190625"/>
          </a:xfrm>
          <a:prstGeom prst="rect">
            <a:avLst/>
          </a:prstGeom>
          <a:noFill/>
        </p:spPr>
      </p:pic>
      <p:pic>
        <p:nvPicPr>
          <p:cNvPr id="1043" name="Picture 19" descr="C:\Users\ALL\Desktop\691d94582ac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204864"/>
            <a:ext cx="809625" cy="1190625"/>
          </a:xfrm>
          <a:prstGeom prst="rect">
            <a:avLst/>
          </a:prstGeom>
          <a:noFill/>
        </p:spPr>
      </p:pic>
      <p:pic>
        <p:nvPicPr>
          <p:cNvPr id="1026" name="Picture 2" descr="C:\Users\ALL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72816"/>
            <a:ext cx="3384376" cy="23109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" name="Picture 3" descr="C:\Users\ALL\Desktop\Путешественник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5013176"/>
            <a:ext cx="1378619" cy="1428750"/>
          </a:xfrm>
          <a:prstGeom prst="rect">
            <a:avLst/>
          </a:prstGeom>
          <a:noFill/>
        </p:spPr>
      </p:pic>
      <p:pic>
        <p:nvPicPr>
          <p:cNvPr id="1031" name="Picture 7" descr="C:\Users\ALL\Desktop\Путешественник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085184"/>
            <a:ext cx="1419225" cy="1428750"/>
          </a:xfrm>
          <a:prstGeom prst="rect">
            <a:avLst/>
          </a:prstGeom>
          <a:noFill/>
        </p:spPr>
      </p:pic>
      <p:pic>
        <p:nvPicPr>
          <p:cNvPr id="1032" name="Picture 8" descr="C:\Users\ALL\Desktop\Путешественник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085184"/>
            <a:ext cx="1419225" cy="1428750"/>
          </a:xfrm>
          <a:prstGeom prst="rect">
            <a:avLst/>
          </a:prstGeom>
          <a:noFill/>
        </p:spPr>
      </p:pic>
      <p:pic>
        <p:nvPicPr>
          <p:cNvPr id="1034" name="Picture 10" descr="C:\Users\ALL\Desktop\Путешественник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085184"/>
            <a:ext cx="1419225" cy="1428750"/>
          </a:xfrm>
          <a:prstGeom prst="rect">
            <a:avLst/>
          </a:prstGeom>
          <a:noFill/>
        </p:spPr>
      </p:pic>
      <p:pic>
        <p:nvPicPr>
          <p:cNvPr id="1036" name="Picture 12" descr="C:\Users\ALL\Desktop\C59B9269-90BD-4703-8FAB-465E1C56F35D_school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4944"/>
            <a:ext cx="1403648" cy="1746498"/>
          </a:xfrm>
          <a:prstGeom prst="rect">
            <a:avLst/>
          </a:prstGeom>
          <a:noFill/>
        </p:spPr>
      </p:pic>
      <p:pic>
        <p:nvPicPr>
          <p:cNvPr id="1027" name="Picture 3" descr="C:\Users\ALL\Desktop\Путешественник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560" y="5013176"/>
            <a:ext cx="1378619" cy="1428750"/>
          </a:xfrm>
          <a:prstGeom prst="rect">
            <a:avLst/>
          </a:prstGeom>
          <a:noFill/>
        </p:spPr>
      </p:pic>
      <p:pic>
        <p:nvPicPr>
          <p:cNvPr id="7" name="Picture 4" descr="C:\Users\ALL\Desktop\Путешественник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87624" y="5013176"/>
            <a:ext cx="1461095" cy="1428750"/>
          </a:xfrm>
          <a:prstGeom prst="rect">
            <a:avLst/>
          </a:prstGeom>
          <a:noFill/>
        </p:spPr>
      </p:pic>
      <p:pic>
        <p:nvPicPr>
          <p:cNvPr id="1028" name="Picture 4" descr="C:\Users\ALL\Desktop\Путешественник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835696" y="5013176"/>
            <a:ext cx="1461095" cy="1428750"/>
          </a:xfrm>
          <a:prstGeom prst="rect">
            <a:avLst/>
          </a:prstGeom>
          <a:noFill/>
        </p:spPr>
      </p:pic>
      <p:pic>
        <p:nvPicPr>
          <p:cNvPr id="1030" name="Picture 6" descr="C:\Users\ALL\Desktop\Путешественник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5085184"/>
            <a:ext cx="1419225" cy="1428750"/>
          </a:xfrm>
          <a:prstGeom prst="rect">
            <a:avLst/>
          </a:prstGeom>
          <a:noFill/>
        </p:spPr>
      </p:pic>
      <p:pic>
        <p:nvPicPr>
          <p:cNvPr id="15" name="Picture 12" descr="C:\Users\ALL\Desktop\C59B9269-90BD-4703-8FAB-465E1C56F35D_school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028384" y="2708920"/>
            <a:ext cx="1369168" cy="1746498"/>
          </a:xfrm>
          <a:prstGeom prst="rect">
            <a:avLst/>
          </a:prstGeom>
          <a:noFill/>
        </p:spPr>
      </p:pic>
      <p:pic>
        <p:nvPicPr>
          <p:cNvPr id="16" name="Picture 12" descr="C:\Users\ALL\Desktop\C59B9269-90BD-4703-8FAB-465E1C56F35D_school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068960"/>
            <a:ext cx="1403648" cy="1746498"/>
          </a:xfrm>
          <a:prstGeom prst="rect">
            <a:avLst/>
          </a:prstGeom>
          <a:noFill/>
        </p:spPr>
      </p:pic>
      <p:pic>
        <p:nvPicPr>
          <p:cNvPr id="17" name="Picture 12" descr="C:\Users\ALL\Desktop\C59B9269-90BD-4703-8FAB-465E1C56F35D_school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48264" y="2492896"/>
            <a:ext cx="1692696" cy="1746498"/>
          </a:xfrm>
          <a:prstGeom prst="rect">
            <a:avLst/>
          </a:prstGeom>
          <a:noFill/>
        </p:spPr>
      </p:pic>
      <p:pic>
        <p:nvPicPr>
          <p:cNvPr id="1035" name="Picture 11" descr="C:\Users\ALL\Desktop\Путешественник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83768" y="5013176"/>
            <a:ext cx="1450627" cy="1428750"/>
          </a:xfrm>
          <a:prstGeom prst="rect">
            <a:avLst/>
          </a:prstGeom>
          <a:noFill/>
        </p:spPr>
      </p:pic>
      <p:pic>
        <p:nvPicPr>
          <p:cNvPr id="1029" name="Picture 5" descr="C:\Users\ALL\Desktop\Путешественник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085184"/>
            <a:ext cx="1573709" cy="142875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345962" y="188640"/>
            <a:ext cx="86139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 вам хороших учеников!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27784" y="1628800"/>
            <a:ext cx="2058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СОШ№3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L\Desktop\4434282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0"/>
            <a:ext cx="10926608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692696"/>
            <a:ext cx="5184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http://kopilkaurokov.ru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00808"/>
            <a:ext cx="4128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http://prostatitusnet.ru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08920"/>
            <a:ext cx="4293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http://yandex.ru/images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61858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Использованные материалы:</a:t>
            </a:r>
            <a:endParaRPr lang="ru-RU" sz="32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современной школе вопрос о мотивации учения без преувеличения может быть назван центральным, так как мотив является источником деятельности и выполняет функцию побуждения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смыслообразования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Младший школьный возраст благоприятен для того, чтобы заложить основу для умения, желания учиться, т.к. ученые считают, что результаты деятельности человека на 20-30 % зависят от интеллекта, и на 70-80 % – от мотивов.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LL\Desktop\3448038-e0806f72e807b2e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95736" y="3645024"/>
            <a:ext cx="2466528" cy="3048000"/>
          </a:xfrm>
          <a:prstGeom prst="rect">
            <a:avLst/>
          </a:prstGeom>
          <a:noFill/>
        </p:spPr>
      </p:pic>
      <p:pic>
        <p:nvPicPr>
          <p:cNvPr id="1027" name="Picture 3" descr="C:\Users\ALL\Desktop\3448038-e0806f72e807b2e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5024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Мотивация – это побуждение себя и других к деятельности для достижения личных целей. Деятельность без мотива или со слабым мотивом либо не осуществляется вообще, либо оказывается крайне неустойчивой. Поэтому важно, чтобы весь процесс обучения вызывал у ребенка интенсивное и внутреннее побуждение к знаниям, напряженному умственному труду.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 descr="C:\Users\ALL\Desktop\T2JZJaXdXcXXXXXXXX_!!1346917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260648"/>
            <a:ext cx="84196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Выделяются две основные разновидности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мотивов учебной деятельности: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708920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Познавательные</a:t>
            </a:r>
            <a:r>
              <a:rPr lang="ru-RU" sz="2400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 направленные 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содержание учебного предмета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564904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2400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направленные на другого </a:t>
            </a:r>
          </a:p>
          <a:p>
            <a:pPr algn="ctr"/>
            <a:r>
              <a:rPr lang="ru-RU" sz="2400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человека в ходе </a:t>
            </a:r>
          </a:p>
          <a:p>
            <a:pPr algn="ctr"/>
            <a:r>
              <a:rPr lang="ru-RU" sz="2400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учебного процесса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 rot="2256021">
            <a:off x="2568099" y="1481504"/>
            <a:ext cx="633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err="1" smtClean="0">
                <a:solidFill>
                  <a:srgbClr val="FF000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↓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 rot="19267878">
            <a:off x="5741168" y="1266666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i="1" dirty="0" err="1" smtClean="0">
                <a:solidFill>
                  <a:srgbClr val="FF000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↓</a:t>
            </a:r>
            <a:endParaRPr lang="ru-RU" sz="7200" dirty="0"/>
          </a:p>
        </p:txBody>
      </p:sp>
      <p:pic>
        <p:nvPicPr>
          <p:cNvPr id="5122" name="Picture 2" descr="C:\Users\ALL\Desktop\quimic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509120"/>
            <a:ext cx="1800200" cy="1979441"/>
          </a:xfrm>
          <a:prstGeom prst="rect">
            <a:avLst/>
          </a:prstGeom>
          <a:noFill/>
        </p:spPr>
      </p:pic>
      <p:pic>
        <p:nvPicPr>
          <p:cNvPr id="3074" name="Picture 2" descr="C:\Users\ALL\Desktop\schule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24128" y="4149080"/>
            <a:ext cx="1944216" cy="2476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404664"/>
            <a:ext cx="84994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    Для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познавательных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мотивов учения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выделяются следующие уровни мотивов: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95536" y="162880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широкие познавательные мотивы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rgbClr val="333333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ориентация на овладение новыми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знаниями;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учебно-познавательные мотивы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ориентация на усвоение способов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добывания знаний;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мотивы самообразования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ориентация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приобретение дополнительных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знаний, самосовершенствование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личности.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31640" y="332656"/>
            <a:ext cx="69172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социальных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мотивов учения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выделяются следующие уровни: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712709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широкие социальные мотивы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мотивы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долга и ответственности;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узкие социальные мотивы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стремление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занять определенную позицию в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отношении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окружающих;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3. мотивы социального сотрудничества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ориентация на взаимоотношения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взаимодействие с другими людьми.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708920"/>
            <a:ext cx="929132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Изучая на протяжении ряда лет мотивацию учения среди школьников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разных возрастных категорий, психологи пришли к следующим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выводам.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уровне начальной школы и 5-8 классов преобладает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мотивация познавательная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Ученики на вопрос о целях учения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отвечают: «Хорошо учиться надо для того, чтобы больше знать и уметь».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  Учащиеся старших классов и особенно на выпуске на первое место в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ценности образования ставят овладение навыками будущей профессии,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возможности карьерного роста и зарабатывания денег.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333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Таким образом, мы видим постепенный крен в сторону социальной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мотивации учения.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074" name="Picture 2" descr="C:\Users\ALL\Desktop\animaciy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058150" cy="193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2559" y="1484784"/>
            <a:ext cx="2202881" cy="265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основе принципа мотивации лежит единство познания и оценочной деятельности (единство знания и отношения).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развитии учебной мотивации современного школьника большое значение играет формирование мотивации учения. Формированию мотивации в целом способствуют: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включенность учеников в совместную учебную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деятельность в классе;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построение отношений «учитель-ученик» не по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типу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вторжения, а на основе совета;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занимательность, необычное изложение учебного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материала;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использование познавательных игр, дискуссий 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aseline="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споров;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- анализ жизненных ситуаций;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развитие самостоятельности и самоконтроля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ученика.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361</TotalTime>
  <Words>951</Words>
  <Application>Microsoft Office PowerPoint</Application>
  <PresentationFormat>Экран (4:3)</PresentationFormat>
  <Paragraphs>155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ALL</dc:creator>
  <cp:lastModifiedBy>ALL</cp:lastModifiedBy>
  <cp:revision>45</cp:revision>
  <dcterms:created xsi:type="dcterms:W3CDTF">2014-12-31T18:58:24Z</dcterms:created>
  <dcterms:modified xsi:type="dcterms:W3CDTF">2015-01-16T20:14:33Z</dcterms:modified>
</cp:coreProperties>
</file>