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69" r:id="rId22"/>
    <p:sldId id="271" r:id="rId23"/>
    <p:sldId id="272" r:id="rId24"/>
    <p:sldId id="273" r:id="rId25"/>
    <p:sldId id="274" r:id="rId26"/>
    <p:sldId id="270" r:id="rId27"/>
    <p:sldId id="284" r:id="rId28"/>
    <p:sldId id="285" r:id="rId29"/>
    <p:sldId id="286" r:id="rId30"/>
    <p:sldId id="292" r:id="rId31"/>
    <p:sldId id="293" r:id="rId32"/>
    <p:sldId id="294" r:id="rId33"/>
    <p:sldId id="295" r:id="rId34"/>
    <p:sldId id="300" r:id="rId35"/>
    <p:sldId id="302" r:id="rId36"/>
    <p:sldId id="303" r:id="rId37"/>
    <p:sldId id="304" r:id="rId38"/>
    <p:sldId id="305" r:id="rId39"/>
    <p:sldId id="306" r:id="rId40"/>
    <p:sldId id="30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ania.ru/booksergieva.html" TargetMode="External"/><Relationship Id="rId2" Type="http://schemas.openxmlformats.org/officeDocument/2006/relationships/hyperlink" Target="http://www.vidania.ru/temple/temple_mosobl/sergievo_posadskii_raion_pyatnizkaya_zerkov_vvedenskaya_zerkov_sergiev_posad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vidania.ru/photomosobl/mosobl_640x480_1492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vidania.ru/photomosobl/mosobl_640x480_1289.jpg" TargetMode="Externa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vidania.ru/photomosobl/mosobl_640x480_1292.jpg" TargetMode="Externa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vidania.ru/photomosobl/mosobl_640x480_1298.jpg" TargetMode="Externa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ania.ru/sergiiradonezsky.html" TargetMode="External"/><Relationship Id="rId2" Type="http://schemas.openxmlformats.org/officeDocument/2006/relationships/hyperlink" Target="http://www.vidania.ru/bookbelopesozky.html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hyperlink" Target="http://www.vidania.ru/photomosobl/mosobl_640x480_1722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ania.ru/sergiiradonezsky.html" TargetMode="External"/><Relationship Id="rId2" Type="http://schemas.openxmlformats.org/officeDocument/2006/relationships/hyperlink" Target="http://www.vidania.ru/dmitrydonskoy.html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hyperlink" Target="http://www.vidania.ru/photomosobl/mosobl_640x480_1706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vidania.ru/photomosobl/mosobl_640x480_1715.jpg" TargetMode="Externa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ania.ru/photomosobl/mosobl_640x480_1721.jpg" TargetMode="External"/><Relationship Id="rId2" Type="http://schemas.openxmlformats.org/officeDocument/2006/relationships/hyperlink" Target="http://www.vidania.ru/sergiiradonezsky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ania.ru/booksergieva.html" TargetMode="External"/><Relationship Id="rId2" Type="http://schemas.openxmlformats.org/officeDocument/2006/relationships/hyperlink" Target="http://www.vidania.ru/petrpervy.html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jpeg"/><Relationship Id="rId4" Type="http://schemas.openxmlformats.org/officeDocument/2006/relationships/hyperlink" Target="http://www.vidania.ru/photomosobl/mosobl_640x480_1734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ania.ru/icony/icon_utoli_moya_pechali.html" TargetMode="External"/><Relationship Id="rId2" Type="http://schemas.openxmlformats.org/officeDocument/2006/relationships/hyperlink" Target="http://www.vidania.ru/icony/icon_skoroposlushnica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eg"/><Relationship Id="rId5" Type="http://schemas.openxmlformats.org/officeDocument/2006/relationships/hyperlink" Target="http://www.vidania.ru/icons/icon_vladimir_belopesozkii_640.jpg" TargetMode="External"/><Relationship Id="rId4" Type="http://schemas.openxmlformats.org/officeDocument/2006/relationships/hyperlink" Target="http://www.vidania.ru/sergiiradonezsky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Святые источники </a:t>
            </a:r>
            <a:r>
              <a:rPr lang="ru-RU" b="1" dirty="0" err="1" smtClean="0">
                <a:solidFill>
                  <a:srgbClr val="FF0000"/>
                </a:solidFill>
              </a:rPr>
              <a:t>прп</a:t>
            </a:r>
            <a:r>
              <a:rPr lang="ru-RU" b="1" dirty="0" smtClean="0">
                <a:solidFill>
                  <a:srgbClr val="FF0000"/>
                </a:solidFill>
              </a:rPr>
              <a:t>. Сергия Радонежского в Подмосковье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Admin\Рабочий стол\гремяч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20688"/>
            <a:ext cx="3312368" cy="441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Крест над источником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531422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Гремячий ключ. Лестница к водопаду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0648"/>
            <a:ext cx="374441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Открытая купальня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52736"/>
            <a:ext cx="4176463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344816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Вид из открытой купальни в сторону часовни преподобного Сергия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251520" y="1484784"/>
            <a:ext cx="8435280" cy="5373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1556792"/>
            <a:ext cx="40324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Купальня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494706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Две душевые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89026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Открытая купальня-душевая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620688"/>
            <a:ext cx="3528392" cy="468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Звонница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48680"/>
            <a:ext cx="3672407" cy="488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985590"/>
            <a:ext cx="8003232" cy="16117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Еще одна лестница, ведущая в гору к источнику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715830"/>
            <a:ext cx="3528392" cy="468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5517232"/>
            <a:ext cx="8183880" cy="105156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Крест над святым источником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4664"/>
            <a:ext cx="3870568" cy="514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Много в Подмосковье заповедных святых мест, источников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Documents and Settings\Admin\Рабочий стол\cd0b5lebnie_istochniki_podmoskov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4664"/>
            <a:ext cx="5904656" cy="3936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Вид от звонницы в сторону трапезной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48680"/>
            <a:ext cx="5472608" cy="41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Водопад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14234"/>
            <a:ext cx="5904656" cy="444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07524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Святой источник преподобного Сергия Радонежского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32656"/>
            <a:ext cx="3934709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861048"/>
            <a:ext cx="8471912" cy="27363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Вид от святого источника. Справа внизу – купальня, еще правее – трапезная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25144"/>
            <a:ext cx="8291264" cy="1296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600622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983480"/>
            <a:ext cx="8003232" cy="12538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Большая открытая купальня. Слева – один из источников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688632" cy="454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Святой источник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641177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Святой источник Гремячий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памятный знак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гремяч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76672"/>
            <a:ext cx="3321545" cy="442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3240360" cy="25922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Часовня Пятницкого колодца – одно из загадочных строений  </a:t>
            </a:r>
            <a:r>
              <a:rPr lang="ru-RU" sz="2400" dirty="0" smtClean="0">
                <a:solidFill>
                  <a:srgbClr val="C00000"/>
                </a:solidFill>
              </a:rPr>
              <a:t>Троицкого монастыря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1" y="2348880"/>
            <a:ext cx="3034679" cy="3777283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 smtClean="0"/>
              <a:t> Находясь вне его стен, она редко попадала в монастырские описи, обходили ее вниманием и исследователи. До сих пор неизвестна точная дата сооружения часовни и неясны причины утраты большей части ее пышного декора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1373" y="1340768"/>
            <a:ext cx="3378580" cy="4313778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620688"/>
            <a:ext cx="502624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363272" cy="18459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Часовня Пятницкого колодца </a:t>
            </a:r>
            <a:r>
              <a:rPr lang="ru-RU" dirty="0" smtClean="0">
                <a:solidFill>
                  <a:srgbClr val="FF0000"/>
                </a:solidFill>
              </a:rPr>
              <a:t>отличается оригинальностью архитектурных форм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445224"/>
            <a:ext cx="7416824" cy="792088"/>
          </a:xfrm>
        </p:spPr>
        <p:txBody>
          <a:bodyPr>
            <a:noAutofit/>
          </a:bodyPr>
          <a:lstStyle/>
          <a:p>
            <a:r>
              <a:rPr lang="ru-RU" sz="400" b="1" dirty="0" smtClean="0"/>
              <a:t> </a:t>
            </a:r>
            <a:endParaRPr lang="ru-RU" sz="2000" b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54006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2952328" cy="14351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sz="2000" dirty="0" smtClean="0"/>
          </a:p>
          <a:p>
            <a:endParaRPr lang="ru-RU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На переднем плане: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Введенская церковь, Пятницкая церковь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, часовня Пятницкого колодца. За ними - </a:t>
            </a:r>
            <a:r>
              <a:rPr lang="ru-RU" sz="2800" u="sng" dirty="0" smtClean="0">
                <a:solidFill>
                  <a:srgbClr val="FF0000"/>
                </a:solidFill>
                <a:hlinkClick r:id="rId3"/>
              </a:rPr>
              <a:t>Свято-Троицкая Сергиева лавра.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526339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992888" cy="20608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Святой источник Гремячий ключ находится в 17 км от Сергиева Посада , 1,5 км дрога идет через поле, затем по разбитой грунтовой дороге.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Водопад Гремячий ключ. Дорога к водопаду Гремячий ключ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060848"/>
            <a:ext cx="597666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4941168"/>
            <a:ext cx="8460432" cy="172819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Святой источник в селе Радонеж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Рисунок 6" descr="Радонеж, Святой источник Сергия Радонежского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288309" cy="481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34680" cy="25798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220072" y="1447802"/>
            <a:ext cx="3290575" cy="4206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Святой источник Сергия Радонежского с.Радонеж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Радонеж, Святой источник Сергия Радонежского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46449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404664"/>
            <a:ext cx="3137672" cy="13681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Деревянная купальня рядом с источником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rot="10800000" flipV="1">
            <a:off x="457201" y="1484784"/>
            <a:ext cx="1882552" cy="172819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Рядом с источником  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836712"/>
            <a:ext cx="2232248" cy="18722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51845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672408" cy="41764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Подъем от святого источника Сергия Радонежского к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Преображеннской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церкви села Радонеж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229200"/>
            <a:ext cx="3034680" cy="896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Радонеж, Святой источник Сергия Радонежского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620688"/>
            <a:ext cx="432047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65618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Святой источник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</a:rPr>
              <a:t>прп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. Сергия Радонежского  у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Свято-Троицкого </a:t>
            </a:r>
            <a:r>
              <a:rPr lang="ru-RU" sz="2800" u="sng" dirty="0" err="1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Белопесоцкого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 женского монастыря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1" y="1988840"/>
            <a:ext cx="2530624" cy="413732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По преданию, этот источник был изведен ударом посоха о землю </a:t>
            </a:r>
            <a:r>
              <a:rPr lang="ru-RU" sz="2400" u="sng" dirty="0" err="1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прп</a:t>
            </a:r>
            <a:r>
              <a:rPr lang="ru-RU" sz="2400" u="sng" dirty="0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. Сергием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на сухом месте. Он расположен недалеко от</a:t>
            </a:r>
            <a:r>
              <a:rPr lang="ru-RU" sz="2400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монастыря</a:t>
            </a:r>
          </a:p>
          <a:p>
            <a:endParaRPr lang="ru-RU" sz="1800" dirty="0"/>
          </a:p>
        </p:txBody>
      </p:sp>
      <p:pic>
        <p:nvPicPr>
          <p:cNvPr id="5" name="Содержимое 4" descr="Свято-Троицкий Белопесоцкий женский монастырь. Троицкий собор.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915816" y="1628800"/>
            <a:ext cx="54006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932040" y="332656"/>
            <a:ext cx="3578607" cy="5321258"/>
          </a:xfrm>
        </p:spPr>
        <p:txBody>
          <a:bodyPr>
            <a:normAutofit fontScale="92500"/>
          </a:bodyPr>
          <a:lstStyle/>
          <a:p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Никто до сих пор точно не знает, когда и кто основал Свято-Троицкий </a:t>
            </a:r>
            <a:r>
              <a:rPr lang="ru-RU" sz="1800" b="1" dirty="0" err="1" smtClean="0">
                <a:solidFill>
                  <a:schemeClr val="accent3">
                    <a:lumMod val="75000"/>
                  </a:schemeClr>
                </a:solidFill>
              </a:rPr>
              <a:t>Белопесоцкий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 монастырь. По одной версии, </a:t>
            </a:r>
          </a:p>
          <a:p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Дмитрий Донской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 попросил благословения </a:t>
            </a: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Сергия Радонежского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 для создания монастыря в выбранном им месте в пойме р. Оки; он видел новый монастырь и как оборонительный пункт на южной границе его государства. </a:t>
            </a: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Сергий Радонежский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 был в этих местах и благословил создание здесь обители. </a:t>
            </a:r>
          </a:p>
          <a:p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Собор троицы </a:t>
            </a:r>
            <a:r>
              <a:rPr lang="ru-RU" sz="1800" b="1" dirty="0" err="1" smtClean="0">
                <a:solidFill>
                  <a:schemeClr val="accent3">
                    <a:lumMod val="75000"/>
                  </a:schemeClr>
                </a:solidFill>
              </a:rPr>
              <a:t>Живоначальной</a:t>
            </a:r>
            <a:endParaRPr lang="ru-RU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Свято-Троицкий Белопесоцкий женский монастырь. Собор Троицы Живоначальной.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683568" y="620688"/>
            <a:ext cx="396044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292080" y="1447802"/>
            <a:ext cx="3218567" cy="4206112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Истинно православный человек, независимо от обстоятельств, всегда следует высоким и добрым христианским принципам. Так что история Свято-Троицкого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Белопесоцкого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монастыря в самом конце XV в. учит быть мудрым и гуманным по отношению к побежденным недругам </a:t>
            </a:r>
          </a:p>
          <a:p>
            <a:endParaRPr lang="ru-RU" dirty="0"/>
          </a:p>
        </p:txBody>
      </p:sp>
      <p:pic>
        <p:nvPicPr>
          <p:cNvPr id="5" name="Содержимое 4" descr="Свято-Троицкий Белопесоцкий женский монастырь. Колокольня, церковь Николая Чудотворца.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7544" y="548680"/>
            <a:ext cx="439248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08104" y="692696"/>
            <a:ext cx="3002543" cy="4961218"/>
          </a:xfrm>
        </p:spPr>
        <p:txBody>
          <a:bodyPr>
            <a:normAutofit fontScale="92500"/>
          </a:bodyPr>
          <a:lstStyle/>
          <a:p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Духовное и физическое здоровье братии монастыря складывалось благодаря точному выполнению всех догматов и правил православия. Вспоминали, что в этих местах творили добрые дела многие достойные русские люди, и в первую очередь самый неоспоримый духовный авторитет Древней Руси — </a:t>
            </a: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Сергий Радонежский.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Свято-Троицкий Белопесоцкий женский монастырь. Иоанно-Предтеченская и Сергиевская церкви в Троицком Белопесоцком монастыре.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92696"/>
            <a:ext cx="482453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08104" y="332656"/>
            <a:ext cx="3024336" cy="6120680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Церковь Николая Чудотворца (3-я четверть XVI в.) под колокольней и Троицкий собор. </a:t>
            </a:r>
          </a:p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В конце XVII в. Россия стала мощным и влиятельным государством, его границы удалились к югу, и военно-стратегическая значимость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</a:rPr>
              <a:t>Белопесоцкого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монастыря ослабла. Он потерял прежнее значение как важный оборонительный объект, с 1681 г. был приписан к Коломенскому Архиерейскому дому, в 1700 г. его по указу молодого царя </a:t>
            </a:r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Петра I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Романова приписали к Троицкому монастырю (позже названному </a:t>
            </a:r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Троице-Сергиевой лаврой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). 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Свято-Троицкий Белопесоцкий женский монастырь. Церковь Николая Чудотворца (3-я четверть XVI в.) под колокольней и Троицкий собор в Троицком Белопесоцком монастыре.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4664"/>
            <a:ext cx="482453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476672"/>
            <a:ext cx="3096344" cy="6192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Преподобный Владимир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Белопесоцкий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, основатель Свято-Троицкого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Белопесоцкого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монастыря (1498 - 1522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гг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). 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 наши дни главными святынями Свято-Троицкого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Белопесоцкого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монастыря являются пребывающие под спудом в Троицком храме мощи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местночтимого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святого Владимира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Белопесоцкого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, чтимые </a:t>
            </a: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икона Божией Матери «</a:t>
            </a:r>
            <a:r>
              <a:rPr lang="ru-RU" b="1" u="sng" dirty="0" err="1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Скоропослушница</a:t>
            </a: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»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и </a:t>
            </a: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икона «Утоли моя печали»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ковчег-мощевик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с частицами мощей многих святых и святой источник </a:t>
            </a: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hlinkClick r:id="rId4"/>
              </a:rPr>
              <a:t>преподобного Сергия Радонежского.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Говорят, что сам </a:t>
            </a: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hlinkClick r:id="rId4"/>
              </a:rPr>
              <a:t>Сергий Радонежский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здесь ударил своим посохом о сухую землю, и тут же из-под земли забил источник. 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реподобный Владимир Белопесоцкий, основатель Свято-Троицкого Белопесоцкого монастыря (1498 - 1522 гг).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548680"/>
            <a:ext cx="446449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Храм преподобного Сергия Радонежского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6013459" cy="452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Презентацию составила учитель русского языка НОУ СОШ Православная гимназия </a:t>
            </a:r>
            <a:r>
              <a:rPr lang="ru-RU" sz="1400" b="1" dirty="0" err="1" smtClean="0">
                <a:solidFill>
                  <a:schemeClr val="tx2"/>
                </a:solidFill>
              </a:rPr>
              <a:t>Халимон</a:t>
            </a:r>
            <a:r>
              <a:rPr lang="ru-RU" sz="1400" b="1" dirty="0" smtClean="0">
                <a:solidFill>
                  <a:schemeClr val="tx2"/>
                </a:solidFill>
              </a:rPr>
              <a:t> И.В.  2013 г.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196752"/>
            <a:ext cx="7607816" cy="2148816"/>
          </a:xfrm>
        </p:spPr>
        <p:txBody>
          <a:bodyPr>
            <a:normAutofit lnSpcReduction="10000"/>
          </a:bodyPr>
          <a:lstStyle/>
          <a:p>
            <a:r>
              <a:rPr lang="ru-RU" sz="2900" b="1" dirty="0" smtClean="0">
                <a:solidFill>
                  <a:srgbClr val="FF0000"/>
                </a:solidFill>
              </a:rPr>
              <a:t>Много святых мест в Подмосковье, связанных с деяниями </a:t>
            </a:r>
            <a:r>
              <a:rPr lang="ru-RU" sz="2900" b="1" dirty="0" err="1" smtClean="0">
                <a:solidFill>
                  <a:srgbClr val="FF0000"/>
                </a:solidFill>
              </a:rPr>
              <a:t>прп</a:t>
            </a:r>
            <a:r>
              <a:rPr lang="ru-RU" sz="2900" b="1" dirty="0" smtClean="0">
                <a:solidFill>
                  <a:srgbClr val="FF0000"/>
                </a:solidFill>
              </a:rPr>
              <a:t>. Сергия Радонежского, посетить которые зовет душа.</a:t>
            </a:r>
          </a:p>
          <a:p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6654"/>
            <a:ext cx="4536504" cy="602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11521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Церковь Сергия Радонежского и Святые ворота. Вид со стороны  строящегося паломнического центра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221088"/>
            <a:ext cx="7957512" cy="1152128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186" y="1412776"/>
            <a:ext cx="660627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075240" cy="12241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Часовня Сергия Радонежского у водопада Гремячий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0648"/>
            <a:ext cx="417204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Часовня  Сергия Радонежского у </a:t>
            </a: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Взгляднево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6075678" cy="457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Памятный знак у источника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4664"/>
            <a:ext cx="3784116" cy="50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</TotalTime>
  <Words>642</Words>
  <Application>Microsoft Office PowerPoint</Application>
  <PresentationFormat>Экран (4:3)</PresentationFormat>
  <Paragraphs>50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Аспект</vt:lpstr>
      <vt:lpstr>Святые источники прп. Сергия Радонежского в Подмосковье</vt:lpstr>
      <vt:lpstr>Много в Подмосковье заповедных святых мест, источников</vt:lpstr>
      <vt:lpstr>Святой источник Гремячий ключ находится в 17 км от Сергиева Посада , 1,5 км дрога идет через поле, затем по разбитой грунтовой дороге.</vt:lpstr>
      <vt:lpstr>Храм преподобного Сергия Радонежского</vt:lpstr>
      <vt:lpstr>Слайд 5</vt:lpstr>
      <vt:lpstr>Церковь Сергия Радонежского и Святые ворота. Вид со стороны  строящегося паломнического центра</vt:lpstr>
      <vt:lpstr>Часовня Сергия Радонежского у водопада Гремячий</vt:lpstr>
      <vt:lpstr>Часовня  Сергия Радонежского у Взгляднево</vt:lpstr>
      <vt:lpstr>Памятный знак у источника</vt:lpstr>
      <vt:lpstr>Крест над источником</vt:lpstr>
      <vt:lpstr>Гремячий ключ. Лестница к водопаду</vt:lpstr>
      <vt:lpstr>Открытая купальня</vt:lpstr>
      <vt:lpstr>Вид из открытой купальни в сторону часовни преподобного Сергия</vt:lpstr>
      <vt:lpstr>Купальня</vt:lpstr>
      <vt:lpstr>Две душевые</vt:lpstr>
      <vt:lpstr>Открытая купальня-душевая</vt:lpstr>
      <vt:lpstr>Звонница</vt:lpstr>
      <vt:lpstr>Еще одна лестница, ведущая в гору к источнику</vt:lpstr>
      <vt:lpstr>Крест над святым источником</vt:lpstr>
      <vt:lpstr>Вид от звонницы в сторону трапезной</vt:lpstr>
      <vt:lpstr>Водопад</vt:lpstr>
      <vt:lpstr>Святой источник преподобного Сергия Радонежского</vt:lpstr>
      <vt:lpstr>Вид от святого источника. Справа внизу – купальня, еще правее – трапезная.</vt:lpstr>
      <vt:lpstr>Большая открытая купальня. Слева – один из источников</vt:lpstr>
      <vt:lpstr>Святой источник</vt:lpstr>
      <vt:lpstr>Святой источник Гремячий памятный знак</vt:lpstr>
      <vt:lpstr>Часовня Пятницкого колодца – одно из загадочных строений  Троицкого монастыря</vt:lpstr>
      <vt:lpstr>Часовня Пятницкого колодца отличается оригинальностью архитектурных форм</vt:lpstr>
      <vt:lpstr>Слайд 29</vt:lpstr>
      <vt:lpstr>Слайд 30</vt:lpstr>
      <vt:lpstr>Слайд 31</vt:lpstr>
      <vt:lpstr>Деревянная купальня рядом с источником</vt:lpstr>
      <vt:lpstr>Подъем от святого источника Сергия Радонежского к Преображеннской церкви села Радонеж</vt:lpstr>
      <vt:lpstr>Святой источник прп. Сергия Радонежского  у Свято-Троицкого Белопесоцкого женского монастыря </vt:lpstr>
      <vt:lpstr>Слайд 35</vt:lpstr>
      <vt:lpstr>Слайд 36</vt:lpstr>
      <vt:lpstr>Слайд 37</vt:lpstr>
      <vt:lpstr>Слайд 38</vt:lpstr>
      <vt:lpstr>Слайд 39</vt:lpstr>
      <vt:lpstr>Презентацию составила учитель русского языка НОУ СОШ Православная гимназия Халимон И.В.  2013 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4</cp:revision>
  <dcterms:modified xsi:type="dcterms:W3CDTF">2013-11-10T04:41:00Z</dcterms:modified>
</cp:coreProperties>
</file>