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60" r:id="rId5"/>
    <p:sldId id="259" r:id="rId6"/>
    <p:sldId id="261" r:id="rId7"/>
    <p:sldId id="262" r:id="rId8"/>
    <p:sldId id="264" r:id="rId9"/>
    <p:sldId id="265" r:id="rId10"/>
    <p:sldId id="266" r:id="rId11"/>
    <p:sldId id="273" r:id="rId12"/>
    <p:sldId id="267" r:id="rId13"/>
    <p:sldId id="268" r:id="rId14"/>
    <p:sldId id="269" r:id="rId15"/>
    <p:sldId id="270" r:id="rId16"/>
    <p:sldId id="271" r:id="rId17"/>
    <p:sldId id="280" r:id="rId18"/>
    <p:sldId id="272" r:id="rId19"/>
    <p:sldId id="274" r:id="rId20"/>
    <p:sldId id="275" r:id="rId21"/>
    <p:sldId id="279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052736"/>
            <a:ext cx="727280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Развитие</a:t>
            </a:r>
            <a:r>
              <a:rPr kumimoji="0" lang="ru-RU" sz="440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школьника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как языковой личности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 процессе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обучения и воспитания</a:t>
            </a:r>
            <a:endParaRPr kumimoji="0" lang="ru-RU" sz="44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000504"/>
            <a:ext cx="5143536" cy="240523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Ротанова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Ирина 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Викторовна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русского  языка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литературы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50072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Задачи</a:t>
            </a:r>
            <a:r>
              <a:rPr lang="ru-RU" sz="2800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 преподавания русского языка с позиции формирования языковой личности: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Формировать коммуникативную культуру учащихся.</a:t>
            </a:r>
            <a:br>
              <a:rPr lang="ru-RU" sz="2800" dirty="0" smtClean="0"/>
            </a:br>
            <a:r>
              <a:rPr lang="ru-RU" sz="2800" dirty="0" smtClean="0"/>
              <a:t>Развивать творческий, </a:t>
            </a:r>
            <a:r>
              <a:rPr lang="ru-RU" sz="2800" dirty="0" err="1" smtClean="0"/>
              <a:t>креативный</a:t>
            </a:r>
            <a:r>
              <a:rPr lang="ru-RU" sz="2800" dirty="0" smtClean="0"/>
              <a:t> потенциал личности (способность неординарно мыслить и действовать).</a:t>
            </a:r>
            <a:br>
              <a:rPr lang="ru-RU" sz="2800" dirty="0" smtClean="0"/>
            </a:br>
            <a:r>
              <a:rPr lang="ru-RU" sz="2800" dirty="0" smtClean="0"/>
              <a:t>Приобщать школьников к ценностям русской и мировой художественной литературы.</a:t>
            </a:r>
            <a:br>
              <a:rPr lang="ru-RU" sz="2800" dirty="0" smtClean="0"/>
            </a:br>
            <a:r>
              <a:rPr lang="ru-RU" sz="2800" dirty="0" smtClean="0"/>
              <a:t>Повышать качество знаний учащихся.</a:t>
            </a:r>
            <a:br>
              <a:rPr lang="ru-RU" sz="2800" dirty="0" smtClean="0"/>
            </a:br>
            <a:r>
              <a:rPr lang="ru-RU" sz="2800" dirty="0" smtClean="0"/>
              <a:t>Воспитывать у учащихся бережное отношение к Слову.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42148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Методы и методические приемы: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3200" i="1" dirty="0" smtClean="0"/>
              <a:t> </a:t>
            </a:r>
            <a:r>
              <a:rPr lang="ru-RU" sz="3600" dirty="0" smtClean="0">
                <a:latin typeface="+mn-lt"/>
              </a:rPr>
              <a:t>эвристический метод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исследовательский метод 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проблемный метод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проектная деятельность 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творческие зачёты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сочинение-миниатюра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лингвистическое моделирование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 </a:t>
            </a:r>
            <a:br>
              <a:rPr lang="ru-RU" sz="3600" dirty="0" smtClean="0">
                <a:latin typeface="+mn-lt"/>
              </a:rPr>
            </a:b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Эвристический метод.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2143116"/>
            <a:ext cx="76438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На душе тревожно. </a:t>
            </a:r>
          </a:p>
          <a:p>
            <a:r>
              <a:rPr lang="ru-RU" sz="4000" dirty="0" smtClean="0"/>
              <a:t>Лицо мамы было тревожно. </a:t>
            </a:r>
          </a:p>
          <a:p>
            <a:r>
              <a:rPr lang="ru-RU" sz="4000" dirty="0" smtClean="0"/>
              <a:t>Бабушка посмотрела на внука тревожно.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28641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  <a:latin typeface="+mn-lt"/>
              </a:rPr>
              <a:t>«Словосочетание»</a:t>
            </a:r>
            <a:br>
              <a:rPr lang="ru-RU" b="1" dirty="0" smtClean="0">
                <a:solidFill>
                  <a:srgbClr val="C00000"/>
                </a:solidFill>
                <a:latin typeface="+mn-lt"/>
              </a:rPr>
            </a:br>
            <a:r>
              <a:rPr lang="ru-RU" dirty="0" smtClean="0"/>
              <a:t> </a:t>
            </a:r>
            <a:r>
              <a:rPr lang="ru-RU" sz="4000" dirty="0" smtClean="0"/>
              <a:t>Пос…</a:t>
            </a:r>
            <a:r>
              <a:rPr lang="ru-RU" sz="4000" dirty="0" err="1" smtClean="0"/>
              <a:t>дить</a:t>
            </a:r>
            <a:r>
              <a:rPr lang="ru-RU" sz="4000" dirty="0" smtClean="0"/>
              <a:t>, чу…</a:t>
            </a:r>
            <a:r>
              <a:rPr lang="ru-RU" sz="4000" dirty="0" err="1" smtClean="0"/>
              <a:t>ствительное</a:t>
            </a:r>
            <a:r>
              <a:rPr lang="ru-RU" sz="4000" dirty="0" smtClean="0"/>
              <a:t>, пор…жаться, в т…плице, сер…</a:t>
            </a:r>
            <a:r>
              <a:rPr lang="ru-RU" sz="4000" dirty="0" err="1" smtClean="0"/>
              <a:t>це</a:t>
            </a:r>
            <a:r>
              <a:rPr lang="ru-RU" sz="4000" dirty="0" smtClean="0"/>
              <a:t>, вс…</a:t>
            </a:r>
            <a:r>
              <a:rPr lang="ru-RU" sz="4000" dirty="0" err="1" smtClean="0"/>
              <a:t>гда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Задание. Соединить между собой слова, в которых пропущена одинаковая орфограмма.</a:t>
            </a:r>
            <a:br>
              <a:rPr lang="ru-RU" sz="4000" dirty="0" smtClean="0"/>
            </a:br>
            <a:endParaRPr lang="ru-RU" sz="40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4714908"/>
          </a:xfrm>
        </p:spPr>
        <p:txBody>
          <a:bodyPr>
            <a:noAutofit/>
          </a:bodyPr>
          <a:lstStyle/>
          <a:p>
            <a:pPr lvl="0"/>
            <a:r>
              <a:rPr lang="ru-RU" sz="3600" b="1" i="1" dirty="0" smtClean="0">
                <a:solidFill>
                  <a:srgbClr val="C00000"/>
                </a:solidFill>
                <a:latin typeface="+mn-lt"/>
              </a:rPr>
              <a:t>Творческие зачёты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. </a:t>
            </a: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Басни  И.А. Крылова.</a:t>
            </a:r>
            <a:br>
              <a:rPr lang="ru-RU" sz="3200" dirty="0" smtClean="0">
                <a:latin typeface="+mn-lt"/>
              </a:rPr>
            </a:br>
            <a:r>
              <a:rPr lang="ru-RU" sz="3200" dirty="0" smtClean="0">
                <a:latin typeface="+mn-lt"/>
              </a:rPr>
              <a:t> Ученики делятся на группы (по желанию), выбирают басню, распределяют роли. На уроке-зачёте (за счёт уроков </a:t>
            </a:r>
            <a:r>
              <a:rPr lang="ru-RU" sz="3200" dirty="0" smtClean="0">
                <a:latin typeface="+mn-lt"/>
              </a:rPr>
              <a:t>самостоятельного чтения</a:t>
            </a:r>
            <a:r>
              <a:rPr lang="ru-RU" sz="3200" dirty="0" smtClean="0">
                <a:latin typeface="+mn-lt"/>
              </a:rPr>
              <a:t>) представляют плоды своего творчества. На уроке учащиеся могут быть художниками, сценаристами, режиссёрами.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64360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Сочинение-миниатюра</a:t>
            </a:r>
            <a:r>
              <a:rPr lang="ru-RU" sz="3600" b="1" dirty="0" smtClean="0"/>
              <a:t> 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dirty="0" smtClean="0"/>
              <a:t>позволяет вводить в речевую практику учащихся изучаемые языковые явления, развивающие их творческое мышление, чувство прекрасного, позволяет выявить пробелы в знаниях у учащихся и внести необходимую корректировку.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643602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rgbClr val="C00000"/>
                </a:solidFill>
              </a:rPr>
              <a:t>Исследовательский метод </a:t>
            </a:r>
            <a:r>
              <a:rPr lang="ru-RU" sz="3200" dirty="0" smtClean="0"/>
              <a:t>Позволяет проявить наиболее полно инициативу, самостоятельность, творческий поиск учащихся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Н</a:t>
            </a:r>
            <a:r>
              <a:rPr lang="ru-RU" sz="3200" dirty="0" smtClean="0"/>
              <a:t>а </a:t>
            </a:r>
            <a:r>
              <a:rPr lang="ru-RU" sz="3200" dirty="0" smtClean="0"/>
              <a:t>уроке литературы  при изучении повести Н.В. Гоголя «Тарас </a:t>
            </a:r>
            <a:r>
              <a:rPr lang="ru-RU" sz="3200" dirty="0" err="1" smtClean="0"/>
              <a:t>Бульба</a:t>
            </a:r>
            <a:r>
              <a:rPr lang="ru-RU" sz="3200" dirty="0" smtClean="0"/>
              <a:t>» учащиеся получают задание выявить особенности и средства создания исторического колорита в произведении.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C00000"/>
                </a:solidFill>
                <a:latin typeface="+mn-lt"/>
              </a:rPr>
              <a:t>Эпиграф</a:t>
            </a:r>
            <a:br>
              <a:rPr lang="ru-RU" sz="49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4900" b="1" dirty="0" smtClean="0">
                <a:latin typeface="+mn-lt"/>
              </a:rPr>
              <a:t>5 класс</a:t>
            </a:r>
            <a:br>
              <a:rPr lang="ru-RU" sz="4900" b="1" dirty="0" smtClean="0">
                <a:latin typeface="+mn-lt"/>
              </a:rPr>
            </a:br>
            <a:r>
              <a:rPr lang="ru-RU" sz="4900" b="1" dirty="0" smtClean="0">
                <a:latin typeface="+mn-lt"/>
              </a:rPr>
              <a:t>М</a:t>
            </a:r>
            <a:r>
              <a:rPr lang="ru-RU" sz="4900" b="1" dirty="0" smtClean="0">
                <a:latin typeface="+mn-lt"/>
              </a:rPr>
              <a:t>ногозначные слова</a:t>
            </a:r>
            <a:r>
              <a:rPr lang="ru-RU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+mn-lt"/>
              </a:rPr>
            </a:br>
            <a:r>
              <a:rPr lang="ru-RU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+mn-lt"/>
              </a:rPr>
            </a:br>
            <a:r>
              <a:rPr lang="ru-RU" b="1" dirty="0" smtClean="0">
                <a:latin typeface="+mn-lt"/>
              </a:rPr>
              <a:t>Слово, он что яблочко : с одного – то боку зеленое, так с другого румяное, ты умей его повертывать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 </a:t>
            </a:r>
            <a:endParaRPr lang="ru-RU" b="1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Работа с текстом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214422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Во-первых</a:t>
            </a:r>
            <a:r>
              <a:rPr lang="ru-RU" sz="2800" dirty="0" smtClean="0"/>
              <a:t>, текст в этом случае является не только источником получения знания и формирования умений и навыков, но и способом организации учебной деятельности учащихся на уроке. </a:t>
            </a:r>
          </a:p>
          <a:p>
            <a:r>
              <a:rPr lang="ru-RU" sz="2800" b="1" dirty="0" smtClean="0"/>
              <a:t>Во-вторых</a:t>
            </a:r>
            <a:r>
              <a:rPr lang="ru-RU" sz="2800" dirty="0" smtClean="0"/>
              <a:t>, текст позволяет организовать все виды речевой деятельности: слушание и чтение, говорение и письмо. </a:t>
            </a:r>
          </a:p>
          <a:p>
            <a:r>
              <a:rPr lang="ru-RU" sz="2800" b="1" dirty="0" smtClean="0"/>
              <a:t>В-третьих</a:t>
            </a:r>
            <a:r>
              <a:rPr lang="ru-RU" sz="2800" dirty="0" smtClean="0"/>
              <a:t>, работа с текстом развивает у учащихся языковое чутье, вырабатывает умение создавать свой текст.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Сложное предложение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143108" y="1333159"/>
            <a:ext cx="53578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Скинуло кафтан зеленый лето,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Отсвистели жаворонки всласть!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Осень,  в шубу желтую одета,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 лесам с метелкою прошлась,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Чтоб вошла рачительной хозяйкой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 снежные лесные терема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Щеголиха в белой разлетайке –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Русская румяная зима.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5286389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err="1" smtClean="0"/>
              <a:t>Д.Кедрин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096085" y="74711"/>
            <a:ext cx="10479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E2B59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И.Буслаев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928669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Федеральный компонент Государственного образовательного стандарта общего образования определяет основную цель обучения языку в средней школе: развитие у учащихся необходимого для межкультурного общения уровня коммуникативной компетенции при одновременном формировании и совершенствовании личности ребёнка, способной не только к дальнейшему самообразованию, но и к использованию полученных знаний для решения важных жизненных проблем. 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О-Е после шипящих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07236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Она … зависти полна,</a:t>
            </a:r>
            <a:br>
              <a:rPr lang="ru-RU" sz="4000" dirty="0" smtClean="0"/>
            </a:br>
            <a:r>
              <a:rPr lang="ru-RU" sz="4000" dirty="0" smtClean="0"/>
              <a:t>Бросив зеркальце под лавку,</a:t>
            </a:r>
            <a:br>
              <a:rPr lang="ru-RU" sz="4000" dirty="0" smtClean="0"/>
            </a:br>
            <a:r>
              <a:rPr lang="ru-RU" sz="4000" dirty="0" smtClean="0"/>
              <a:t>Позвала к себе Чернавку…</a:t>
            </a:r>
          </a:p>
          <a:p>
            <a:pPr algn="r"/>
            <a:r>
              <a:rPr lang="ru-RU" sz="4000" dirty="0" smtClean="0"/>
              <a:t>А.С.Пушкин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785794"/>
            <a:ext cx="75724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Я.Корчак писал: </a:t>
            </a:r>
          </a:p>
          <a:p>
            <a:pPr algn="ctr"/>
            <a:r>
              <a:rPr lang="ru-RU" sz="3200" b="1" dirty="0" smtClean="0"/>
              <a:t>«Родной язык – это нарочно придуманные для ребенка правила и нравоучения, а </a:t>
            </a:r>
            <a:r>
              <a:rPr lang="ru-RU" sz="3200" b="1" i="1" u="sng" dirty="0" smtClean="0"/>
              <a:t>воздух, </a:t>
            </a:r>
            <a:r>
              <a:rPr lang="ru-RU" sz="3200" b="1" dirty="0" smtClean="0"/>
              <a:t>которым дышит его душа наравне с душой всего народа, ребенок дышит воздухом творчества: он хочет сочинять, мечтать, фантазировать. Только в подобной речевой практике ребёнок поймет, что с помощью родного языка можно творить чувства».</a:t>
            </a:r>
            <a:endParaRPr lang="ru-RU" sz="32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анимированные картинки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928813"/>
            <a:ext cx="4267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58775" y="7016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000000"/>
                </a:solidFill>
                <a:latin typeface="GungsuhChe" pitchFamily="49" charset="-127"/>
                <a:ea typeface="GungsuhChe" pitchFamily="49" charset="-127"/>
              </a:rPr>
              <a:t>Спасибо </a:t>
            </a:r>
            <a:br>
              <a:rPr lang="ru-RU" b="1" i="1" dirty="0" smtClean="0">
                <a:solidFill>
                  <a:srgbClr val="000000"/>
                </a:solidFill>
                <a:latin typeface="GungsuhChe" pitchFamily="49" charset="-127"/>
                <a:ea typeface="GungsuhChe" pitchFamily="49" charset="-127"/>
              </a:rPr>
            </a:br>
            <a:r>
              <a:rPr lang="ru-RU" b="1" i="1" dirty="0" smtClean="0">
                <a:solidFill>
                  <a:srgbClr val="000000"/>
                </a:solidFill>
                <a:latin typeface="GungsuhChe" pitchFamily="49" charset="-127"/>
                <a:ea typeface="GungsuhChe" pitchFamily="49" charset="-127"/>
              </a:rPr>
              <a:t>за </a:t>
            </a:r>
            <a:r>
              <a:rPr lang="ru-RU" b="1" i="1" dirty="0">
                <a:solidFill>
                  <a:srgbClr val="000000"/>
                </a:solidFill>
                <a:latin typeface="GungsuhChe" pitchFamily="49" charset="-127"/>
                <a:ea typeface="GungsuhChe" pitchFamily="49" charset="-127"/>
              </a:rPr>
              <a:t>внимание!</a:t>
            </a:r>
            <a:br>
              <a:rPr lang="ru-RU" b="1" i="1" dirty="0">
                <a:solidFill>
                  <a:srgbClr val="000000"/>
                </a:solidFill>
                <a:latin typeface="GungsuhChe" pitchFamily="49" charset="-127"/>
                <a:ea typeface="GungsuhChe" pitchFamily="49" charset="-127"/>
              </a:rPr>
            </a:br>
            <a:endParaRPr lang="ru-RU" b="1" i="1" dirty="0">
              <a:solidFill>
                <a:srgbClr val="000000"/>
              </a:solidFill>
              <a:latin typeface="GungsuhChe" pitchFamily="49" charset="-127"/>
              <a:ea typeface="Gungsuh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18" name="Рисунок 9" descr="http://lib.znate.ru/pars_docs/refs/156/155687/155687_html_m40d371a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576" y="285728"/>
            <a:ext cx="8263266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5214974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Родной </a:t>
            </a:r>
            <a:r>
              <a:rPr lang="ru-RU" dirty="0" smtClean="0"/>
              <a:t>язык так сросся с личностью каждого, что учить оному значит вместе с тем и развивать духовные способности </a:t>
            </a:r>
            <a:r>
              <a:rPr lang="ru-RU" dirty="0" smtClean="0"/>
              <a:t>учащихся</a:t>
            </a:r>
            <a:r>
              <a:rPr lang="ru-RU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Ф.И.Буслаев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857232"/>
            <a:ext cx="79296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Языковая личность-</a:t>
            </a:r>
          </a:p>
          <a:p>
            <a:r>
              <a:rPr lang="ru-RU" sz="3200" b="1" dirty="0" smtClean="0"/>
              <a:t>совокупность способностей и характеристик человека, обусловливающих создание и восприятие им речевых произведений; языковая компетенция, характеризующаяся глубиной и точностью отражения действительности, степенью структурно-языковой сложности.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464347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  <a:latin typeface="+mn-lt"/>
              </a:rPr>
              <a:t>При воспитании языковой личности </a:t>
            </a:r>
            <a:br>
              <a:rPr lang="ru-RU" sz="31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3100" b="1" dirty="0" smtClean="0">
                <a:latin typeface="+mn-lt"/>
              </a:rPr>
              <a:t>мы прежде всего должны ориентироваться на элитарную языковую личность как личность не просто овладевшую языком, но и усвоившую формы социального существования и культурной деятельности, позволяющие ей не только осуществлять сугубо человеческую деятельность – говорить, общаться, создавать устные и письменные речевые произведения, отвечающие целям и условиям коммуникации, извлекать информацию из текстов, воспринимать речь, но и быть конкурентоспособной и успешной личностью</a:t>
            </a:r>
            <a:r>
              <a:rPr lang="ru-RU" sz="3100" dirty="0" smtClean="0">
                <a:latin typeface="+mn-lt"/>
              </a:rPr>
              <a:t>.</a:t>
            </a:r>
            <a:br>
              <a:rPr lang="ru-RU" sz="3100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</a:t>
            </a:r>
            <a:r>
              <a:rPr lang="ru-RU" sz="3100" b="1" dirty="0" smtClean="0">
                <a:solidFill>
                  <a:srgbClr val="C00000"/>
                </a:solidFill>
              </a:rPr>
              <a:t>Компоненты языковой личности по М.С.Каган</a:t>
            </a:r>
            <a:endParaRPr lang="ru-RU" sz="31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59"/>
            <a:ext cx="79296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</a:t>
            </a:r>
            <a:r>
              <a:rPr lang="ru-RU" sz="2000" b="1" dirty="0" smtClean="0"/>
              <a:t>1. </a:t>
            </a:r>
            <a:r>
              <a:rPr lang="ru-RU" sz="2000" b="1" dirty="0" smtClean="0">
                <a:solidFill>
                  <a:srgbClr val="C00000"/>
                </a:solidFill>
              </a:rPr>
              <a:t>Гносеологический</a:t>
            </a:r>
            <a:r>
              <a:rPr lang="ru-RU" sz="2000" b="1" dirty="0" smtClean="0"/>
              <a:t> потенциал личности, определяемый объемом и качеством информации - знаниями личности о внешнем мире, природном и социальном, а также самопознанием.</a:t>
            </a:r>
            <a:br>
              <a:rPr lang="ru-RU" sz="2000" b="1" dirty="0" smtClean="0"/>
            </a:br>
            <a:r>
              <a:rPr lang="ru-RU" sz="2000" b="1" dirty="0" smtClean="0"/>
              <a:t>2. </a:t>
            </a:r>
            <a:r>
              <a:rPr lang="ru-RU" sz="2000" b="1" dirty="0" err="1" smtClean="0">
                <a:solidFill>
                  <a:srgbClr val="C00000"/>
                </a:solidFill>
              </a:rPr>
              <a:t>Аксиологический</a:t>
            </a:r>
            <a:r>
              <a:rPr lang="ru-RU" sz="2000" b="1" dirty="0" smtClean="0"/>
              <a:t> потенциал, определяемый системой ценностных ориентации, приобретенных личностью в процессе социализации.</a:t>
            </a:r>
            <a:br>
              <a:rPr lang="ru-RU" sz="2000" b="1" dirty="0" smtClean="0"/>
            </a:br>
            <a:r>
              <a:rPr lang="ru-RU" sz="2000" b="1" dirty="0" smtClean="0"/>
              <a:t>3. </a:t>
            </a:r>
            <a:r>
              <a:rPr lang="ru-RU" sz="2000" b="1" dirty="0" smtClean="0">
                <a:solidFill>
                  <a:srgbClr val="C00000"/>
                </a:solidFill>
              </a:rPr>
              <a:t>Творческий потенциал</a:t>
            </a:r>
            <a:r>
              <a:rPr lang="ru-RU" sz="2000" b="1" dirty="0" smtClean="0"/>
              <a:t>, определяемый умениями и навыками, способностями к действию.</a:t>
            </a:r>
            <a:br>
              <a:rPr lang="ru-RU" sz="2000" b="1" dirty="0" smtClean="0"/>
            </a:br>
            <a:r>
              <a:rPr lang="ru-RU" sz="2000" b="1" dirty="0" smtClean="0"/>
              <a:t> 4. </a:t>
            </a:r>
            <a:r>
              <a:rPr lang="ru-RU" sz="2000" b="1" dirty="0" smtClean="0">
                <a:solidFill>
                  <a:srgbClr val="C00000"/>
                </a:solidFill>
              </a:rPr>
              <a:t>Коммуникативный</a:t>
            </a:r>
            <a:r>
              <a:rPr lang="ru-RU" sz="2000" b="1" dirty="0" smtClean="0"/>
              <a:t> потенциал, определяемый мерой и формой общительности личности.</a:t>
            </a:r>
            <a:br>
              <a:rPr lang="ru-RU" sz="2000" b="1" dirty="0" smtClean="0"/>
            </a:br>
            <a:r>
              <a:rPr lang="ru-RU" sz="2000" b="1" dirty="0" smtClean="0"/>
              <a:t>5. </a:t>
            </a:r>
            <a:r>
              <a:rPr lang="ru-RU" sz="2000" b="1" dirty="0" smtClean="0">
                <a:solidFill>
                  <a:srgbClr val="C00000"/>
                </a:solidFill>
              </a:rPr>
              <a:t>Художественный</a:t>
            </a:r>
            <a:r>
              <a:rPr lang="ru-RU" sz="2000" b="1" dirty="0" smtClean="0"/>
              <a:t> потенциал, определяемый художественными потребностями личности и тем, как они удовлетворяются.</a:t>
            </a:r>
            <a:br>
              <a:rPr lang="ru-RU" sz="2000" b="1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</a:rPr>
              <a:t>Для становления языковой личности важны следующие аспекты: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800" dirty="0" smtClean="0"/>
              <a:t>- социализация человека, в результате которой личность становится сфокусированным выражением всего культурно – исторического ансамбля данного общества;</a:t>
            </a:r>
            <a:br>
              <a:rPr lang="ru-RU" sz="2800" dirty="0" smtClean="0"/>
            </a:br>
            <a:r>
              <a:rPr lang="ru-RU" sz="2800" dirty="0" smtClean="0"/>
              <a:t>- активная речемыслительная деятельность по нормам и эталонам определенной этноязыковой культуры;</a:t>
            </a:r>
            <a:br>
              <a:rPr lang="ru-RU" sz="2800" dirty="0" smtClean="0"/>
            </a:br>
            <a:r>
              <a:rPr lang="ru-RU" sz="2800" dirty="0" smtClean="0"/>
              <a:t>- усвоение социальной психологии народа.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2286016"/>
          </a:xfrm>
        </p:spPr>
        <p:txBody>
          <a:bodyPr>
            <a:normAutofit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00034" y="327076"/>
            <a:ext cx="821537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Цели преподавания русского языка с позиции формирования языковой личности: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200" dirty="0" smtClean="0"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ормирование языковой личности школьников в процессе усвоения ими определённой системы знаний о языке, развитие языковых компетенций.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200" dirty="0" smtClean="0"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оспитание бережного и ответственного отношения к Слову.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3200" dirty="0" smtClean="0">
                <a:ea typeface="Times New Roman" pitchFamily="18" charset="0"/>
                <a:cs typeface="Times New Roman" pitchFamily="18" charset="0"/>
              </a:rPr>
              <a:t>ф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ормирование стремления к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самовыраже-нию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в Слове.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384</Words>
  <Application>Microsoft Office PowerPoint</Application>
  <PresentationFormat>Экран (4:3)</PresentationFormat>
  <Paragraphs>45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 Родной язык так сросся с личностью каждого, что учить оному значит вместе с тем и развивать духовные способности учащихся.  Ф.И.Буслаев </vt:lpstr>
      <vt:lpstr>Слайд 5</vt:lpstr>
      <vt:lpstr>При воспитании языковой личности  мы прежде всего должны ориентироваться на элитарную языковую личность как личность не просто овладевшую языком, но и усвоившую формы социального существования и культурной деятельности, позволяющие ей не только осуществлять сугубо человеческую деятельность – говорить, общаться, создавать устные и письменные речевые произведения, отвечающие целям и условиям коммуникации, извлекать информацию из текстов, воспринимать речь, но и быть конкурентоспособной и успешной личностью.  </vt:lpstr>
      <vt:lpstr> Компоненты языковой личности по М.С.Каган</vt:lpstr>
      <vt:lpstr> Для становления языковой личности важны следующие аспекты: - социализация человека, в результате которой личность становится сфокусированным выражением всего культурно – исторического ансамбля данного общества; - активная речемыслительная деятельность по нормам и эталонам определенной этноязыковой культуры; - усвоение социальной психологии народа.</vt:lpstr>
      <vt:lpstr> </vt:lpstr>
      <vt:lpstr>Задачи преподавания русского языка с позиции формирования языковой личности:  Формировать коммуникативную культуру учащихся. Развивать творческий, креативный потенциал личности (способность неординарно мыслить и действовать). Приобщать школьников к ценностям русской и мировой художественной литературы. Повышать качество знаний учащихся. Воспитывать у учащихся бережное отношение к Слову. </vt:lpstr>
      <vt:lpstr>Методы и методические приемы:  эвристический метод  исследовательский метод   проблемный метод  проектная деятельность   творческие зачёты  сочинение-миниатюра  лингвистическое моделирование   </vt:lpstr>
      <vt:lpstr>Эвристический метод.</vt:lpstr>
      <vt:lpstr>«Словосочетание»  Пос…дить, чу…ствительное, пор…жаться, в т…плице, сер…це, вс…гда.  Задание. Соединить между собой слова, в которых пропущена одинаковая орфограмма. </vt:lpstr>
      <vt:lpstr>Творческие зачёты.  Басни  И.А. Крылова.  Ученики делятся на группы (по желанию), выбирают басню, распределяют роли. На уроке-зачёте (за счёт уроков самостоятельного чтения) представляют плоды своего творчества. На уроке учащиеся могут быть художниками, сценаристами, режиссёрами.  </vt:lpstr>
      <vt:lpstr>Сочинение-миниатюра  позволяет вводить в речевую практику учащихся изучаемые языковые явления, развивающие их творческое мышление, чувство прекрасного, позволяет выявить пробелы в знаниях у учащихся и внести необходимую корректировку.</vt:lpstr>
      <vt:lpstr>Исследовательский метод Позволяет проявить наиболее полно инициативу, самостоятельность, творческий поиск учащихся.  На уроке литературы  при изучении повести Н.В. Гоголя «Тарас Бульба» учащиеся получают задание выявить особенности и средства создания исторического колорита в произведении.  </vt:lpstr>
      <vt:lpstr>Эпиграф 5 класс Многозначные слова  Слово, он что яблочко : с одного – то боку зеленое, так с другого румяное, ты умей его повертывать  </vt:lpstr>
      <vt:lpstr>Работа с текстом</vt:lpstr>
      <vt:lpstr>Сложное предложение</vt:lpstr>
      <vt:lpstr>О-Е после шипящих</vt:lpstr>
      <vt:lpstr>Слайд 21</vt:lpstr>
      <vt:lpstr>Спасибо 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каб34</cp:lastModifiedBy>
  <cp:revision>33</cp:revision>
  <dcterms:created xsi:type="dcterms:W3CDTF">2013-08-20T23:50:31Z</dcterms:created>
  <dcterms:modified xsi:type="dcterms:W3CDTF">2001-12-31T21:25:30Z</dcterms:modified>
</cp:coreProperties>
</file>