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Сложноподчиненные предложения с придаточными образа действия, меры и степени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227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Укажи СПП с придаточными образа действия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Говорил </a:t>
            </a:r>
            <a:r>
              <a:rPr lang="ru-RU" dirty="0"/>
              <a:t>он так, как сейчас уже никто из нас говорить не умеет, — выпуклым, сочным </a:t>
            </a:r>
            <a:r>
              <a:rPr lang="ru-RU" dirty="0" smtClean="0"/>
              <a:t>языком.</a:t>
            </a:r>
          </a:p>
          <a:p>
            <a:pPr marL="0" indent="0">
              <a:buNone/>
            </a:pPr>
            <a:r>
              <a:rPr lang="ru-RU" dirty="0" smtClean="0"/>
              <a:t>Стрелки поймали столько рыбы, что не могли вытащить сеть.</a:t>
            </a:r>
          </a:p>
          <a:p>
            <a:pPr marL="0" indent="0">
              <a:buNone/>
            </a:pPr>
            <a:r>
              <a:rPr lang="ru-RU" dirty="0" smtClean="0"/>
              <a:t>Поляна </a:t>
            </a:r>
            <a:r>
              <a:rPr lang="ru-RU" dirty="0"/>
              <a:t>так пестреет, что рябит в глазах.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703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Укажи СПП с придаточными образа действия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Белые акации пахли так сильно, что их сладкий, приторный, конфетный запах чувствовался на губах и во рту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Обо </a:t>
            </a:r>
            <a:r>
              <a:rPr lang="ru-RU" dirty="0"/>
              <a:t>всём он говорил по-своему и так, что это запоминалось на всю жизнь. </a:t>
            </a:r>
            <a:endParaRPr lang="ru-RU" dirty="0" smtClean="0"/>
          </a:p>
          <a:p>
            <a:r>
              <a:rPr lang="ru-RU" dirty="0" smtClean="0"/>
              <a:t>Я </a:t>
            </a:r>
            <a:r>
              <a:rPr lang="ru-RU" dirty="0"/>
              <a:t>люблю ее так, что словами всего и не скажешь.</a:t>
            </a:r>
          </a:p>
        </p:txBody>
      </p:sp>
    </p:spTree>
    <p:extLst>
      <p:ext uri="{BB962C8B-B14F-4D97-AF65-F5344CB8AC3E}">
        <p14:creationId xmlns:p14="http://schemas.microsoft.com/office/powerpoint/2010/main" val="2536766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Придаточное сравнительное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предложение поясняет обозначенные в главном действия, состояния, предметы, признаки через сравнение с другими действиями, предметами, признаками. </a:t>
            </a:r>
          </a:p>
          <a:p>
            <a:pPr marL="0" indent="0">
              <a:buNone/>
            </a:pPr>
            <a:r>
              <a:rPr lang="ru-RU" sz="2000" dirty="0"/>
              <a:t>Придаточные сравнительные отвечают на вопросы </a:t>
            </a:r>
            <a:r>
              <a:rPr lang="ru-RU" sz="2000" i="1" dirty="0">
                <a:solidFill>
                  <a:schemeClr val="bg1"/>
                </a:solidFill>
              </a:rPr>
              <a:t>как? подобно чему?</a:t>
            </a:r>
          </a:p>
          <a:p>
            <a:r>
              <a:rPr lang="ru-RU" b="1" i="1" dirty="0"/>
              <a:t>[Восторг его гас], (как гаснет свеча от сильного ветра). (А. Чехов).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061858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Они присоединяются к главному предложению сравнительными союзами </a:t>
            </a:r>
            <a:r>
              <a:rPr lang="ru-RU" sz="2400" dirty="0">
                <a:solidFill>
                  <a:srgbClr val="FF0000"/>
                </a:solidFill>
              </a:rPr>
              <a:t>как, будто, как будто, словно, точно, что </a:t>
            </a:r>
            <a:r>
              <a:rPr lang="ru-RU" sz="2400" dirty="0"/>
              <a:t>(разг.), </a:t>
            </a:r>
            <a:r>
              <a:rPr lang="ru-RU" sz="2400" dirty="0">
                <a:solidFill>
                  <a:srgbClr val="FF0000"/>
                </a:solidFill>
              </a:rPr>
              <a:t>подобно тому как </a:t>
            </a:r>
            <a:r>
              <a:rPr lang="ru-RU" sz="2400" dirty="0"/>
              <a:t>(книжн.), </a:t>
            </a:r>
            <a:r>
              <a:rPr lang="ru-RU" sz="2400" dirty="0">
                <a:solidFill>
                  <a:srgbClr val="FF0000"/>
                </a:solidFill>
              </a:rPr>
              <a:t>как если бы и др.: 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b="1" i="1" dirty="0"/>
              <a:t>[Станет как-то радостно и больно], (будто кто-то шепчет о любви). (Н. Рубцов).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493312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/>
              <a:t>Придаточные сравнительные предложения </a:t>
            </a:r>
            <a:r>
              <a:rPr lang="ru-RU" sz="2000" dirty="0">
                <a:solidFill>
                  <a:srgbClr val="FF0000"/>
                </a:solidFill>
              </a:rPr>
              <a:t>относятся ко всему главному предложению в целом</a:t>
            </a:r>
            <a:r>
              <a:rPr lang="ru-RU" sz="2000" dirty="0"/>
              <a:t>, к ним часто </a:t>
            </a:r>
            <a:r>
              <a:rPr lang="ru-RU" sz="2000" dirty="0">
                <a:solidFill>
                  <a:srgbClr val="FF0000"/>
                </a:solidFill>
              </a:rPr>
              <a:t>нельзя поставить вопрос</a:t>
            </a:r>
            <a:r>
              <a:rPr lang="ru-RU" sz="2000" dirty="0"/>
              <a:t>. Этими признаками придаточные сравнительные </a:t>
            </a:r>
            <a:r>
              <a:rPr lang="ru-RU" sz="2000" dirty="0">
                <a:solidFill>
                  <a:srgbClr val="FF0000"/>
                </a:solidFill>
              </a:rPr>
              <a:t>отличаются</a:t>
            </a:r>
            <a:r>
              <a:rPr lang="ru-RU" sz="2000" dirty="0"/>
              <a:t> от сходных по значению придаточных образа действия, меры и степени. </a:t>
            </a:r>
            <a:endParaRPr lang="ru-RU" sz="2000" dirty="0" smtClean="0"/>
          </a:p>
          <a:p>
            <a:r>
              <a:rPr lang="ru-RU" b="1" i="1" dirty="0"/>
              <a:t>Ср.: Лиза начала медленно опускаться, как будто ей нужно было что-то поднять с пола. (К. Федин). </a:t>
            </a:r>
            <a:endParaRPr lang="ru-RU" b="1" i="1" dirty="0" smtClean="0"/>
          </a:p>
          <a:p>
            <a:r>
              <a:rPr lang="ru-RU" b="1" i="1" dirty="0" smtClean="0"/>
              <a:t>— </a:t>
            </a:r>
            <a:r>
              <a:rPr lang="ru-RU" b="1" i="1" dirty="0"/>
              <a:t>Я много раз видел ледоход, и всегда это было так, как будто какая-то сила нехотя ломала грязный лед. (В. Катаев).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901077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В первом </a:t>
            </a:r>
            <a:r>
              <a:rPr lang="ru-RU" sz="2400" b="1" i="1" dirty="0"/>
              <a:t>примере придаточное сравнительное, </a:t>
            </a:r>
            <a:endParaRPr lang="ru-RU" sz="2400" b="1" i="1" dirty="0" smtClean="0"/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во </a:t>
            </a:r>
            <a:r>
              <a:rPr lang="ru-RU" sz="2400" b="1" i="1" dirty="0">
                <a:solidFill>
                  <a:srgbClr val="FF0000"/>
                </a:solidFill>
              </a:rPr>
              <a:t>втором</a:t>
            </a:r>
            <a:r>
              <a:rPr lang="ru-RU" sz="2400" b="1" i="1" dirty="0"/>
              <a:t> — образа и способа действия.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563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bg1"/>
                </a:solidFill>
              </a:rPr>
              <a:t>Придаточные сравнительные могут стоять после главного предложения, перед главным </a:t>
            </a:r>
            <a:r>
              <a:rPr lang="ru-RU" sz="2000" dirty="0" smtClean="0">
                <a:solidFill>
                  <a:schemeClr val="bg1"/>
                </a:solidFill>
              </a:rPr>
              <a:t>предложением</a:t>
            </a:r>
            <a:r>
              <a:rPr lang="ru-RU" sz="2000" dirty="0">
                <a:solidFill>
                  <a:schemeClr val="bg1"/>
                </a:solidFill>
              </a:rPr>
              <a:t>, в середине главного предложения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/>
              <a:t>[</a:t>
            </a:r>
            <a:r>
              <a:rPr lang="ru-RU" dirty="0" smtClean="0"/>
              <a:t>Служите </a:t>
            </a:r>
            <a:r>
              <a:rPr lang="ru-RU" dirty="0"/>
              <a:t>мне], (как вы ему служили). (А. Пушкин).</a:t>
            </a:r>
          </a:p>
          <a:p>
            <a:r>
              <a:rPr lang="ru-RU" dirty="0"/>
              <a:t>[С глухими звуками, (как будто кто-то бьет ладонью по картонной коробке), рвутся гранаты]. (Е. Первенцев).</a:t>
            </a:r>
          </a:p>
          <a:p>
            <a:r>
              <a:rPr lang="ru-RU" dirty="0"/>
              <a:t>(Чем ближе подходит дневная съемка к концу), [тем ворчливее и бесцеремоннее делается землемер]. (А. Куприн).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015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Особое место в системе сложноподчинённых предложений занимают также предложения с двойным союзом </a:t>
            </a:r>
            <a:r>
              <a:rPr lang="ru-RU" dirty="0">
                <a:solidFill>
                  <a:srgbClr val="FF0000"/>
                </a:solidFill>
              </a:rPr>
              <a:t>чем... тем</a:t>
            </a:r>
            <a:r>
              <a:rPr lang="ru-RU" dirty="0"/>
              <a:t>. В них трудно разграничить главное и придаточное предложения, поскольку обе части не могут существовать самостоятельно. Традиционно </a:t>
            </a:r>
            <a:r>
              <a:rPr lang="ru-RU" dirty="0">
                <a:solidFill>
                  <a:srgbClr val="FF0000"/>
                </a:solidFill>
              </a:rPr>
              <a:t>придаточным </a:t>
            </a:r>
            <a:r>
              <a:rPr lang="ru-RU" dirty="0"/>
              <a:t>предложением считается первая часть с частью союза </a:t>
            </a:r>
            <a:r>
              <a:rPr lang="ru-RU" dirty="0">
                <a:solidFill>
                  <a:schemeClr val="bg1"/>
                </a:solidFill>
              </a:rPr>
              <a:t>чем</a:t>
            </a:r>
            <a:r>
              <a:rPr lang="ru-RU" dirty="0"/>
              <a:t>, тогда как вторая часть (с частью союза </a:t>
            </a:r>
            <a:r>
              <a:rPr lang="ru-RU" dirty="0">
                <a:solidFill>
                  <a:schemeClr val="bg1"/>
                </a:solidFill>
              </a:rPr>
              <a:t>тем</a:t>
            </a:r>
            <a:r>
              <a:rPr lang="ru-RU" dirty="0"/>
              <a:t>) считается </a:t>
            </a:r>
            <a:r>
              <a:rPr lang="ru-RU" dirty="0">
                <a:solidFill>
                  <a:srgbClr val="FF0000"/>
                </a:solidFill>
              </a:rPr>
              <a:t>главным</a:t>
            </a:r>
            <a:r>
              <a:rPr lang="ru-RU" dirty="0"/>
              <a:t> предложением</a:t>
            </a:r>
            <a:r>
              <a:rPr lang="ru-RU" dirty="0" smtClean="0"/>
              <a:t>:</a:t>
            </a:r>
          </a:p>
          <a:p>
            <a:r>
              <a:rPr lang="ru-RU" b="1" i="1" dirty="0"/>
              <a:t>(Чем меньше женщину мы любим), [тем легче нравимся мы ей]. (А. Пушкин).</a:t>
            </a:r>
          </a:p>
        </p:txBody>
      </p:sp>
    </p:spTree>
    <p:extLst>
      <p:ext uri="{BB962C8B-B14F-4D97-AF65-F5344CB8AC3E}">
        <p14:creationId xmlns:p14="http://schemas.microsoft.com/office/powerpoint/2010/main" val="2922346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Сравнительные придаточные предложения следует </a:t>
            </a:r>
            <a:r>
              <a:rPr lang="ru-RU" sz="2000" dirty="0">
                <a:solidFill>
                  <a:schemeClr val="bg1"/>
                </a:solidFill>
              </a:rPr>
              <a:t>отличать от сравнительных оборотов</a:t>
            </a:r>
            <a:r>
              <a:rPr lang="ru-RU" sz="2000" dirty="0"/>
              <a:t>, в составе которых отсутствует сказуемое: </a:t>
            </a:r>
            <a:endParaRPr lang="ru-RU" sz="2000" dirty="0" smtClean="0"/>
          </a:p>
          <a:p>
            <a:r>
              <a:rPr lang="ru-RU" b="1" i="1" dirty="0"/>
              <a:t>Сосна, /как дерево смолистое/, почти не поддаётся гниению.</a:t>
            </a:r>
          </a:p>
        </p:txBody>
      </p:sp>
    </p:spTree>
    <p:extLst>
      <p:ext uri="{BB962C8B-B14F-4D97-AF65-F5344CB8AC3E}">
        <p14:creationId xmlns:p14="http://schemas.microsoft.com/office/powerpoint/2010/main" val="3853827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25835"/>
            <a:ext cx="7125112" cy="4051437"/>
          </a:xfrm>
        </p:spPr>
        <p:txBody>
          <a:bodyPr/>
          <a:lstStyle/>
          <a:p>
            <a:r>
              <a:rPr lang="ru-RU" sz="2000" dirty="0"/>
              <a:t>Часто смешивают сравнительный оборот, с придаточным сравнительным, в котором опущено сказуемое, подсказываемое сказуемым главного предложения: </a:t>
            </a:r>
            <a:endParaRPr lang="ru-RU" sz="2000" dirty="0" smtClean="0"/>
          </a:p>
          <a:p>
            <a:r>
              <a:rPr lang="ru-RU" b="1" i="1" dirty="0">
                <a:solidFill>
                  <a:schemeClr val="bg1"/>
                </a:solidFill>
              </a:rPr>
              <a:t>[Серёжа рос в семье], (как трава (росла) в степи).</a:t>
            </a:r>
          </a:p>
        </p:txBody>
      </p:sp>
    </p:spTree>
    <p:extLst>
      <p:ext uri="{BB962C8B-B14F-4D97-AF65-F5344CB8AC3E}">
        <p14:creationId xmlns:p14="http://schemas.microsoft.com/office/powerpoint/2010/main" val="390168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/>
              <a:t>Придаточными образа действия</a:t>
            </a:r>
            <a:r>
              <a:rPr lang="ru-RU" sz="2000" dirty="0"/>
              <a:t> называются предложения, которые указывают на способ действия, названного в главном предложении, и отвечают на вопросы </a:t>
            </a:r>
            <a:r>
              <a:rPr lang="ru-RU" sz="2000" i="1" dirty="0">
                <a:solidFill>
                  <a:srgbClr val="FF0000"/>
                </a:solidFill>
              </a:rPr>
              <a:t>как? каким образом?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[Человек этот вёл себя так], (как будто никого рядом не было).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156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Чтобы научиться различать подобные конструкции, нужно понять, что в </a:t>
            </a:r>
            <a:r>
              <a:rPr lang="ru-RU" dirty="0">
                <a:solidFill>
                  <a:schemeClr val="bg1"/>
                </a:solidFill>
              </a:rPr>
              <a:t>придаточном сравнительном имеются слова, относящиеся к опущенному сказуемому.</a:t>
            </a:r>
            <a:r>
              <a:rPr lang="ru-RU" dirty="0"/>
              <a:t> Так в данном предложении </a:t>
            </a:r>
            <a:r>
              <a:rPr lang="ru-RU" dirty="0">
                <a:solidFill>
                  <a:srgbClr val="FF0000"/>
                </a:solidFill>
              </a:rPr>
              <a:t>в степи </a:t>
            </a:r>
            <a:r>
              <a:rPr lang="ru-RU" dirty="0"/>
              <a:t>— обстоятельство места, относящееся к сказуемому. В сравнительном обороте таких слов нет: </a:t>
            </a:r>
            <a:endParaRPr lang="ru-RU" dirty="0" smtClean="0"/>
          </a:p>
          <a:p>
            <a:r>
              <a:rPr lang="ru-RU" b="1" i="1" dirty="0"/>
              <a:t>/Как стройный тополь/, носился он на буланом коне своём. (Н. Гоголь).</a:t>
            </a:r>
          </a:p>
        </p:txBody>
      </p:sp>
    </p:spTree>
    <p:extLst>
      <p:ext uri="{BB962C8B-B14F-4D97-AF65-F5344CB8AC3E}">
        <p14:creationId xmlns:p14="http://schemas.microsoft.com/office/powerpoint/2010/main" val="161982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Эти придаточные прикрепляются к главному предложению при помощи союзов </a:t>
            </a:r>
            <a:r>
              <a:rPr lang="ru-RU" sz="2000" i="1" dirty="0">
                <a:solidFill>
                  <a:srgbClr val="FF0000"/>
                </a:solidFill>
              </a:rPr>
              <a:t>как, что, чтобы, словно, как будто, точно; </a:t>
            </a:r>
          </a:p>
          <a:p>
            <a:pPr marL="0" indent="0">
              <a:buNone/>
            </a:pPr>
            <a:r>
              <a:rPr lang="ru-RU" sz="2000" dirty="0"/>
              <a:t>иногда имеют дополнительные оттенки значения </a:t>
            </a:r>
            <a:r>
              <a:rPr lang="ru-RU" sz="2000" dirty="0" smtClean="0"/>
              <a:t>сравнения</a:t>
            </a:r>
            <a:r>
              <a:rPr lang="ru-RU" sz="2000" dirty="0"/>
              <a:t>, следствия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[Он мечтал прожить жизнь так], (как его отец). 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[Я от него ушёл так], (как будто мы расстались навсегда)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92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Таким придаточным в главной части часто соответствует указательное слово </a:t>
            </a:r>
            <a:r>
              <a:rPr lang="ru-RU" sz="2000" b="1" i="1" dirty="0">
                <a:solidFill>
                  <a:srgbClr val="FF0000"/>
                </a:solidFill>
              </a:rPr>
              <a:t>так</a:t>
            </a:r>
            <a:r>
              <a:rPr lang="ru-RU" sz="2000" dirty="0"/>
              <a:t>, выполняющее функцию обстоятельства образа действия: </a:t>
            </a:r>
            <a:endParaRPr lang="ru-RU" sz="2000" dirty="0" smtClean="0"/>
          </a:p>
          <a:p>
            <a:pPr marL="0" indent="0">
              <a:buNone/>
            </a:pPr>
            <a:r>
              <a:rPr lang="ru-RU" dirty="0" smtClean="0"/>
              <a:t>Пример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Бьется насмерть парень бравый — так, как бьются на войне</a:t>
            </a:r>
            <a:r>
              <a:rPr lang="ru-RU" dirty="0"/>
              <a:t> (А. Твардовский). 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Говорил он так, как сейчас уже никто из нас говорить не умеет, — выпуклым, сочным языком</a:t>
            </a:r>
            <a:r>
              <a:rPr lang="ru-RU" dirty="0"/>
              <a:t> (К. Паустовский).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66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2">
                    <a:lumMod val="10000"/>
                  </a:schemeClr>
                </a:solidFill>
              </a:rPr>
              <a:t>Придаточные меры и степени</a:t>
            </a:r>
            <a:r>
              <a:rPr lang="ru-RU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000" dirty="0"/>
              <a:t>указывают на меру и степень проявления признака или действия в главном предложении и отвечают на вопросы </a:t>
            </a:r>
            <a:r>
              <a:rPr lang="ru-RU" sz="2000" i="1" dirty="0">
                <a:solidFill>
                  <a:srgbClr val="FF0000"/>
                </a:solidFill>
              </a:rPr>
              <a:t>в какой мере? в какой степени? сколько? насколько?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6981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Им в главной части соответствуют указательные слова </a:t>
            </a:r>
            <a:r>
              <a:rPr lang="ru-RU" sz="2000" b="1" i="1" dirty="0">
                <a:solidFill>
                  <a:srgbClr val="FF0000"/>
                </a:solidFill>
              </a:rPr>
              <a:t>так, такой </a:t>
            </a:r>
            <a:r>
              <a:rPr lang="ru-RU" sz="2000" dirty="0"/>
              <a:t>(в значении настолько), </a:t>
            </a:r>
            <a:r>
              <a:rPr lang="ru-RU" sz="2000" b="1" i="1" dirty="0">
                <a:solidFill>
                  <a:srgbClr val="FF0000"/>
                </a:solidFill>
              </a:rPr>
              <a:t>до такой степени, до того, настолько, столько. </a:t>
            </a:r>
            <a:r>
              <a:rPr lang="ru-RU" sz="2000" dirty="0"/>
              <a:t>Они обозначают высокую меру проявления действия, состояния, признака, количества и сочетаются с глаголами, наречиями, прилагательными, существительными: </a:t>
            </a:r>
            <a:endParaRPr lang="ru-RU" sz="2000" dirty="0" smtClean="0"/>
          </a:p>
          <a:p>
            <a:pPr marL="0" indent="0">
              <a:buNone/>
            </a:pPr>
            <a:r>
              <a:rPr lang="ru-RU" dirty="0" smtClean="0"/>
              <a:t>Пример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[Она знала жизнь настолько плохо], (насколько </a:t>
            </a:r>
            <a: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  <a:t>это возможно </a:t>
            </a:r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в 20 лет). </a:t>
            </a:r>
            <a:r>
              <a:rPr lang="ru-RU" dirty="0"/>
              <a:t>(А. Куприн).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67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Если указательного слова со значением меры и степени нет, значит, это другой тип придаточного. Указательные слова обычно бывают обстоятельствами образа действия, меры и степени, но иногда они могут выполнять другую синтаксическую функцию. Однако и в этом случае указательные слова подчёркивают степень проявления признака: </a:t>
            </a:r>
            <a:endParaRPr lang="ru-RU" sz="2000" dirty="0" smtClean="0"/>
          </a:p>
          <a:p>
            <a:pPr marL="0" indent="0">
              <a:buNone/>
            </a:pPr>
            <a:r>
              <a:rPr lang="ru-RU" dirty="0" smtClean="0"/>
              <a:t>Пример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[Природа в этих местах такая сказочная], (что просто дух захватывает).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05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/>
              <a:t>Придаточные меры и степени присоединяются к главному предложению союзами </a:t>
            </a:r>
            <a:r>
              <a:rPr lang="ru-RU" sz="2000" b="1" i="1" dirty="0">
                <a:solidFill>
                  <a:srgbClr val="FF0000"/>
                </a:solidFill>
              </a:rPr>
              <a:t>что, чтобы, будто, словно, точно, как будто </a:t>
            </a:r>
            <a:r>
              <a:rPr lang="ru-RU" sz="2000" b="1" dirty="0"/>
              <a:t>и союзными словами </a:t>
            </a:r>
            <a:r>
              <a:rPr lang="ru-RU" sz="2000" b="1" i="1" dirty="0">
                <a:solidFill>
                  <a:srgbClr val="FF0000"/>
                </a:solidFill>
              </a:rPr>
              <a:t>как, сколько, насколько, поскольку: </a:t>
            </a:r>
            <a:endParaRPr lang="ru-RU" sz="20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Пример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[Это было сказано так твердо и властно], (что Лунину оставалось только подчиниться). </a:t>
            </a:r>
            <a:r>
              <a:rPr lang="ru-RU" dirty="0"/>
              <a:t>(</a:t>
            </a:r>
            <a:r>
              <a:rPr lang="ru-RU" dirty="0" err="1"/>
              <a:t>Н.Чуковский</a:t>
            </a:r>
            <a:r>
              <a:rPr lang="ru-RU" dirty="0"/>
              <a:t>). 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[Люди были интересны Самгину настолько], (насколько он, присматриваясь к ним, видел себя не похожим на них).</a:t>
            </a:r>
            <a:r>
              <a:rPr lang="ru-RU" dirty="0"/>
              <a:t> (М. Горький).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67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/>
              <a:t>Нужно уметь отличать придаточные меры и степени от придаточных образа действия. Для этого надо правильно задать вопрос</a:t>
            </a:r>
            <a:r>
              <a:rPr lang="ru-RU" sz="2400" b="1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Рукава и верхние полы рубашки засалились и залоснились до такой степени, что походили на юфть. </a:t>
            </a:r>
            <a:r>
              <a:rPr lang="ru-RU" dirty="0"/>
              <a:t>(М. Горький). —  </a:t>
            </a:r>
            <a:r>
              <a:rPr lang="ru-RU" dirty="0">
                <a:solidFill>
                  <a:srgbClr val="7030A0"/>
                </a:solidFill>
              </a:rPr>
              <a:t>засалились и залоснились до какой степени? как сильно? , а не как? каким образом?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538721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34</TotalTime>
  <Words>939</Words>
  <Application>Microsoft Office PowerPoint</Application>
  <PresentationFormat>Экран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Winter</vt:lpstr>
      <vt:lpstr>Сложноподчиненные предложения с придаточными образа действия, меры и степени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Укажи СПП с придаточными образа действия</vt:lpstr>
      <vt:lpstr>Укажи СПП с придаточными образа действия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Сложноподчиненные предложения с придаточными образа действия, меры и степени</dc:title>
  <dc:creator>User</dc:creator>
  <cp:lastModifiedBy>User</cp:lastModifiedBy>
  <cp:revision>5</cp:revision>
  <dcterms:created xsi:type="dcterms:W3CDTF">2014-12-25T17:41:23Z</dcterms:created>
  <dcterms:modified xsi:type="dcterms:W3CDTF">2015-01-11T18:12:56Z</dcterms:modified>
</cp:coreProperties>
</file>