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AA80C-F68E-479F-961D-4C8A26C299F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1AA3E-3C21-48E1-8D1F-9B4C24FB2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05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AA3E-3C21-48E1-8D1F-9B4C24FB226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4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6CB023-3519-4FA5-B992-B7FB450A0B2E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87C9B4-27D3-4E80-B49C-A43C7E7C333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над сочинением-рассуждением в ГИА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</a:t>
            </a:r>
          </a:p>
          <a:p>
            <a:r>
              <a:rPr lang="ru-RU" dirty="0" smtClean="0"/>
              <a:t>учителя русского языка и литературы</a:t>
            </a:r>
          </a:p>
          <a:p>
            <a:r>
              <a:rPr lang="ru-RU" dirty="0" smtClean="0"/>
              <a:t>МУКОМОЛОВОЙ С.Н.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409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759"/>
            <a:ext cx="8229600" cy="3138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asus\Desktop\скри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45" y="115888"/>
            <a:ext cx="8817710" cy="662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647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 в композиции</a:t>
            </a:r>
            <a:br>
              <a:rPr lang="ru-RU" dirty="0" smtClean="0"/>
            </a:br>
            <a:r>
              <a:rPr lang="ru-RU" dirty="0" smtClean="0"/>
              <a:t>текста рассуждения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несоразмерность частей композиции;</a:t>
            </a:r>
          </a:p>
          <a:p>
            <a:r>
              <a:rPr lang="ru-RU" dirty="0" smtClean="0"/>
              <a:t>затянутое вступление;</a:t>
            </a:r>
          </a:p>
          <a:p>
            <a:r>
              <a:rPr lang="ru-RU" dirty="0" smtClean="0"/>
              <a:t>недостаточный объем основной части;</a:t>
            </a:r>
          </a:p>
          <a:p>
            <a:r>
              <a:rPr lang="ru-RU" dirty="0" smtClean="0"/>
              <a:t>слишком большой объем концовки;</a:t>
            </a:r>
          </a:p>
          <a:p>
            <a:r>
              <a:rPr lang="ru-RU" dirty="0" smtClean="0"/>
              <a:t>отсутствие какой-либо композиционной части (вступления, заключения; в этом случае текст как будто оборван);</a:t>
            </a:r>
          </a:p>
          <a:p>
            <a:r>
              <a:rPr lang="ru-RU" dirty="0" smtClean="0"/>
              <a:t>недостаточная последовательность изложения (автор «перескакивает» с одного объекта на другой, с одной темы на  другую);</a:t>
            </a:r>
          </a:p>
          <a:p>
            <a:r>
              <a:rPr lang="ru-RU" dirty="0"/>
              <a:t>несоответствие построения текста адресату, целям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и </a:t>
            </a:r>
            <a:r>
              <a:rPr lang="ru-RU" dirty="0"/>
              <a:t>задачам автора.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328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pPr algn="ctr"/>
            <a:r>
              <a:rPr lang="ru-RU" dirty="0"/>
              <a:t>Список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Павлова Т.И., </a:t>
            </a:r>
            <a:r>
              <a:rPr lang="ru-RU" dirty="0" err="1"/>
              <a:t>Раннева</a:t>
            </a:r>
            <a:r>
              <a:rPr lang="ru-RU" dirty="0"/>
              <a:t> Н.А.. Сочинение – рассуждение на итоговой аттестации</a:t>
            </a:r>
            <a:r>
              <a:rPr lang="ru-RU" dirty="0" smtClean="0"/>
              <a:t>: УМП</a:t>
            </a:r>
            <a:r>
              <a:rPr lang="ru-RU" dirty="0"/>
              <a:t>; Ростов н/Дону: Легион, 2009</a:t>
            </a:r>
          </a:p>
          <a:p>
            <a:r>
              <a:rPr lang="ru-RU" dirty="0"/>
              <a:t> Капинос В.И. Развитие речи: теория и практика  обучения: Кн. Для учителя; М.: </a:t>
            </a:r>
            <a:r>
              <a:rPr lang="ru-RU" dirty="0" err="1"/>
              <a:t>Линка</a:t>
            </a:r>
            <a:r>
              <a:rPr lang="ru-RU" dirty="0"/>
              <a:t>-Пресс, 1994</a:t>
            </a:r>
          </a:p>
          <a:p>
            <a:r>
              <a:rPr lang="ru-RU" dirty="0" err="1" smtClean="0"/>
              <a:t>Цибулько</a:t>
            </a:r>
            <a:r>
              <a:rPr lang="ru-RU" dirty="0"/>
              <a:t> И.В</a:t>
            </a:r>
            <a:r>
              <a:rPr lang="ru-RU" dirty="0" smtClean="0"/>
              <a:t>., </a:t>
            </a:r>
            <a:r>
              <a:rPr lang="ru-RU" dirty="0"/>
              <a:t>Александров В.Н., </a:t>
            </a:r>
            <a:r>
              <a:rPr lang="ru-RU" dirty="0" err="1"/>
              <a:t>Пучкова</a:t>
            </a:r>
            <a:r>
              <a:rPr lang="ru-RU" dirty="0"/>
              <a:t> Л.И., Соловьева Т.В. Государственная итоговая аттестация выпускников 9 классов в новой форме. Русский язык. 2009/ФИПИ.- М.: «Интеллект-центр», 2009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265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54392"/>
          </a:xfrm>
        </p:spPr>
        <p:txBody>
          <a:bodyPr/>
          <a:lstStyle/>
          <a:p>
            <a:pPr algn="ctr"/>
            <a:r>
              <a:rPr lang="ru-RU" b="1" dirty="0" smtClean="0"/>
              <a:t>РАССУЖДЕНИЕ 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тип </a:t>
            </a:r>
            <a:r>
              <a:rPr lang="ru-RU" dirty="0"/>
              <a:t>речи, в котором указываются причины и следствия того или иного явления, положения;</a:t>
            </a:r>
          </a:p>
          <a:p>
            <a:r>
              <a:rPr lang="ru-RU" dirty="0"/>
              <a:t>дается объяснение какому-либо явлению, предмету, факту, сообщению и т.д.;</a:t>
            </a:r>
          </a:p>
          <a:p>
            <a:r>
              <a:rPr lang="ru-RU" dirty="0"/>
              <a:t>основными вопросами рассуждения являются: </a:t>
            </a:r>
          </a:p>
          <a:p>
            <a:r>
              <a:rPr lang="ru-RU" dirty="0"/>
              <a:t>Почему это есть?</a:t>
            </a:r>
          </a:p>
          <a:p>
            <a:r>
              <a:rPr lang="ru-RU" dirty="0" smtClean="0"/>
              <a:t>Почему </a:t>
            </a:r>
            <a:r>
              <a:rPr lang="ru-RU" dirty="0"/>
              <a:t>это произошло, случилось?</a:t>
            </a:r>
          </a:p>
          <a:p>
            <a:r>
              <a:rPr lang="ru-RU" dirty="0"/>
              <a:t> Почему так?</a:t>
            </a:r>
          </a:p>
          <a:p>
            <a:pPr marL="0" indent="0" algn="ctr">
              <a:buNone/>
            </a:pPr>
            <a:r>
              <a:rPr lang="ru-RU" b="1" dirty="0"/>
              <a:t>ОСНОВА РАССУЖДЕНИЯ </a:t>
            </a:r>
            <a:r>
              <a:rPr lang="ru-RU" dirty="0"/>
              <a:t>– </a:t>
            </a:r>
          </a:p>
          <a:p>
            <a:r>
              <a:rPr lang="ru-RU" dirty="0"/>
              <a:t>причинно-следственные отношения, доказательства.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421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910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Строение текста-рассуждения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4563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ТЕЗИС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ДОКАЗАТЕЛЬСТВА (аргументы) 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ВЫВОДЫ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08" y="3715397"/>
            <a:ext cx="15875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08" y="2710753"/>
            <a:ext cx="15875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53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Композиция рассуждения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sz="2800" dirty="0"/>
              <a:t>. </a:t>
            </a:r>
            <a:r>
              <a:rPr lang="ru-RU" sz="2800" b="1" dirty="0"/>
              <a:t>Вступление (зачин) </a:t>
            </a:r>
            <a:r>
              <a:rPr lang="ru-RU" sz="2800" dirty="0"/>
              <a:t>– сообщаются предварительные сведения </a:t>
            </a:r>
          </a:p>
          <a:p>
            <a:pPr marL="0" indent="0">
              <a:buNone/>
            </a:pPr>
            <a:r>
              <a:rPr lang="ru-RU" sz="2800" dirty="0"/>
              <a:t>	о предмете рассуждения.</a:t>
            </a:r>
          </a:p>
          <a:p>
            <a:pPr marL="0" indent="0">
              <a:buNone/>
            </a:pPr>
            <a:r>
              <a:rPr lang="ru-RU" sz="2800" dirty="0"/>
              <a:t>2. </a:t>
            </a:r>
            <a:r>
              <a:rPr lang="ru-RU" sz="2800" b="1" dirty="0"/>
              <a:t>Основная часть: </a:t>
            </a:r>
          </a:p>
          <a:p>
            <a:pPr marL="0" indent="0">
              <a:buNone/>
            </a:pPr>
            <a:r>
              <a:rPr lang="ru-RU" sz="2800" dirty="0"/>
              <a:t>	а)формулирование основного текста; </a:t>
            </a:r>
          </a:p>
          <a:p>
            <a:pPr marL="0" indent="0">
              <a:buNone/>
            </a:pPr>
            <a:r>
              <a:rPr lang="ru-RU" sz="2800" dirty="0"/>
              <a:t>	б)приведение аргументов как последовательность доказательства тезиса.</a:t>
            </a:r>
          </a:p>
          <a:p>
            <a:pPr marL="0" indent="0">
              <a:buNone/>
            </a:pPr>
            <a:r>
              <a:rPr lang="ru-RU" sz="2800" dirty="0"/>
              <a:t>3. </a:t>
            </a:r>
            <a:r>
              <a:rPr lang="ru-RU" sz="2800" b="1" dirty="0"/>
              <a:t>Заключение-вывод.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34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Autofit/>
          </a:bodyPr>
          <a:lstStyle/>
          <a:p>
            <a:pPr marL="365125" lvl="0" indent="-282575" algn="ctr" fontAlgn="base">
              <a:spcBef>
                <a:spcPts val="60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chemeClr val="accent1">
                    <a:lumMod val="75000"/>
                  </a:schemeClr>
                </a:solidFill>
                <a:latin typeface="Corbel"/>
                <a:ea typeface="+mn-ea"/>
                <a:cs typeface="+mn-cs"/>
              </a:rPr>
              <a:t>Способы грамматической связи между тезисом и доказательствами</a:t>
            </a:r>
            <a:r>
              <a:rPr lang="ru-RU" altLang="ru-RU" sz="3600" b="1" dirty="0" smtClean="0">
                <a:solidFill>
                  <a:schemeClr val="accent1">
                    <a:lumMod val="75000"/>
                  </a:schemeClr>
                </a:solidFill>
                <a:latin typeface="Corbel"/>
                <a:ea typeface="+mn-ea"/>
                <a:cs typeface="+mn-cs"/>
              </a:rPr>
              <a:t>: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-</a:t>
            </a:r>
            <a:r>
              <a:rPr lang="ru-RU" sz="3600" b="1" dirty="0"/>
              <a:t>вводные слова: </a:t>
            </a:r>
          </a:p>
          <a:p>
            <a:pPr marL="0" indent="0">
              <a:buNone/>
            </a:pPr>
            <a:r>
              <a:rPr lang="ru-RU" sz="3600" b="1" i="1" dirty="0"/>
              <a:t>во-первых, во-вторых, следовательно, таким образом, наконец</a:t>
            </a:r>
            <a:r>
              <a:rPr lang="ru-RU" sz="3600" b="1" dirty="0"/>
              <a:t> и др.;</a:t>
            </a:r>
          </a:p>
          <a:p>
            <a:pPr marL="0" indent="0">
              <a:buNone/>
            </a:pPr>
            <a:r>
              <a:rPr lang="ru-RU" sz="3600" b="1" dirty="0"/>
              <a:t>-союзы:</a:t>
            </a:r>
          </a:p>
          <a:p>
            <a:pPr marL="0" indent="0">
              <a:buNone/>
            </a:pPr>
            <a:r>
              <a:rPr lang="ru-RU" sz="3600" b="1" i="1" dirty="0"/>
              <a:t>однако, хотя, потому что, так как, </a:t>
            </a:r>
          </a:p>
          <a:p>
            <a:pPr marL="0" indent="0">
              <a:buNone/>
            </a:pPr>
            <a:r>
              <a:rPr lang="ru-RU" sz="3600" b="1" i="1" dirty="0"/>
              <a:t>для того чтобы, несмотря на </a:t>
            </a:r>
            <a:r>
              <a:rPr lang="ru-RU" sz="3600" b="1" dirty="0"/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val="3581214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/>
          <a:lstStyle/>
          <a:p>
            <a:pPr algn="ctr"/>
            <a:r>
              <a:rPr lang="ru-RU" b="1" dirty="0" smtClean="0"/>
              <a:t>Виды доказательств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1. Дедуктивные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тезиса к доказательствам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( Книга –лучший учитель. Например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,…)</a:t>
            </a:r>
          </a:p>
          <a:p>
            <a:pPr marL="0" indent="0">
              <a:buNone/>
            </a:pPr>
            <a:r>
              <a:rPr lang="ru-RU" sz="3600" b="1" dirty="0" smtClean="0"/>
              <a:t>2</a:t>
            </a:r>
            <a:r>
              <a:rPr lang="ru-RU" sz="3600" b="1" dirty="0"/>
              <a:t>. Индуктивные: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примера к тексту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помогает найти ответы на многие вопросы.  Значит, книга –лучший учитель.)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647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Прямые</a:t>
            </a:r>
          </a:p>
          <a:p>
            <a:pPr marL="0" indent="0">
              <a:buNone/>
            </a:pPr>
            <a:r>
              <a:rPr lang="ru-RU" b="1" dirty="0"/>
              <a:t>а) Ссылка на общее суждение, не требующее дополнительных доказательств.</a:t>
            </a:r>
          </a:p>
          <a:p>
            <a:pPr marL="0" indent="0">
              <a:buNone/>
            </a:pPr>
            <a:r>
              <a:rPr lang="ru-RU" dirty="0"/>
              <a:t>(Каждый человек хочет быть счастливым.)</a:t>
            </a:r>
          </a:p>
          <a:p>
            <a:pPr marL="0" indent="0">
              <a:buNone/>
            </a:pPr>
            <a:r>
              <a:rPr lang="ru-RU" b="1" dirty="0"/>
              <a:t>б) Ссылка на авторитетный источник: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цитата</a:t>
            </a:r>
            <a:r>
              <a:rPr lang="ru-RU" dirty="0"/>
              <a:t>; проверенные, достоверные факты, события; статистические данные; положения законов и официальных документов; законы природы; выводы, подтвержденные экспериментально; показания очевидцев; примеры из художественной литературы).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38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Например:</a:t>
            </a:r>
          </a:p>
          <a:p>
            <a:pPr marL="0" indent="0">
              <a:buNone/>
            </a:pPr>
            <a:r>
              <a:rPr lang="ru-RU" dirty="0"/>
              <a:t>	«Луну называют богиней ночи. Это - наш молчаливый сосед, на ней нет жизни. Она вращается вокруг Земли на расстоянии 384400икилометров (238,618 миль). Полный оборот Луны вокруг Земли происходит за 27 дней и 12 часов.</a:t>
            </a:r>
          </a:p>
          <a:p>
            <a:pPr marL="0" indent="0">
              <a:buNone/>
            </a:pPr>
            <a:r>
              <a:rPr lang="ru-RU" dirty="0"/>
              <a:t>	Этот факт, описанный </a:t>
            </a:r>
            <a:r>
              <a:rPr lang="ru-RU" dirty="0" err="1"/>
              <a:t>Г.Шалаевой</a:t>
            </a:r>
            <a:r>
              <a:rPr lang="ru-RU" dirty="0"/>
              <a:t> в своих трудах, имеет особое значение. Он означает, что мы никогда не сможем увидеть другую сторону Луны».</a:t>
            </a:r>
          </a:p>
          <a:p>
            <a:pPr marL="0" indent="0">
              <a:buNone/>
            </a:pPr>
            <a:r>
              <a:rPr lang="ru-RU" b="1" dirty="0"/>
              <a:t>в) Указание причин верности, точности, достоверности выдвинутого тезиса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г</a:t>
            </a:r>
            <a:r>
              <a:rPr lang="ru-RU" b="1" dirty="0" smtClean="0"/>
              <a:t>) Приведение аналогии, сравнения.</a:t>
            </a: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564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Косвенные: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-доказательства от противного: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через </a:t>
            </a:r>
            <a:r>
              <a:rPr lang="ru-RU" dirty="0"/>
              <a:t>опровержение истинности противоположного тезиса.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946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377</Words>
  <Application>Microsoft Office PowerPoint</Application>
  <PresentationFormat>Экран (4:3)</PresentationFormat>
  <Paragraphs>68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Работа над сочинением-рассуждением в ГИА</vt:lpstr>
      <vt:lpstr>РАССУЖДЕНИЕ :</vt:lpstr>
      <vt:lpstr>      Строение текста-рассуждения </vt:lpstr>
      <vt:lpstr>Композиция рассуждения</vt:lpstr>
      <vt:lpstr>Способы грамматической связи между тезисом и доказательствами:</vt:lpstr>
      <vt:lpstr>Виды доказательств</vt:lpstr>
      <vt:lpstr>Презентация PowerPoint</vt:lpstr>
      <vt:lpstr>Презентация PowerPoint</vt:lpstr>
      <vt:lpstr>Презентация PowerPoint</vt:lpstr>
      <vt:lpstr>Презентация PowerPoint</vt:lpstr>
      <vt:lpstr>Типичные ошибки в композиции текста рассуждения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сочинением-рассуждением в ГИА</dc:title>
  <dc:creator>Anastacia</dc:creator>
  <cp:lastModifiedBy>Anastacia</cp:lastModifiedBy>
  <cp:revision>10</cp:revision>
  <dcterms:created xsi:type="dcterms:W3CDTF">2015-01-17T12:30:28Z</dcterms:created>
  <dcterms:modified xsi:type="dcterms:W3CDTF">2015-01-18T11:34:47Z</dcterms:modified>
</cp:coreProperties>
</file>