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2" r:id="rId6"/>
    <p:sldId id="263" r:id="rId7"/>
    <p:sldId id="264" r:id="rId8"/>
    <p:sldId id="265" r:id="rId9"/>
    <p:sldId id="269" r:id="rId10"/>
    <p:sldId id="268" r:id="rId11"/>
    <p:sldId id="266" r:id="rId12"/>
    <p:sldId id="270" r:id="rId13"/>
    <p:sldId id="272" r:id="rId14"/>
    <p:sldId id="273" r:id="rId15"/>
    <p:sldId id="274" r:id="rId16"/>
    <p:sldId id="283" r:id="rId17"/>
    <p:sldId id="27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17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471" autoAdjust="0"/>
  </p:normalViewPr>
  <p:slideViewPr>
    <p:cSldViewPr>
      <p:cViewPr varScale="1">
        <p:scale>
          <a:sx n="62" d="100"/>
          <a:sy n="62" d="100"/>
        </p:scale>
        <p:origin x="-1338" y="-84"/>
      </p:cViewPr>
      <p:guideLst>
        <p:guide orient="horz" pos="2160"/>
        <p:guide pos="2880"/>
      </p:guideLst>
    </p:cSldViewPr>
  </p:slideViewPr>
  <p:outlineViewPr>
    <p:cViewPr>
      <p:scale>
        <a:sx n="33" d="100"/>
        <a:sy n="33" d="100"/>
      </p:scale>
      <p:origin x="222" y="2991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66E5471-77BD-4DAE-BA34-7B71AFAF8AE7}" type="datetimeFigureOut">
              <a:rPr lang="ru-RU" smtClean="0"/>
              <a:pPr/>
              <a:t>16.01.2015</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C9B3B9E-B795-4BA5-9F27-C7B99A74230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66E5471-77BD-4DAE-BA34-7B71AFAF8AE7}" type="datetimeFigureOut">
              <a:rPr lang="ru-RU" smtClean="0"/>
              <a:pPr/>
              <a:t>16.01.2015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C9B3B9E-B795-4BA5-9F27-C7B99A74230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266E5471-77BD-4DAE-BA34-7B71AFAF8AE7}" type="datetimeFigureOut">
              <a:rPr lang="ru-RU" smtClean="0"/>
              <a:pPr/>
              <a:t>16.01.2015</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C9B3B9E-B795-4BA5-9F27-C7B99A74230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66E5471-77BD-4DAE-BA34-7B71AFAF8AE7}" type="datetimeFigureOut">
              <a:rPr lang="ru-RU" smtClean="0"/>
              <a:pPr/>
              <a:t>16.01.2015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C9B3B9E-B795-4BA5-9F27-C7B99A74230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66E5471-77BD-4DAE-BA34-7B71AFAF8AE7}" type="datetimeFigureOut">
              <a:rPr lang="ru-RU" smtClean="0"/>
              <a:pPr/>
              <a:t>16.01.2015</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C9B3B9E-B795-4BA5-9F27-C7B99A74230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66E5471-77BD-4DAE-BA34-7B71AFAF8AE7}" type="datetimeFigureOut">
              <a:rPr lang="ru-RU" smtClean="0"/>
              <a:pPr/>
              <a:t>16.01.2015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C9B3B9E-B795-4BA5-9F27-C7B99A74230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66E5471-77BD-4DAE-BA34-7B71AFAF8AE7}" type="datetimeFigureOut">
              <a:rPr lang="ru-RU" smtClean="0"/>
              <a:pPr/>
              <a:t>16.01.2015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C9B3B9E-B795-4BA5-9F27-C7B99A74230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66E5471-77BD-4DAE-BA34-7B71AFAF8AE7}" type="datetimeFigureOut">
              <a:rPr lang="ru-RU" smtClean="0"/>
              <a:pPr/>
              <a:t>16.01.2015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C9B3B9E-B795-4BA5-9F27-C7B99A74230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266E5471-77BD-4DAE-BA34-7B71AFAF8AE7}" type="datetimeFigureOut">
              <a:rPr lang="ru-RU" smtClean="0"/>
              <a:pPr/>
              <a:t>16.01.2015</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C9B3B9E-B795-4BA5-9F27-C7B99A74230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66E5471-77BD-4DAE-BA34-7B71AFAF8AE7}" type="datetimeFigureOut">
              <a:rPr lang="ru-RU" smtClean="0"/>
              <a:pPr/>
              <a:t>16.01.2015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C9B3B9E-B795-4BA5-9F27-C7B99A74230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266E5471-77BD-4DAE-BA34-7B71AFAF8AE7}" type="datetimeFigureOut">
              <a:rPr lang="ru-RU" smtClean="0"/>
              <a:pPr/>
              <a:t>16.01.2015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C9B3B9E-B795-4BA5-9F27-C7B99A742304}"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66E5471-77BD-4DAE-BA34-7B71AFAF8AE7}" type="datetimeFigureOut">
              <a:rPr lang="ru-RU" smtClean="0"/>
              <a:pPr/>
              <a:t>16.01.2015</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C9B3B9E-B795-4BA5-9F27-C7B99A74230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 Id="rId5" Type="http://schemas.openxmlformats.org/officeDocument/2006/relationships/image" Target="../media/image10.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04664"/>
            <a:ext cx="8280920" cy="1872208"/>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ru-RU" sz="2000" b="1" dirty="0" smtClean="0">
                <a:solidFill>
                  <a:srgbClr val="C00000"/>
                </a:solidFill>
              </a:rPr>
              <a:t> </a:t>
            </a:r>
            <a:r>
              <a:rPr lang="ru-RU" sz="2400" b="1" dirty="0" smtClean="0">
                <a:solidFill>
                  <a:srgbClr val="C00000"/>
                </a:solidFill>
              </a:rPr>
              <a:t>ПРЕЗЕНТАЦИЯ ПРЕПОДАВАТЕЛЯ ПО </a:t>
            </a:r>
            <a:r>
              <a:rPr lang="ru-RU" sz="2400" b="1" dirty="0" err="1" smtClean="0">
                <a:solidFill>
                  <a:srgbClr val="C00000"/>
                </a:solidFill>
              </a:rPr>
              <a:t>СПЕЦИАЛЬНОСТи</a:t>
            </a:r>
            <a:r>
              <a:rPr lang="ru-RU" sz="2400" b="1" smtClean="0">
                <a:solidFill>
                  <a:srgbClr val="C00000"/>
                </a:solidFill>
              </a:rPr>
              <a:t> </a:t>
            </a:r>
            <a:r>
              <a:rPr lang="ru-RU" sz="2400" smtClean="0">
                <a:solidFill>
                  <a:srgbClr val="C00000"/>
                </a:solidFill>
              </a:rPr>
              <a:t>(АККОРДЕОН</a:t>
            </a:r>
            <a:r>
              <a:rPr lang="ru-RU" sz="2400" dirty="0" smtClean="0">
                <a:solidFill>
                  <a:srgbClr val="C00000"/>
                </a:solidFill>
              </a:rPr>
              <a:t>)</a:t>
            </a:r>
            <a:r>
              <a:rPr lang="ru-RU" sz="2400" b="1" dirty="0" smtClean="0">
                <a:solidFill>
                  <a:srgbClr val="C00000"/>
                </a:solidFill>
              </a:rPr>
              <a:t>     УЙМЁНОВОЙ       ВАЛЕНТИНЫ              МИХАЙЛОВНЫ      </a:t>
            </a:r>
            <a:br>
              <a:rPr lang="ru-RU" sz="2400" b="1" dirty="0" smtClean="0">
                <a:solidFill>
                  <a:srgbClr val="C00000"/>
                </a:solidFill>
              </a:rPr>
            </a:br>
            <a:r>
              <a:rPr lang="ru-RU" sz="2400" b="1" dirty="0" smtClean="0">
                <a:solidFill>
                  <a:srgbClr val="C00000"/>
                </a:solidFill>
              </a:rPr>
              <a:t>«ПРИОЗЕРСКАЯ </a:t>
            </a:r>
            <a:r>
              <a:rPr lang="ru-RU" sz="2400" b="1" smtClean="0">
                <a:solidFill>
                  <a:srgbClr val="C00000"/>
                </a:solidFill>
              </a:rPr>
              <a:t>ДШИ».</a:t>
            </a:r>
            <a:endParaRPr lang="ru-RU" sz="2000" b="1" dirty="0">
              <a:solidFill>
                <a:srgbClr val="C00000"/>
              </a:solidFill>
            </a:endParaRPr>
          </a:p>
        </p:txBody>
      </p:sp>
      <p:sp>
        <p:nvSpPr>
          <p:cNvPr id="3" name="Подзаголовок 2"/>
          <p:cNvSpPr>
            <a:spLocks noGrp="1"/>
          </p:cNvSpPr>
          <p:nvPr>
            <p:ph type="subTitle" idx="1"/>
          </p:nvPr>
        </p:nvSpPr>
        <p:spPr/>
        <p:txBody>
          <a:bodyPr/>
          <a:lstStyle/>
          <a:p>
            <a:endParaRPr lang="ru-RU"/>
          </a:p>
        </p:txBody>
      </p:sp>
      <p:sp>
        <p:nvSpPr>
          <p:cNvPr id="4" name="Стрелка вправо 3"/>
          <p:cNvSpPr/>
          <p:nvPr/>
        </p:nvSpPr>
        <p:spPr>
          <a:xfrm flipH="1">
            <a:off x="14407392" y="1268760"/>
            <a:ext cx="1017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C:\Users\Валентина\Desktop\4111794-4a37d29a2ba682c9.gif"/>
          <p:cNvPicPr>
            <a:picLocks noChangeAspect="1" noChangeArrowheads="1" noCrop="1"/>
          </p:cNvPicPr>
          <p:nvPr/>
        </p:nvPicPr>
        <p:blipFill>
          <a:blip r:embed="rId2" cstate="print"/>
          <a:srcRect/>
          <a:stretch>
            <a:fillRect/>
          </a:stretch>
        </p:blipFill>
        <p:spPr bwMode="auto">
          <a:xfrm>
            <a:off x="3851920" y="2636912"/>
            <a:ext cx="5688632" cy="4221088"/>
          </a:xfrm>
          <a:prstGeom prst="rect">
            <a:avLst/>
          </a:prstGeom>
          <a:noFill/>
        </p:spPr>
      </p:pic>
      <p:pic>
        <p:nvPicPr>
          <p:cNvPr id="5" name="Picture 2" descr="C:\Users\Валентина\Desktop\grant.jpg"/>
          <p:cNvPicPr>
            <a:picLocks noChangeAspect="1" noChangeArrowheads="1"/>
          </p:cNvPicPr>
          <p:nvPr/>
        </p:nvPicPr>
        <p:blipFill>
          <a:blip r:embed="rId3" cstate="print"/>
          <a:srcRect/>
          <a:stretch>
            <a:fillRect/>
          </a:stretch>
        </p:blipFill>
        <p:spPr bwMode="auto">
          <a:xfrm>
            <a:off x="251520" y="2636912"/>
            <a:ext cx="3960440" cy="3816424"/>
          </a:xfrm>
          <a:prstGeom prst="rect">
            <a:avLst/>
          </a:prstGeom>
          <a:noFill/>
          <a:ln>
            <a:solidFill>
              <a:schemeClr val="accent6">
                <a:lumMod val="75000"/>
              </a:schemeClr>
            </a:solidFill>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476672"/>
            <a:ext cx="4032448" cy="936104"/>
          </a:xfrm>
        </p:spPr>
        <p:style>
          <a:lnRef idx="1">
            <a:schemeClr val="accent5"/>
          </a:lnRef>
          <a:fillRef idx="2">
            <a:schemeClr val="accent5"/>
          </a:fillRef>
          <a:effectRef idx="1">
            <a:schemeClr val="accent5"/>
          </a:effectRef>
          <a:fontRef idx="minor">
            <a:schemeClr val="dk1"/>
          </a:fontRef>
        </p:style>
        <p:txBody>
          <a:bodyPr/>
          <a:lstStyle/>
          <a:p>
            <a:r>
              <a:rPr lang="ru-RU" dirty="0" smtClean="0"/>
              <a:t> </a:t>
            </a:r>
            <a:r>
              <a:rPr lang="ru-RU" sz="2400" dirty="0" smtClean="0">
                <a:solidFill>
                  <a:srgbClr val="FF0000"/>
                </a:solidFill>
              </a:rPr>
              <a:t>Постановка правой руки </a:t>
            </a:r>
            <a:r>
              <a:rPr lang="ru-RU" sz="2400" cap="none" dirty="0" smtClean="0">
                <a:solidFill>
                  <a:srgbClr val="FF0000"/>
                </a:solidFill>
              </a:rPr>
              <a:t>:   </a:t>
            </a:r>
            <a:endParaRPr lang="ru-RU" dirty="0"/>
          </a:p>
        </p:txBody>
      </p:sp>
      <p:sp>
        <p:nvSpPr>
          <p:cNvPr id="3" name="Текст 2"/>
          <p:cNvSpPr>
            <a:spLocks noGrp="1"/>
          </p:cNvSpPr>
          <p:nvPr>
            <p:ph type="body" sz="half" idx="2"/>
          </p:nvPr>
        </p:nvSpPr>
        <p:spPr>
          <a:xfrm>
            <a:off x="5076056" y="1412776"/>
            <a:ext cx="3816424" cy="4392488"/>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r>
              <a:rPr lang="ru-RU" dirty="0" smtClean="0"/>
              <a:t>** </a:t>
            </a:r>
            <a:r>
              <a:rPr lang="ru-RU" sz="2400" b="1" dirty="0" smtClean="0">
                <a:solidFill>
                  <a:srgbClr val="FF0000"/>
                </a:solidFill>
              </a:rPr>
              <a:t>Правая рука  должна быть освобождена от напряжения.    *Предплечье отделено от корпуса тела, а локоть не отводиться вперёд или назад.                             *Кисть совсем расслабленная и свободная.</a:t>
            </a:r>
          </a:p>
          <a:p>
            <a:r>
              <a:rPr lang="ru-RU" sz="2400" b="1" dirty="0" smtClean="0">
                <a:solidFill>
                  <a:srgbClr val="FF0000"/>
                </a:solidFill>
              </a:rPr>
              <a:t>*Палец, нажимающий клавишу – закруглён и касается клавиши «подушечкой».</a:t>
            </a:r>
          </a:p>
          <a:p>
            <a:r>
              <a:rPr lang="ru-RU" sz="2400" b="1" dirty="0" smtClean="0">
                <a:solidFill>
                  <a:srgbClr val="FF0000"/>
                </a:solidFill>
              </a:rPr>
              <a:t>* Недопустимо, чтобы пальцы лежали на клавишах или касались их ногтями.</a:t>
            </a:r>
          </a:p>
          <a:p>
            <a:endParaRPr lang="ru-RU" sz="2400" b="1" dirty="0" smtClean="0">
              <a:solidFill>
                <a:srgbClr val="FF0000"/>
              </a:solidFill>
            </a:endParaRPr>
          </a:p>
          <a:p>
            <a:r>
              <a:rPr lang="ru-RU" sz="2400" b="1" dirty="0" smtClean="0">
                <a:solidFill>
                  <a:srgbClr val="FF0000"/>
                </a:solidFill>
              </a:rPr>
              <a:t> </a:t>
            </a:r>
            <a:endParaRPr lang="ru-RU" dirty="0"/>
          </a:p>
        </p:txBody>
      </p:sp>
      <p:sp>
        <p:nvSpPr>
          <p:cNvPr id="4" name="Рисунок 3"/>
          <p:cNvSpPr>
            <a:spLocks noGrp="1"/>
          </p:cNvSpPr>
          <p:nvPr>
            <p:ph type="pic" idx="1"/>
          </p:nvPr>
        </p:nvSpPr>
        <p:spPr/>
      </p:sp>
      <p:pic>
        <p:nvPicPr>
          <p:cNvPr id="3074" name="Picture 2" descr="C:\Users\Валентина\Desktop\_9_20.jpg"/>
          <p:cNvPicPr>
            <a:picLocks noChangeAspect="1" noChangeArrowheads="1"/>
          </p:cNvPicPr>
          <p:nvPr/>
        </p:nvPicPr>
        <p:blipFill>
          <a:blip r:embed="rId2" cstate="print"/>
          <a:srcRect/>
          <a:stretch>
            <a:fillRect/>
          </a:stretch>
        </p:blipFill>
        <p:spPr bwMode="auto">
          <a:xfrm>
            <a:off x="683568" y="980728"/>
            <a:ext cx="4248472" cy="3981796"/>
          </a:xfrm>
          <a:prstGeom prst="rect">
            <a:avLst/>
          </a:prstGeom>
          <a:noFill/>
        </p:spPr>
      </p:pic>
      <p:pic>
        <p:nvPicPr>
          <p:cNvPr id="3075" name="Picture 3" descr="C:\Users\Валентина\Desktop\0b25ba53051444be4dfa5744e1e5620d.png"/>
          <p:cNvPicPr>
            <a:picLocks noChangeAspect="1" noChangeArrowheads="1"/>
          </p:cNvPicPr>
          <p:nvPr/>
        </p:nvPicPr>
        <p:blipFill>
          <a:blip r:embed="rId3" cstate="print"/>
          <a:srcRect/>
          <a:stretch>
            <a:fillRect/>
          </a:stretch>
        </p:blipFill>
        <p:spPr bwMode="auto">
          <a:xfrm>
            <a:off x="467544" y="4437112"/>
            <a:ext cx="7704857" cy="2420888"/>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0"/>
            <a:ext cx="3888432" cy="2996952"/>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dirty="0" smtClean="0"/>
              <a:t>   </a:t>
            </a:r>
            <a:r>
              <a:rPr lang="ru-RU" sz="2400" dirty="0" smtClean="0">
                <a:solidFill>
                  <a:srgbClr val="FF0000"/>
                </a:solidFill>
                <a:effectLst>
                  <a:outerShdw blurRad="38100" dist="38100" dir="2700000" algn="tl">
                    <a:srgbClr val="000000">
                      <a:alpha val="43137"/>
                    </a:srgbClr>
                  </a:outerShdw>
                </a:effectLst>
              </a:rPr>
              <a:t>ДЛЯ тех ,кто любит аккордеон  надо помнить,  что существуют и  другие виды этого замечательного музыкального инструмента, например:</a:t>
            </a:r>
            <a:endParaRPr lang="ru-RU" dirty="0"/>
          </a:p>
        </p:txBody>
      </p:sp>
      <p:sp>
        <p:nvSpPr>
          <p:cNvPr id="4" name="Рисунок 3"/>
          <p:cNvSpPr>
            <a:spLocks noGrp="1"/>
          </p:cNvSpPr>
          <p:nvPr>
            <p:ph type="pic" idx="1"/>
          </p:nvPr>
        </p:nvSpPr>
        <p:spPr/>
      </p:sp>
      <p:pic>
        <p:nvPicPr>
          <p:cNvPr id="5122" name="Picture 2" descr="C:\Users\Валентина\Desktop\100979250_1187344834_akkordeon.jpg"/>
          <p:cNvPicPr>
            <a:picLocks noChangeAspect="1" noChangeArrowheads="1"/>
          </p:cNvPicPr>
          <p:nvPr/>
        </p:nvPicPr>
        <p:blipFill>
          <a:blip r:embed="rId2" cstate="print"/>
          <a:srcRect/>
          <a:stretch>
            <a:fillRect/>
          </a:stretch>
        </p:blipFill>
        <p:spPr bwMode="auto">
          <a:xfrm>
            <a:off x="755576" y="1124744"/>
            <a:ext cx="3888432" cy="3816424"/>
          </a:xfrm>
          <a:prstGeom prst="rect">
            <a:avLst/>
          </a:prstGeom>
          <a:noFill/>
        </p:spPr>
      </p:pic>
      <p:sp>
        <p:nvSpPr>
          <p:cNvPr id="6" name="Текст 5"/>
          <p:cNvSpPr>
            <a:spLocks noGrp="1"/>
          </p:cNvSpPr>
          <p:nvPr>
            <p:ph type="body" sz="half" idx="2"/>
          </p:nvPr>
        </p:nvSpPr>
        <p:spPr>
          <a:xfrm>
            <a:off x="5148064" y="3284984"/>
            <a:ext cx="3816424" cy="2016224"/>
          </a:xfrm>
        </p:spPr>
        <p:style>
          <a:lnRef idx="2">
            <a:schemeClr val="accent4">
              <a:shade val="50000"/>
            </a:schemeClr>
          </a:lnRef>
          <a:fillRef idx="1">
            <a:schemeClr val="accent4"/>
          </a:fillRef>
          <a:effectRef idx="0">
            <a:schemeClr val="accent4"/>
          </a:effectRef>
          <a:fontRef idx="minor">
            <a:schemeClr val="lt1"/>
          </a:fontRef>
        </p:style>
        <p:txBody>
          <a:bodyPr/>
          <a:lstStyle/>
          <a:p>
            <a:r>
              <a:rPr lang="ru-RU" b="1" dirty="0" smtClean="0"/>
              <a:t>  </a:t>
            </a:r>
            <a:r>
              <a:rPr lang="ru-RU" sz="2400" b="1" i="1" dirty="0" smtClean="0">
                <a:solidFill>
                  <a:srgbClr val="FF0000"/>
                </a:solidFill>
              </a:rPr>
              <a:t>* Цифровой  аккордеон «</a:t>
            </a:r>
            <a:r>
              <a:rPr lang="en-US" sz="2400" b="1" i="1" dirty="0" smtClean="0">
                <a:solidFill>
                  <a:srgbClr val="FF0000"/>
                </a:solidFill>
              </a:rPr>
              <a:t>ROLLAND</a:t>
            </a:r>
            <a:r>
              <a:rPr lang="ru-RU" sz="2400" b="1" i="1" dirty="0" smtClean="0">
                <a:solidFill>
                  <a:srgbClr val="FF0000"/>
                </a:solidFill>
              </a:rPr>
              <a:t>»</a:t>
            </a:r>
          </a:p>
          <a:p>
            <a:r>
              <a:rPr lang="ru-RU" sz="2400" b="1" i="1" dirty="0" smtClean="0">
                <a:solidFill>
                  <a:srgbClr val="FF0000"/>
                </a:solidFill>
              </a:rPr>
              <a:t> * Аккордеон системы Н.Кравцова.</a:t>
            </a:r>
          </a:p>
          <a:p>
            <a:endParaRPr lang="ru-RU" b="1" dirty="0"/>
          </a:p>
        </p:txBody>
      </p:sp>
      <p:pic>
        <p:nvPicPr>
          <p:cNvPr id="1026" name="Picture 2" descr="C:\Users\Валентина\Desktop\0b25ba53051444be4dfa5744e1e5620d.png"/>
          <p:cNvPicPr>
            <a:picLocks noChangeAspect="1" noChangeArrowheads="1"/>
          </p:cNvPicPr>
          <p:nvPr/>
        </p:nvPicPr>
        <p:blipFill>
          <a:blip r:embed="rId3" cstate="print"/>
          <a:srcRect/>
          <a:stretch>
            <a:fillRect/>
          </a:stretch>
        </p:blipFill>
        <p:spPr bwMode="auto">
          <a:xfrm>
            <a:off x="899592" y="4437112"/>
            <a:ext cx="7416824" cy="2420888"/>
          </a:xfrm>
          <a:prstGeom prst="rect">
            <a:avLst/>
          </a:prstGeom>
          <a:noFill/>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0"/>
            <a:ext cx="3995936" cy="2708920"/>
          </a:xfrm>
        </p:spPr>
        <p:style>
          <a:lnRef idx="0">
            <a:scrgbClr r="0" g="0" b="0"/>
          </a:lnRef>
          <a:fillRef idx="1002">
            <a:schemeClr val="lt2"/>
          </a:fillRef>
          <a:effectRef idx="0">
            <a:scrgbClr r="0" g="0" b="0"/>
          </a:effectRef>
          <a:fontRef idx="major"/>
        </p:style>
        <p:txBody>
          <a:bodyPr>
            <a:normAutofit fontScale="90000"/>
          </a:bodyPr>
          <a:lstStyle/>
          <a:p>
            <a:r>
              <a:rPr lang="ru-RU" sz="2400" dirty="0" smtClean="0">
                <a:solidFill>
                  <a:srgbClr val="FF0000"/>
                </a:solidFill>
              </a:rPr>
              <a:t>   Цифровой аккордеон представляет собой новое  направление  в мире диатонической гармоники , основанный на мощнейших цифровых технологиях.</a:t>
            </a:r>
            <a:endParaRPr lang="ru-RU" sz="2400" dirty="0">
              <a:solidFill>
                <a:srgbClr val="FF0000"/>
              </a:solidFill>
            </a:endParaRPr>
          </a:p>
        </p:txBody>
      </p:sp>
      <p:sp>
        <p:nvSpPr>
          <p:cNvPr id="3" name="Текст 2"/>
          <p:cNvSpPr>
            <a:spLocks noGrp="1"/>
          </p:cNvSpPr>
          <p:nvPr>
            <p:ph type="body" sz="half" idx="2"/>
          </p:nvPr>
        </p:nvSpPr>
        <p:spPr>
          <a:xfrm>
            <a:off x="5220072" y="2780928"/>
            <a:ext cx="3816424" cy="3888432"/>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r>
              <a:rPr lang="ru-RU" dirty="0" smtClean="0"/>
              <a:t> </a:t>
            </a:r>
            <a:r>
              <a:rPr lang="ru-RU" sz="2400" b="1" dirty="0" smtClean="0">
                <a:solidFill>
                  <a:srgbClr val="FF0000"/>
                </a:solidFill>
              </a:rPr>
              <a:t>Аккордеон содержит новые звуки французского аккордеона, русского баяна, классические звуки аккордеона и баяна, обладает возможностью игры даже звуками барабанов с помощью нажатия левыми кнопками</a:t>
            </a:r>
          </a:p>
          <a:p>
            <a:r>
              <a:rPr lang="ru-RU" sz="2400" b="1" dirty="0" smtClean="0">
                <a:solidFill>
                  <a:srgbClr val="FF0000"/>
                </a:solidFill>
              </a:rPr>
              <a:t>Датчик давления обеспечивает точное определение направления движения меха. </a:t>
            </a:r>
            <a:endParaRPr lang="ru-RU" dirty="0"/>
          </a:p>
        </p:txBody>
      </p:sp>
      <p:sp>
        <p:nvSpPr>
          <p:cNvPr id="4" name="Рисунок 3"/>
          <p:cNvSpPr>
            <a:spLocks noGrp="1"/>
          </p:cNvSpPr>
          <p:nvPr>
            <p:ph type="pic" idx="1"/>
          </p:nvPr>
        </p:nvSpPr>
        <p:spPr>
          <a:xfrm>
            <a:off x="663682" y="908720"/>
            <a:ext cx="4206240" cy="4032448"/>
          </a:xfrm>
        </p:spPr>
      </p:sp>
      <p:pic>
        <p:nvPicPr>
          <p:cNvPr id="2050" name="Picture 2" descr="C:\Users\Валентина\Desktop\fr3xw_00_400.jpg"/>
          <p:cNvPicPr>
            <a:picLocks noChangeAspect="1" noChangeArrowheads="1"/>
          </p:cNvPicPr>
          <p:nvPr/>
        </p:nvPicPr>
        <p:blipFill>
          <a:blip r:embed="rId2" cstate="print"/>
          <a:srcRect/>
          <a:stretch>
            <a:fillRect/>
          </a:stretch>
        </p:blipFill>
        <p:spPr bwMode="auto">
          <a:xfrm>
            <a:off x="11340752" y="1052736"/>
            <a:ext cx="3913634" cy="2498601"/>
          </a:xfrm>
          <a:prstGeom prst="rect">
            <a:avLst/>
          </a:prstGeom>
          <a:noFill/>
        </p:spPr>
      </p:pic>
      <p:pic>
        <p:nvPicPr>
          <p:cNvPr id="2051" name="Picture 3" descr="C:\Users\Валентина\Desktop\5923.970[2].jpg"/>
          <p:cNvPicPr>
            <a:picLocks noChangeAspect="1" noChangeArrowheads="1"/>
          </p:cNvPicPr>
          <p:nvPr/>
        </p:nvPicPr>
        <p:blipFill>
          <a:blip r:embed="rId3" cstate="print"/>
          <a:srcRect/>
          <a:stretch>
            <a:fillRect/>
          </a:stretch>
        </p:blipFill>
        <p:spPr bwMode="auto">
          <a:xfrm>
            <a:off x="755576" y="1052736"/>
            <a:ext cx="3888432" cy="3600400"/>
          </a:xfrm>
          <a:prstGeom prst="rect">
            <a:avLst/>
          </a:prstGeom>
          <a:noFill/>
        </p:spPr>
      </p:pic>
      <p:pic>
        <p:nvPicPr>
          <p:cNvPr id="2052" name="Picture 4" descr="C:\Users\Валентина\Desktop\0b25ba53051444be4dfa5744e1e5620d.png"/>
          <p:cNvPicPr>
            <a:picLocks noChangeAspect="1" noChangeArrowheads="1"/>
          </p:cNvPicPr>
          <p:nvPr/>
        </p:nvPicPr>
        <p:blipFill>
          <a:blip r:embed="rId4" cstate="print"/>
          <a:srcRect/>
          <a:stretch>
            <a:fillRect/>
          </a:stretch>
        </p:blipFill>
        <p:spPr bwMode="auto">
          <a:xfrm>
            <a:off x="467544" y="3933056"/>
            <a:ext cx="4680520" cy="2778894"/>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764704"/>
            <a:ext cx="3672408" cy="1008112"/>
          </a:xfrm>
        </p:spPr>
        <p:style>
          <a:lnRef idx="3">
            <a:schemeClr val="lt1"/>
          </a:lnRef>
          <a:fillRef idx="1">
            <a:schemeClr val="accent3"/>
          </a:fillRef>
          <a:effectRef idx="1">
            <a:schemeClr val="accent3"/>
          </a:effectRef>
          <a:fontRef idx="minor">
            <a:schemeClr val="lt1"/>
          </a:fontRef>
        </p:style>
        <p:txBody>
          <a:bodyPr>
            <a:normAutofit/>
          </a:bodyPr>
          <a:lstStyle/>
          <a:p>
            <a:r>
              <a:rPr lang="ru-RU" sz="2400" dirty="0" smtClean="0">
                <a:solidFill>
                  <a:srgbClr val="FF0000"/>
                </a:solidFill>
              </a:rPr>
              <a:t>     АККОРДЕОН                  Н. КРАВЦОВА  </a:t>
            </a:r>
            <a:endParaRPr lang="ru-RU" sz="2400" dirty="0">
              <a:solidFill>
                <a:srgbClr val="FF0000"/>
              </a:solidFill>
            </a:endParaRPr>
          </a:p>
        </p:txBody>
      </p:sp>
      <p:sp>
        <p:nvSpPr>
          <p:cNvPr id="3" name="Текст 2"/>
          <p:cNvSpPr>
            <a:spLocks noGrp="1"/>
          </p:cNvSpPr>
          <p:nvPr>
            <p:ph type="body" sz="half" idx="2"/>
          </p:nvPr>
        </p:nvSpPr>
        <p:spPr>
          <a:xfrm>
            <a:off x="5148064" y="1916832"/>
            <a:ext cx="3672408" cy="3384376"/>
          </a:xfrm>
        </p:spPr>
        <p:style>
          <a:lnRef idx="3">
            <a:schemeClr val="lt1"/>
          </a:lnRef>
          <a:fillRef idx="1">
            <a:schemeClr val="accent4"/>
          </a:fillRef>
          <a:effectRef idx="1">
            <a:schemeClr val="accent4"/>
          </a:effectRef>
          <a:fontRef idx="minor">
            <a:schemeClr val="lt1"/>
          </a:fontRef>
        </p:style>
        <p:txBody>
          <a:bodyPr>
            <a:normAutofit/>
          </a:bodyPr>
          <a:lstStyle/>
          <a:p>
            <a:r>
              <a:rPr lang="ru-RU" dirty="0" smtClean="0"/>
              <a:t>  </a:t>
            </a:r>
            <a:r>
              <a:rPr lang="ru-RU" sz="2400" b="1" i="1" dirty="0" smtClean="0">
                <a:solidFill>
                  <a:srgbClr val="FF0000"/>
                </a:solidFill>
              </a:rPr>
              <a:t> Это попытка      профессора               Н.А. Кравцова создать инструмент, объединяющего в себе все лучшие качества кнопочного (баяна) и клавишного аккордеонов. </a:t>
            </a:r>
            <a:endParaRPr lang="ru-RU" dirty="0"/>
          </a:p>
        </p:txBody>
      </p:sp>
      <p:sp>
        <p:nvSpPr>
          <p:cNvPr id="4" name="Рисунок 3"/>
          <p:cNvSpPr>
            <a:spLocks noGrp="1"/>
          </p:cNvSpPr>
          <p:nvPr>
            <p:ph type="pic" idx="1"/>
          </p:nvPr>
        </p:nvSpPr>
        <p:spPr/>
      </p:sp>
      <p:pic>
        <p:nvPicPr>
          <p:cNvPr id="4098" name="Picture 2" descr="C:\Users\Валентина\Desktop\zk16fono.JPG"/>
          <p:cNvPicPr>
            <a:picLocks noChangeAspect="1" noChangeArrowheads="1"/>
          </p:cNvPicPr>
          <p:nvPr/>
        </p:nvPicPr>
        <p:blipFill>
          <a:blip r:embed="rId2" cstate="print"/>
          <a:srcRect/>
          <a:stretch>
            <a:fillRect/>
          </a:stretch>
        </p:blipFill>
        <p:spPr bwMode="auto">
          <a:xfrm>
            <a:off x="827584" y="1196752"/>
            <a:ext cx="3816424" cy="3672408"/>
          </a:xfrm>
          <a:prstGeom prst="rect">
            <a:avLst/>
          </a:prstGeom>
        </p:spPr>
        <p:style>
          <a:lnRef idx="2">
            <a:schemeClr val="accent6"/>
          </a:lnRef>
          <a:fillRef idx="1">
            <a:schemeClr val="lt1"/>
          </a:fillRef>
          <a:effectRef idx="0">
            <a:schemeClr val="accent6"/>
          </a:effectRef>
          <a:fontRef idx="minor">
            <a:schemeClr val="dk1"/>
          </a:fontRef>
        </p:style>
      </p:pic>
      <p:pic>
        <p:nvPicPr>
          <p:cNvPr id="4099" name="Picture 3" descr="C:\Users\Валентина\Desktop\0b25ba53051444be4dfa5744e1e5620d.png"/>
          <p:cNvPicPr>
            <a:picLocks noChangeAspect="1" noChangeArrowheads="1"/>
          </p:cNvPicPr>
          <p:nvPr/>
        </p:nvPicPr>
        <p:blipFill>
          <a:blip r:embed="rId3" cstate="print"/>
          <a:srcRect/>
          <a:stretch>
            <a:fillRect/>
          </a:stretch>
        </p:blipFill>
        <p:spPr bwMode="auto">
          <a:xfrm>
            <a:off x="467544" y="4437112"/>
            <a:ext cx="8352928" cy="2420888"/>
          </a:xfrm>
          <a:prstGeom prst="rect">
            <a:avLst/>
          </a:prstGeom>
          <a:noFill/>
        </p:spPr>
      </p:pic>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332656"/>
            <a:ext cx="3431374" cy="5040560"/>
          </a:xfrm>
        </p:spPr>
        <p:style>
          <a:lnRef idx="1">
            <a:schemeClr val="dk1"/>
          </a:lnRef>
          <a:fillRef idx="2">
            <a:schemeClr val="dk1"/>
          </a:fillRef>
          <a:effectRef idx="1">
            <a:schemeClr val="dk1"/>
          </a:effectRef>
          <a:fontRef idx="minor">
            <a:schemeClr val="dk1"/>
          </a:fontRef>
        </p:style>
        <p:txBody>
          <a:bodyPr>
            <a:normAutofit/>
          </a:bodyPr>
          <a:lstStyle/>
          <a:p>
            <a:r>
              <a:rPr lang="ru-RU" sz="2400" cap="none" dirty="0" smtClean="0">
                <a:solidFill>
                  <a:srgbClr val="FF0000"/>
                </a:solidFill>
              </a:rPr>
              <a:t>Николай  Кравцов – </a:t>
            </a:r>
            <a:br>
              <a:rPr lang="ru-RU" sz="2400" cap="none" dirty="0" smtClean="0">
                <a:solidFill>
                  <a:srgbClr val="FF0000"/>
                </a:solidFill>
              </a:rPr>
            </a:br>
            <a:r>
              <a:rPr lang="ru-RU" sz="2400" cap="none" dirty="0" smtClean="0">
                <a:solidFill>
                  <a:srgbClr val="FF0000"/>
                </a:solidFill>
              </a:rPr>
              <a:t>Заслуженный деятель искусства России;</a:t>
            </a:r>
            <a:br>
              <a:rPr lang="ru-RU" sz="2400" cap="none" dirty="0" smtClean="0">
                <a:solidFill>
                  <a:srgbClr val="FF0000"/>
                </a:solidFill>
              </a:rPr>
            </a:br>
            <a:r>
              <a:rPr lang="ru-RU" sz="2400" cap="none" dirty="0" smtClean="0">
                <a:solidFill>
                  <a:srgbClr val="FF0000"/>
                </a:solidFill>
              </a:rPr>
              <a:t>Кандидат искусствоведения;</a:t>
            </a:r>
            <a:br>
              <a:rPr lang="ru-RU" sz="2400" cap="none" dirty="0" smtClean="0">
                <a:solidFill>
                  <a:srgbClr val="FF0000"/>
                </a:solidFill>
              </a:rPr>
            </a:br>
            <a:r>
              <a:rPr lang="ru-RU" sz="2400" cap="none" dirty="0" smtClean="0">
                <a:solidFill>
                  <a:srgbClr val="FF0000"/>
                </a:solidFill>
              </a:rPr>
              <a:t>Профессор Санкт-Петербургского государственного Университета культуры.</a:t>
            </a:r>
            <a:endParaRPr lang="ru-RU" sz="2400" cap="none" dirty="0">
              <a:solidFill>
                <a:srgbClr val="FF0000"/>
              </a:solidFill>
            </a:endParaRPr>
          </a:p>
        </p:txBody>
      </p:sp>
      <p:sp>
        <p:nvSpPr>
          <p:cNvPr id="3" name="Текст 2"/>
          <p:cNvSpPr>
            <a:spLocks noGrp="1"/>
          </p:cNvSpPr>
          <p:nvPr>
            <p:ph type="body" sz="half" idx="2"/>
          </p:nvPr>
        </p:nvSpPr>
        <p:spPr>
          <a:xfrm flipH="1" flipV="1">
            <a:off x="10908704" y="5805264"/>
            <a:ext cx="72008" cy="720080"/>
          </a:xfrm>
        </p:spPr>
        <p:txBody>
          <a:bodyPr>
            <a:normAutofit/>
          </a:bodyPr>
          <a:lstStyle/>
          <a:p>
            <a:endParaRPr lang="ru-RU" dirty="0"/>
          </a:p>
        </p:txBody>
      </p:sp>
      <p:sp>
        <p:nvSpPr>
          <p:cNvPr id="4" name="Рисунок 3"/>
          <p:cNvSpPr>
            <a:spLocks noGrp="1"/>
          </p:cNvSpPr>
          <p:nvPr>
            <p:ph type="pic" idx="1"/>
          </p:nvPr>
        </p:nvSpPr>
        <p:spPr/>
      </p:sp>
      <p:pic>
        <p:nvPicPr>
          <p:cNvPr id="5122" name="Picture 2" descr="C:\Users\Валентина\Desktop\0b25ba53051444be4dfa5744e1e5620d.png"/>
          <p:cNvPicPr>
            <a:picLocks noChangeAspect="1" noChangeArrowheads="1"/>
          </p:cNvPicPr>
          <p:nvPr/>
        </p:nvPicPr>
        <p:blipFill>
          <a:blip r:embed="rId2" cstate="print"/>
          <a:srcRect/>
          <a:stretch>
            <a:fillRect/>
          </a:stretch>
        </p:blipFill>
        <p:spPr bwMode="auto">
          <a:xfrm>
            <a:off x="467544" y="4653136"/>
            <a:ext cx="8208912" cy="2204864"/>
          </a:xfrm>
          <a:prstGeom prst="rect">
            <a:avLst/>
          </a:prstGeom>
          <a:noFill/>
        </p:spPr>
      </p:pic>
      <p:pic>
        <p:nvPicPr>
          <p:cNvPr id="1026" name="Picture 2" descr="C:\Users\Валентина\Desktop\ncravcof.png"/>
          <p:cNvPicPr>
            <a:picLocks noChangeAspect="1" noChangeArrowheads="1"/>
          </p:cNvPicPr>
          <p:nvPr/>
        </p:nvPicPr>
        <p:blipFill>
          <a:blip r:embed="rId3" cstate="print"/>
          <a:srcRect/>
          <a:stretch>
            <a:fillRect/>
          </a:stretch>
        </p:blipFill>
        <p:spPr bwMode="auto">
          <a:xfrm>
            <a:off x="755576" y="1196752"/>
            <a:ext cx="3960440" cy="3744416"/>
          </a:xfrm>
          <a:prstGeom prst="rect">
            <a:avLst/>
          </a:prstGeom>
          <a:noFill/>
        </p:spPr>
      </p:pic>
      <p:pic>
        <p:nvPicPr>
          <p:cNvPr id="1027" name="Picture 3" descr="C:\Users\Валентина\Desktop\i.jpg"/>
          <p:cNvPicPr>
            <a:picLocks noChangeAspect="1" noChangeArrowheads="1"/>
          </p:cNvPicPr>
          <p:nvPr/>
        </p:nvPicPr>
        <p:blipFill>
          <a:blip r:embed="rId4" cstate="print"/>
          <a:srcRect/>
          <a:stretch>
            <a:fillRect/>
          </a:stretch>
        </p:blipFill>
        <p:spPr bwMode="auto">
          <a:xfrm>
            <a:off x="6012160" y="0"/>
            <a:ext cx="2016224" cy="1628800"/>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548680"/>
            <a:ext cx="3429000" cy="136815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sz="2400" dirty="0" smtClean="0">
                <a:solidFill>
                  <a:srgbClr val="FF0000"/>
                </a:solidFill>
              </a:rPr>
              <a:t>   Более  30 лет </a:t>
            </a:r>
            <a:br>
              <a:rPr lang="ru-RU" sz="2400" dirty="0" smtClean="0">
                <a:solidFill>
                  <a:srgbClr val="FF0000"/>
                </a:solidFill>
              </a:rPr>
            </a:br>
            <a:r>
              <a:rPr lang="ru-RU" sz="2400" dirty="0" smtClean="0">
                <a:solidFill>
                  <a:srgbClr val="FF0000"/>
                </a:solidFill>
              </a:rPr>
              <a:t>  Н.Кравцов  шёл  к созданию  своей новой   системе.</a:t>
            </a:r>
            <a:endParaRPr lang="ru-RU" sz="2400" dirty="0">
              <a:solidFill>
                <a:srgbClr val="FF0000"/>
              </a:solidFill>
            </a:endParaRPr>
          </a:p>
        </p:txBody>
      </p:sp>
      <p:sp>
        <p:nvSpPr>
          <p:cNvPr id="3" name="Текст 2"/>
          <p:cNvSpPr>
            <a:spLocks noGrp="1"/>
          </p:cNvSpPr>
          <p:nvPr>
            <p:ph type="body" sz="half" idx="2"/>
          </p:nvPr>
        </p:nvSpPr>
        <p:spPr>
          <a:xfrm>
            <a:off x="5220072" y="2060848"/>
            <a:ext cx="3744416" cy="3143026"/>
          </a:xfrm>
        </p:spPr>
        <p:style>
          <a:lnRef idx="1">
            <a:schemeClr val="accent2"/>
          </a:lnRef>
          <a:fillRef idx="2">
            <a:schemeClr val="accent2"/>
          </a:fillRef>
          <a:effectRef idx="1">
            <a:schemeClr val="accent2"/>
          </a:effectRef>
          <a:fontRef idx="minor">
            <a:schemeClr val="dk1"/>
          </a:fontRef>
        </p:style>
        <p:txBody>
          <a:bodyPr>
            <a:normAutofit fontScale="77500" lnSpcReduction="20000"/>
          </a:bodyPr>
          <a:lstStyle/>
          <a:p>
            <a:r>
              <a:rPr lang="ru-RU" sz="2400" b="1" i="1" dirty="0" smtClean="0"/>
              <a:t> </a:t>
            </a:r>
            <a:r>
              <a:rPr lang="ru-RU" sz="2400" b="1" i="1" dirty="0" smtClean="0">
                <a:solidFill>
                  <a:srgbClr val="FF0000"/>
                </a:solidFill>
              </a:rPr>
              <a:t>Правая клавиатура состоит из белых и чёрных пятиугольных и шестиугольных кнопок, сгруппированных в четыре ряда, что позволяет дать возможность «аккордеонистам – </a:t>
            </a:r>
            <a:r>
              <a:rPr lang="ru-RU" sz="2400" b="1" i="1" dirty="0" err="1" smtClean="0">
                <a:solidFill>
                  <a:srgbClr val="FF0000"/>
                </a:solidFill>
              </a:rPr>
              <a:t>клавишникам</a:t>
            </a:r>
            <a:r>
              <a:rPr lang="ru-RU" sz="2400" b="1" i="1" dirty="0" smtClean="0">
                <a:solidFill>
                  <a:srgbClr val="FF0000"/>
                </a:solidFill>
              </a:rPr>
              <a:t> успешно соперничать с баянистами в их самой престижной сфере – камерной музыки для баяна».</a:t>
            </a:r>
            <a:endParaRPr lang="ru-RU" sz="2400" b="1" i="1" dirty="0"/>
          </a:p>
        </p:txBody>
      </p:sp>
      <p:sp>
        <p:nvSpPr>
          <p:cNvPr id="4" name="Рисунок 3"/>
          <p:cNvSpPr>
            <a:spLocks noGrp="1"/>
          </p:cNvSpPr>
          <p:nvPr>
            <p:ph type="pic" idx="1"/>
          </p:nvPr>
        </p:nvSpPr>
        <p:spPr/>
      </p:sp>
      <p:pic>
        <p:nvPicPr>
          <p:cNvPr id="2050" name="Picture 2" descr="C:\Users\Валентина\Desktop\accCdur_2.JPG"/>
          <p:cNvPicPr>
            <a:picLocks noChangeAspect="1" noChangeArrowheads="1"/>
          </p:cNvPicPr>
          <p:nvPr/>
        </p:nvPicPr>
        <p:blipFill>
          <a:blip r:embed="rId2" cstate="print"/>
          <a:srcRect/>
          <a:stretch>
            <a:fillRect/>
          </a:stretch>
        </p:blipFill>
        <p:spPr bwMode="auto">
          <a:xfrm>
            <a:off x="827584" y="1196752"/>
            <a:ext cx="3888432" cy="1728192"/>
          </a:xfrm>
          <a:prstGeom prst="rect">
            <a:avLst/>
          </a:prstGeom>
          <a:noFill/>
        </p:spPr>
      </p:pic>
      <p:pic>
        <p:nvPicPr>
          <p:cNvPr id="2051" name="Picture 3" descr="C:\Users\Валентина\Desktop\0b25ba53051444be4dfa5744e1e5620d.png"/>
          <p:cNvPicPr>
            <a:picLocks noChangeAspect="1" noChangeArrowheads="1"/>
          </p:cNvPicPr>
          <p:nvPr/>
        </p:nvPicPr>
        <p:blipFill>
          <a:blip r:embed="rId3" cstate="print"/>
          <a:srcRect/>
          <a:stretch>
            <a:fillRect/>
          </a:stretch>
        </p:blipFill>
        <p:spPr bwMode="auto">
          <a:xfrm>
            <a:off x="539552" y="4869160"/>
            <a:ext cx="8604448" cy="1988840"/>
          </a:xfrm>
          <a:prstGeom prst="rect">
            <a:avLst/>
          </a:prstGeom>
          <a:noFill/>
        </p:spPr>
      </p:pic>
      <p:pic>
        <p:nvPicPr>
          <p:cNvPr id="1026" name="Picture 2" descr="C:\Users\Валентина\Desktop\Akkordeon-Krawzowa.jpg"/>
          <p:cNvPicPr>
            <a:picLocks noChangeAspect="1" noChangeArrowheads="1"/>
          </p:cNvPicPr>
          <p:nvPr/>
        </p:nvPicPr>
        <p:blipFill>
          <a:blip r:embed="rId4" cstate="print"/>
          <a:srcRect/>
          <a:stretch>
            <a:fillRect/>
          </a:stretch>
        </p:blipFill>
        <p:spPr bwMode="auto">
          <a:xfrm>
            <a:off x="683568" y="2924944"/>
            <a:ext cx="4032448" cy="2088232"/>
          </a:xfrm>
          <a:prstGeom prst="rect">
            <a:avLst/>
          </a:prstGeom>
          <a:noFill/>
        </p:spPr>
      </p:pic>
    </p:spTree>
  </p:cSld>
  <p:clrMapOvr>
    <a:masterClrMapping/>
  </p:clrMapOvr>
  <p:transition>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sz="half" idx="2"/>
          </p:nvPr>
        </p:nvSpPr>
        <p:spPr/>
        <p:txBody>
          <a:bodyPr/>
          <a:lstStyle/>
          <a:p>
            <a:endParaRPr lang="ru-RU"/>
          </a:p>
        </p:txBody>
      </p:sp>
      <p:sp>
        <p:nvSpPr>
          <p:cNvPr id="4" name="Рисунок 3"/>
          <p:cNvSpPr>
            <a:spLocks noGrp="1"/>
          </p:cNvSpPr>
          <p:nvPr>
            <p:ph type="pic" idx="1"/>
          </p:nvPr>
        </p:nvSpPr>
        <p:spPr/>
      </p:sp>
      <p:pic>
        <p:nvPicPr>
          <p:cNvPr id="1026" name="Picture 2" descr="C:\Users\Валентина\Desktop\15_big.jpg"/>
          <p:cNvPicPr>
            <a:picLocks noChangeAspect="1" noChangeArrowheads="1"/>
          </p:cNvPicPr>
          <p:nvPr/>
        </p:nvPicPr>
        <p:blipFill>
          <a:blip r:embed="rId2" cstate="print"/>
          <a:srcRect/>
          <a:stretch>
            <a:fillRect/>
          </a:stretch>
        </p:blipFill>
        <p:spPr bwMode="auto">
          <a:xfrm>
            <a:off x="395537" y="404664"/>
            <a:ext cx="8424935" cy="604867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3074" name="Picture 2" descr="C:\Users\Валентина\Desktop\abdab6f37f35.gif"/>
          <p:cNvPicPr>
            <a:picLocks noChangeAspect="1" noChangeArrowheads="1" noCrop="1"/>
          </p:cNvPicPr>
          <p:nvPr/>
        </p:nvPicPr>
        <p:blipFill>
          <a:blip r:embed="rId2" cstate="print"/>
          <a:srcRect/>
          <a:stretch>
            <a:fillRect/>
          </a:stretch>
        </p:blipFill>
        <p:spPr bwMode="auto">
          <a:xfrm>
            <a:off x="3275856" y="476672"/>
            <a:ext cx="5260602" cy="4248471"/>
          </a:xfrm>
          <a:prstGeom prst="rect">
            <a:avLst/>
          </a:prstGeom>
          <a:noFill/>
        </p:spPr>
      </p:pic>
      <p:pic>
        <p:nvPicPr>
          <p:cNvPr id="3075" name="Picture 3" descr="C:\Users\Валентина\Desktop\75031577.jpg"/>
          <p:cNvPicPr>
            <a:picLocks noChangeAspect="1" noChangeArrowheads="1"/>
          </p:cNvPicPr>
          <p:nvPr/>
        </p:nvPicPr>
        <p:blipFill>
          <a:blip r:embed="rId3" cstate="print"/>
          <a:srcRect/>
          <a:stretch>
            <a:fillRect/>
          </a:stretch>
        </p:blipFill>
        <p:spPr bwMode="auto">
          <a:xfrm>
            <a:off x="-1" y="404664"/>
            <a:ext cx="2627785" cy="4464496"/>
          </a:xfrm>
          <a:prstGeom prst="rect">
            <a:avLst/>
          </a:prstGeom>
          <a:noFill/>
        </p:spPr>
      </p:pic>
      <p:pic>
        <p:nvPicPr>
          <p:cNvPr id="3076" name="Picture 4" descr="C:\Users\Валентина\Desktop\0b25ba53051444be4dfa5744e1e5620d.png"/>
          <p:cNvPicPr>
            <a:picLocks noChangeAspect="1" noChangeArrowheads="1"/>
          </p:cNvPicPr>
          <p:nvPr/>
        </p:nvPicPr>
        <p:blipFill>
          <a:blip r:embed="rId4" cstate="print"/>
          <a:srcRect/>
          <a:stretch>
            <a:fillRect/>
          </a:stretch>
        </p:blipFill>
        <p:spPr bwMode="auto">
          <a:xfrm>
            <a:off x="0" y="3789040"/>
            <a:ext cx="8676456" cy="306896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332656"/>
            <a:ext cx="3429000" cy="5904656"/>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ru-RU" dirty="0" smtClean="0">
                <a:solidFill>
                  <a:srgbClr val="FF0000"/>
                </a:solidFill>
              </a:rPr>
              <a:t>АККОРДЕОН  - общее название ручных язычковых  клавишно-пневматических гармоник, в которых при нажатии одной клавиши в левой клавиатуре звучит целый аккорд.</a:t>
            </a:r>
            <a:endParaRPr lang="ru-RU" dirty="0">
              <a:solidFill>
                <a:srgbClr val="FF0000"/>
              </a:solidFill>
            </a:endParaRPr>
          </a:p>
        </p:txBody>
      </p:sp>
      <p:sp>
        <p:nvSpPr>
          <p:cNvPr id="3" name="Текст 2"/>
          <p:cNvSpPr>
            <a:spLocks noGrp="1"/>
          </p:cNvSpPr>
          <p:nvPr>
            <p:ph type="body" sz="half" idx="2"/>
          </p:nvPr>
        </p:nvSpPr>
        <p:spPr>
          <a:xfrm>
            <a:off x="5364088" y="332656"/>
            <a:ext cx="3456384" cy="5976664"/>
          </a:xfrm>
        </p:spPr>
        <p:txBody>
          <a:bodyPr/>
          <a:lstStyle/>
          <a:p>
            <a:r>
              <a:rPr lang="ru-RU" dirty="0" smtClean="0"/>
              <a:t>   </a:t>
            </a:r>
            <a:endParaRPr lang="ru-RU" dirty="0"/>
          </a:p>
        </p:txBody>
      </p:sp>
      <p:sp>
        <p:nvSpPr>
          <p:cNvPr id="4" name="Рисунок 3"/>
          <p:cNvSpPr>
            <a:spLocks noGrp="1"/>
          </p:cNvSpPr>
          <p:nvPr>
            <p:ph type="pic" idx="1"/>
          </p:nvPr>
        </p:nvSpPr>
        <p:spPr/>
      </p:sp>
      <p:pic>
        <p:nvPicPr>
          <p:cNvPr id="1026" name="Picture 2" descr="C:\Users\Валентина\Desktop\a526346.jpg"/>
          <p:cNvPicPr>
            <a:picLocks noChangeAspect="1" noChangeArrowheads="1"/>
          </p:cNvPicPr>
          <p:nvPr/>
        </p:nvPicPr>
        <p:blipFill>
          <a:blip r:embed="rId2" cstate="print"/>
          <a:srcRect/>
          <a:stretch>
            <a:fillRect/>
          </a:stretch>
        </p:blipFill>
        <p:spPr bwMode="auto">
          <a:xfrm>
            <a:off x="827584" y="1196752"/>
            <a:ext cx="3816424" cy="3744416"/>
          </a:xfrm>
          <a:prstGeom prst="rect">
            <a:avLst/>
          </a:prstGeom>
          <a:noFill/>
        </p:spPr>
      </p:pic>
      <p:pic>
        <p:nvPicPr>
          <p:cNvPr id="5122" name="Picture 2" descr="C:\Users\Валентина\Desktop\0b25ba53051444be4dfa5744e1e5620d.png"/>
          <p:cNvPicPr>
            <a:picLocks noChangeAspect="1" noChangeArrowheads="1"/>
          </p:cNvPicPr>
          <p:nvPr/>
        </p:nvPicPr>
        <p:blipFill>
          <a:blip r:embed="rId3" cstate="print"/>
          <a:srcRect/>
          <a:stretch>
            <a:fillRect/>
          </a:stretch>
        </p:blipFill>
        <p:spPr bwMode="auto">
          <a:xfrm>
            <a:off x="255588" y="4941168"/>
            <a:ext cx="5080000" cy="1916832"/>
          </a:xfrm>
          <a:prstGeom prst="rect">
            <a:avLst/>
          </a:prstGeom>
          <a:noFill/>
        </p:spPr>
      </p:pic>
    </p:spTree>
  </p:cSld>
  <p:clrMapOvr>
    <a:masterClrMapping/>
  </p:clrMapOvr>
  <p:transition advClick="0">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half" idx="2"/>
          </p:nvPr>
        </p:nvSpPr>
        <p:spPr>
          <a:xfrm>
            <a:off x="5389098" y="836712"/>
            <a:ext cx="3429000" cy="4392488"/>
          </a:xfrm>
        </p:spPr>
        <p:txBody>
          <a:bodyPr/>
          <a:lstStyle/>
          <a:p>
            <a:pPr algn="ctr"/>
            <a:r>
              <a:rPr lang="ru-RU" dirty="0" smtClean="0"/>
              <a:t>а</a:t>
            </a:r>
            <a:endParaRPr lang="ru-RU" dirty="0"/>
          </a:p>
        </p:txBody>
      </p:sp>
      <p:sp>
        <p:nvSpPr>
          <p:cNvPr id="4" name="Рисунок 3"/>
          <p:cNvSpPr>
            <a:spLocks noGrp="1"/>
          </p:cNvSpPr>
          <p:nvPr>
            <p:ph type="pic" idx="1"/>
          </p:nvPr>
        </p:nvSpPr>
        <p:spPr/>
      </p:sp>
      <p:pic>
        <p:nvPicPr>
          <p:cNvPr id="2050" name="Picture 2" descr="C:\Users\Валентина\Desktop\a526346.jpg"/>
          <p:cNvPicPr>
            <a:picLocks noChangeAspect="1" noChangeArrowheads="1"/>
          </p:cNvPicPr>
          <p:nvPr/>
        </p:nvPicPr>
        <p:blipFill>
          <a:blip r:embed="rId2" cstate="print"/>
          <a:srcRect/>
          <a:stretch>
            <a:fillRect/>
          </a:stretch>
        </p:blipFill>
        <p:spPr bwMode="auto">
          <a:xfrm>
            <a:off x="755576" y="1196752"/>
            <a:ext cx="3960440" cy="3888432"/>
          </a:xfrm>
          <a:prstGeom prst="rect">
            <a:avLst/>
          </a:prstGeom>
          <a:noFill/>
          <a:ln>
            <a:solidFill>
              <a:schemeClr val="accent6">
                <a:lumMod val="75000"/>
              </a:schemeClr>
            </a:solidFill>
          </a:ln>
        </p:spPr>
      </p:pic>
      <p:sp>
        <p:nvSpPr>
          <p:cNvPr id="6" name="Заголовок 5"/>
          <p:cNvSpPr>
            <a:spLocks noGrp="1"/>
          </p:cNvSpPr>
          <p:nvPr>
            <p:ph type="title"/>
          </p:nvPr>
        </p:nvSpPr>
        <p:spPr>
          <a:xfrm>
            <a:off x="5364088" y="188640"/>
            <a:ext cx="3528392" cy="633670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accent6">
                <a:lumMod val="75000"/>
              </a:schemeClr>
            </a:solidFill>
          </a:ln>
        </p:spPr>
        <p:txBody>
          <a:bodyPr>
            <a:normAutofit fontScale="90000"/>
          </a:bodyPr>
          <a:lstStyle/>
          <a:p>
            <a:pPr algn="ctr"/>
            <a:r>
              <a:rPr lang="ru-RU" sz="2000" dirty="0" smtClean="0">
                <a:solidFill>
                  <a:srgbClr val="C00000"/>
                </a:solidFill>
              </a:rPr>
              <a:t>Автором  этого названия  является венский  органный мастер      </a:t>
            </a:r>
            <a:r>
              <a:rPr lang="ru-RU" sz="2000" i="1" dirty="0" err="1" smtClean="0">
                <a:solidFill>
                  <a:srgbClr val="C00000"/>
                </a:solidFill>
              </a:rPr>
              <a:t>кирилл</a:t>
            </a:r>
            <a:r>
              <a:rPr lang="ru-RU" sz="2000" i="1" dirty="0" smtClean="0">
                <a:solidFill>
                  <a:srgbClr val="C00000"/>
                </a:solidFill>
              </a:rPr>
              <a:t>  </a:t>
            </a:r>
            <a:r>
              <a:rPr lang="ru-RU" sz="2000" i="1" dirty="0" err="1" smtClean="0">
                <a:solidFill>
                  <a:srgbClr val="C00000"/>
                </a:solidFill>
              </a:rPr>
              <a:t>дамиан</a:t>
            </a:r>
            <a:r>
              <a:rPr lang="ru-RU" sz="2000" i="1" dirty="0" smtClean="0">
                <a:solidFill>
                  <a:srgbClr val="C00000"/>
                </a:solidFill>
              </a:rPr>
              <a:t>                   (В современной </a:t>
            </a:r>
            <a:r>
              <a:rPr lang="ru-RU" sz="2000" i="1" dirty="0" err="1" smtClean="0">
                <a:solidFill>
                  <a:srgbClr val="C00000"/>
                </a:solidFill>
              </a:rPr>
              <a:t>терминалогии</a:t>
            </a:r>
            <a:r>
              <a:rPr lang="ru-RU" sz="2000" i="1" dirty="0" smtClean="0">
                <a:solidFill>
                  <a:srgbClr val="C00000"/>
                </a:solidFill>
              </a:rPr>
              <a:t>) «готовый аккордеон».</a:t>
            </a:r>
            <a:br>
              <a:rPr lang="ru-RU" sz="2000" i="1" dirty="0" smtClean="0">
                <a:solidFill>
                  <a:srgbClr val="C00000"/>
                </a:solidFill>
              </a:rPr>
            </a:br>
            <a:r>
              <a:rPr lang="ru-RU" sz="2000" dirty="0" smtClean="0">
                <a:solidFill>
                  <a:srgbClr val="C00000"/>
                </a:solidFill>
              </a:rPr>
              <a:t>В русской традиции аккордеонами обычно принято  называть только инструменты с правой клавиатурой фортепианного типа, имеющего несколько тембровых регистров ,       в отличие, например, от обыкновенного баяна.</a:t>
            </a:r>
            <a:br>
              <a:rPr lang="ru-RU" sz="2000" dirty="0" smtClean="0">
                <a:solidFill>
                  <a:srgbClr val="C00000"/>
                </a:solidFill>
              </a:rPr>
            </a:br>
            <a:r>
              <a:rPr lang="ru-RU" sz="2000" dirty="0" smtClean="0">
                <a:solidFill>
                  <a:srgbClr val="C00000"/>
                </a:solidFill>
              </a:rPr>
              <a:t>Однако иногда  встречается  и                      наименование </a:t>
            </a:r>
            <a:br>
              <a:rPr lang="ru-RU" sz="2000" dirty="0" smtClean="0">
                <a:solidFill>
                  <a:srgbClr val="C00000"/>
                </a:solidFill>
              </a:rPr>
            </a:br>
            <a:r>
              <a:rPr lang="ru-RU" sz="2000" dirty="0" smtClean="0">
                <a:solidFill>
                  <a:srgbClr val="C00000"/>
                </a:solidFill>
              </a:rPr>
              <a:t>«Кнопочный аккордеон».</a:t>
            </a:r>
            <a:br>
              <a:rPr lang="ru-RU" sz="2000" dirty="0" smtClean="0">
                <a:solidFill>
                  <a:srgbClr val="C00000"/>
                </a:solidFill>
              </a:rPr>
            </a:br>
            <a:r>
              <a:rPr lang="ru-RU" sz="2000" dirty="0" smtClean="0">
                <a:solidFill>
                  <a:srgbClr val="C00000"/>
                </a:solidFill>
              </a:rPr>
              <a:t/>
            </a:r>
            <a:br>
              <a:rPr lang="ru-RU" sz="2000" dirty="0" smtClean="0">
                <a:solidFill>
                  <a:srgbClr val="C00000"/>
                </a:solidFill>
              </a:rPr>
            </a:br>
            <a:endParaRPr lang="ru-RU" sz="2000" dirty="0">
              <a:solidFill>
                <a:srgbClr val="C00000"/>
              </a:solidFill>
            </a:endParaRPr>
          </a:p>
        </p:txBody>
      </p:sp>
      <p:pic>
        <p:nvPicPr>
          <p:cNvPr id="1026" name="Picture 2" descr="C:\Users\Валентина\Desktop\fd434cd9-6346-4c63-9cc2-eb6e3680a557.jpg"/>
          <p:cNvPicPr>
            <a:picLocks noChangeAspect="1" noChangeArrowheads="1"/>
          </p:cNvPicPr>
          <p:nvPr/>
        </p:nvPicPr>
        <p:blipFill>
          <a:blip r:embed="rId3" cstate="print"/>
          <a:srcRect/>
          <a:stretch>
            <a:fillRect/>
          </a:stretch>
        </p:blipFill>
        <p:spPr bwMode="auto">
          <a:xfrm>
            <a:off x="10260632" y="1484784"/>
            <a:ext cx="3888432" cy="3888432"/>
          </a:xfrm>
          <a:prstGeom prst="rect">
            <a:avLst/>
          </a:prstGeom>
          <a:noFill/>
        </p:spPr>
      </p:pic>
      <p:pic>
        <p:nvPicPr>
          <p:cNvPr id="4098" name="Picture 2" descr="C:\Users\Валентина\Desktop\0b25ba53051444be4dfa5744e1e5620d.png"/>
          <p:cNvPicPr>
            <a:picLocks noChangeAspect="1" noChangeArrowheads="1"/>
          </p:cNvPicPr>
          <p:nvPr/>
        </p:nvPicPr>
        <p:blipFill>
          <a:blip r:embed="rId4" cstate="print"/>
          <a:srcRect/>
          <a:stretch>
            <a:fillRect/>
          </a:stretch>
        </p:blipFill>
        <p:spPr bwMode="auto">
          <a:xfrm>
            <a:off x="323528" y="5345832"/>
            <a:ext cx="4756472" cy="1512168"/>
          </a:xfrm>
          <a:prstGeom prst="rect">
            <a:avLst/>
          </a:prstGeom>
          <a:noFill/>
        </p:spPr>
      </p:pic>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836712"/>
            <a:ext cx="3429000" cy="576064"/>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ru-RU" dirty="0" smtClean="0">
                <a:solidFill>
                  <a:srgbClr val="C00000"/>
                </a:solidFill>
              </a:rPr>
              <a:t>АККОРДЕОН</a:t>
            </a:r>
            <a:endParaRPr lang="ru-RU" dirty="0">
              <a:solidFill>
                <a:srgbClr val="C00000"/>
              </a:solidFill>
            </a:endParaRPr>
          </a:p>
        </p:txBody>
      </p:sp>
      <p:sp>
        <p:nvSpPr>
          <p:cNvPr id="3" name="Текст 2"/>
          <p:cNvSpPr>
            <a:spLocks noGrp="1"/>
          </p:cNvSpPr>
          <p:nvPr>
            <p:ph type="body" sz="half" idx="2"/>
          </p:nvPr>
        </p:nvSpPr>
        <p:spPr/>
        <p:txBody>
          <a:bodyPr/>
          <a:lstStyle/>
          <a:p>
            <a:endParaRPr lang="ru-RU" dirty="0"/>
          </a:p>
        </p:txBody>
      </p:sp>
      <p:sp>
        <p:nvSpPr>
          <p:cNvPr id="4" name="Рисунок 3"/>
          <p:cNvSpPr>
            <a:spLocks noGrp="1"/>
          </p:cNvSpPr>
          <p:nvPr>
            <p:ph type="pic" idx="1"/>
          </p:nvPr>
        </p:nvSpPr>
        <p:spPr>
          <a:xfrm>
            <a:off x="611560" y="1124744"/>
            <a:ext cx="4206240" cy="4206240"/>
          </a:xfrm>
          <a:ln>
            <a:solidFill>
              <a:schemeClr val="accent6">
                <a:lumMod val="75000"/>
              </a:schemeClr>
            </a:solidFill>
          </a:ln>
        </p:spPr>
      </p:sp>
      <p:pic>
        <p:nvPicPr>
          <p:cNvPr id="3074" name="Picture 2" descr="C:\Users\Валентина\Desktop\slide_3.jpg"/>
          <p:cNvPicPr>
            <a:picLocks noChangeAspect="1" noChangeArrowheads="1"/>
          </p:cNvPicPr>
          <p:nvPr/>
        </p:nvPicPr>
        <p:blipFill>
          <a:blip r:embed="rId2" cstate="print"/>
          <a:srcRect/>
          <a:stretch>
            <a:fillRect/>
          </a:stretch>
        </p:blipFill>
        <p:spPr bwMode="auto">
          <a:xfrm>
            <a:off x="11772800" y="-603448"/>
            <a:ext cx="4991200" cy="5715000"/>
          </a:xfrm>
          <a:prstGeom prst="rect">
            <a:avLst/>
          </a:prstGeom>
          <a:noFill/>
        </p:spPr>
      </p:pic>
      <p:pic>
        <p:nvPicPr>
          <p:cNvPr id="3075" name="Picture 3" descr="C:\Users\Валентина\Desktop\fr3xw_00_400.jpg"/>
          <p:cNvPicPr>
            <a:picLocks noChangeAspect="1" noChangeArrowheads="1"/>
          </p:cNvPicPr>
          <p:nvPr/>
        </p:nvPicPr>
        <p:blipFill>
          <a:blip r:embed="rId3" cstate="print"/>
          <a:srcRect/>
          <a:stretch>
            <a:fillRect/>
          </a:stretch>
        </p:blipFill>
        <p:spPr bwMode="auto">
          <a:xfrm>
            <a:off x="11988824" y="188640"/>
            <a:ext cx="3816424" cy="3816424"/>
          </a:xfrm>
          <a:prstGeom prst="rect">
            <a:avLst/>
          </a:prstGeom>
          <a:noFill/>
        </p:spPr>
      </p:pic>
      <p:pic>
        <p:nvPicPr>
          <p:cNvPr id="3076" name="Picture 4" descr="C:\Users\Валентина\Desktop\DSCN1130.JPG"/>
          <p:cNvPicPr>
            <a:picLocks noChangeAspect="1" noChangeArrowheads="1"/>
          </p:cNvPicPr>
          <p:nvPr/>
        </p:nvPicPr>
        <p:blipFill>
          <a:blip r:embed="rId4" cstate="print"/>
          <a:srcRect/>
          <a:stretch>
            <a:fillRect/>
          </a:stretch>
        </p:blipFill>
        <p:spPr bwMode="auto">
          <a:xfrm>
            <a:off x="10908704" y="2780928"/>
            <a:ext cx="3816424" cy="3600400"/>
          </a:xfrm>
          <a:prstGeom prst="rect">
            <a:avLst/>
          </a:prstGeom>
          <a:noFill/>
        </p:spPr>
      </p:pic>
      <p:pic>
        <p:nvPicPr>
          <p:cNvPr id="3077" name="Picture 5" descr="C:\Users\Валентина\Desktop\4.jpg"/>
          <p:cNvPicPr>
            <a:picLocks noChangeAspect="1" noChangeArrowheads="1"/>
          </p:cNvPicPr>
          <p:nvPr/>
        </p:nvPicPr>
        <p:blipFill>
          <a:blip r:embed="rId5" cstate="print"/>
          <a:srcRect/>
          <a:stretch>
            <a:fillRect/>
          </a:stretch>
        </p:blipFill>
        <p:spPr bwMode="auto">
          <a:xfrm>
            <a:off x="5220072" y="2924944"/>
            <a:ext cx="3672408" cy="3312368"/>
          </a:xfrm>
          <a:prstGeom prst="rect">
            <a:avLst/>
          </a:prstGeom>
          <a:noFill/>
          <a:ln>
            <a:solidFill>
              <a:schemeClr val="accent6">
                <a:lumMod val="75000"/>
              </a:schemeClr>
            </a:solidFill>
          </a:ln>
        </p:spPr>
      </p:pic>
      <p:pic>
        <p:nvPicPr>
          <p:cNvPr id="2050" name="Picture 2" descr="C:\Users\Валентина\Desktop\i.jpg"/>
          <p:cNvPicPr>
            <a:picLocks noChangeAspect="1" noChangeArrowheads="1"/>
          </p:cNvPicPr>
          <p:nvPr/>
        </p:nvPicPr>
        <p:blipFill>
          <a:blip r:embed="rId6" cstate="print"/>
          <a:srcRect/>
          <a:stretch>
            <a:fillRect/>
          </a:stretch>
        </p:blipFill>
        <p:spPr bwMode="auto">
          <a:xfrm>
            <a:off x="5151438" y="476672"/>
            <a:ext cx="3741042" cy="2088232"/>
          </a:xfrm>
          <a:prstGeom prst="rect">
            <a:avLst/>
          </a:prstGeom>
          <a:noFill/>
        </p:spPr>
      </p:pic>
      <p:pic>
        <p:nvPicPr>
          <p:cNvPr id="2051" name="Picture 3" descr="C:\Users\Валентина\Desktop\0b25ba53051444be4dfa5744e1e5620d.png"/>
          <p:cNvPicPr>
            <a:picLocks noChangeAspect="1" noChangeArrowheads="1"/>
          </p:cNvPicPr>
          <p:nvPr/>
        </p:nvPicPr>
        <p:blipFill>
          <a:blip r:embed="rId7" cstate="print"/>
          <a:srcRect/>
          <a:stretch>
            <a:fillRect/>
          </a:stretch>
        </p:blipFill>
        <p:spPr bwMode="auto">
          <a:xfrm>
            <a:off x="251520" y="4869160"/>
            <a:ext cx="4824536" cy="1988840"/>
          </a:xfrm>
          <a:prstGeom prst="rect">
            <a:avLst/>
          </a:prstGeom>
          <a:noFill/>
        </p:spPr>
      </p:pic>
      <p:pic>
        <p:nvPicPr>
          <p:cNvPr id="1026" name="Picture 2" descr="C:\Users\Валентина\Desktop\y90.jpg"/>
          <p:cNvPicPr>
            <a:picLocks noChangeAspect="1" noChangeArrowheads="1"/>
          </p:cNvPicPr>
          <p:nvPr/>
        </p:nvPicPr>
        <p:blipFill>
          <a:blip r:embed="rId8" cstate="print"/>
          <a:srcRect/>
          <a:stretch>
            <a:fillRect/>
          </a:stretch>
        </p:blipFill>
        <p:spPr bwMode="auto">
          <a:xfrm>
            <a:off x="755576" y="1268760"/>
            <a:ext cx="3888432" cy="3816424"/>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764704"/>
            <a:ext cx="3429000" cy="1368152"/>
          </a:xfrm>
        </p:spPr>
        <p:style>
          <a:lnRef idx="1">
            <a:schemeClr val="accent5"/>
          </a:lnRef>
          <a:fillRef idx="2">
            <a:schemeClr val="accent5"/>
          </a:fillRef>
          <a:effectRef idx="1">
            <a:schemeClr val="accent5"/>
          </a:effectRef>
          <a:fontRef idx="minor">
            <a:schemeClr val="dk1"/>
          </a:fontRef>
        </p:style>
        <p:txBody>
          <a:bodyPr>
            <a:normAutofit/>
          </a:bodyPr>
          <a:lstStyle/>
          <a:p>
            <a:r>
              <a:rPr lang="ru-RU" dirty="0" smtClean="0"/>
              <a:t> </a:t>
            </a:r>
            <a:r>
              <a:rPr lang="ru-RU" sz="2800" dirty="0" smtClean="0">
                <a:solidFill>
                  <a:srgbClr val="FF0000"/>
                </a:solidFill>
              </a:rPr>
              <a:t>Правая клавиатура.</a:t>
            </a:r>
            <a:endParaRPr lang="ru-RU" dirty="0"/>
          </a:p>
        </p:txBody>
      </p:sp>
      <p:sp>
        <p:nvSpPr>
          <p:cNvPr id="3" name="Текст 2"/>
          <p:cNvSpPr>
            <a:spLocks noGrp="1"/>
          </p:cNvSpPr>
          <p:nvPr>
            <p:ph type="body" sz="half" idx="2"/>
          </p:nvPr>
        </p:nvSpPr>
        <p:spPr>
          <a:xfrm>
            <a:off x="5364088" y="2348880"/>
            <a:ext cx="3429000" cy="3240360"/>
          </a:xfrm>
        </p:spPr>
        <p:style>
          <a:lnRef idx="1">
            <a:schemeClr val="accent5"/>
          </a:lnRef>
          <a:fillRef idx="2">
            <a:schemeClr val="accent5"/>
          </a:fillRef>
          <a:effectRef idx="1">
            <a:schemeClr val="accent5"/>
          </a:effectRef>
          <a:fontRef idx="minor">
            <a:schemeClr val="dk1"/>
          </a:fontRef>
        </p:style>
        <p:txBody>
          <a:bodyPr>
            <a:normAutofit fontScale="92500"/>
          </a:bodyPr>
          <a:lstStyle/>
          <a:p>
            <a:r>
              <a:rPr lang="ru-RU" sz="2400" b="1" dirty="0" smtClean="0">
                <a:solidFill>
                  <a:srgbClr val="C00000"/>
                </a:solidFill>
              </a:rPr>
              <a:t>Маленький  размер клавиш по сравнению с фортепиано  позволяет исполнять большие интервалы, но  шире возможности (надо помнить) при игре на кнопочном аккордеоне.</a:t>
            </a:r>
            <a:endParaRPr lang="ru-RU" sz="2400" b="1" dirty="0">
              <a:solidFill>
                <a:srgbClr val="C00000"/>
              </a:solidFill>
            </a:endParaRPr>
          </a:p>
        </p:txBody>
      </p:sp>
      <p:sp>
        <p:nvSpPr>
          <p:cNvPr id="4" name="Рисунок 3"/>
          <p:cNvSpPr>
            <a:spLocks noGrp="1"/>
          </p:cNvSpPr>
          <p:nvPr>
            <p:ph type="pic" idx="1"/>
          </p:nvPr>
        </p:nvSpPr>
        <p:spPr/>
      </p:sp>
      <p:pic>
        <p:nvPicPr>
          <p:cNvPr id="1026" name="Picture 2" descr="C:\Users\Валентина\Desktop\accordion-lessons-06_01.jpg"/>
          <p:cNvPicPr>
            <a:picLocks noChangeAspect="1" noChangeArrowheads="1"/>
          </p:cNvPicPr>
          <p:nvPr/>
        </p:nvPicPr>
        <p:blipFill>
          <a:blip r:embed="rId2" cstate="print"/>
          <a:srcRect/>
          <a:stretch>
            <a:fillRect/>
          </a:stretch>
        </p:blipFill>
        <p:spPr bwMode="auto">
          <a:xfrm flipH="1">
            <a:off x="14293080" y="908720"/>
            <a:ext cx="288032" cy="3888432"/>
          </a:xfrm>
          <a:prstGeom prst="rect">
            <a:avLst/>
          </a:prstGeom>
          <a:noFill/>
        </p:spPr>
      </p:pic>
      <p:pic>
        <p:nvPicPr>
          <p:cNvPr id="6146" name="Picture 2" descr="C:\Users\Валентина\Desktop\i2014_28.jpg"/>
          <p:cNvPicPr>
            <a:picLocks noChangeAspect="1" noChangeArrowheads="1"/>
          </p:cNvPicPr>
          <p:nvPr/>
        </p:nvPicPr>
        <p:blipFill>
          <a:blip r:embed="rId3" cstate="print"/>
          <a:srcRect/>
          <a:stretch>
            <a:fillRect/>
          </a:stretch>
        </p:blipFill>
        <p:spPr bwMode="auto">
          <a:xfrm>
            <a:off x="755576" y="1196752"/>
            <a:ext cx="3960440" cy="3888432"/>
          </a:xfrm>
          <a:prstGeom prst="rect">
            <a:avLst/>
          </a:prstGeom>
          <a:noFill/>
        </p:spPr>
      </p:pic>
      <p:pic>
        <p:nvPicPr>
          <p:cNvPr id="6147" name="Picture 3" descr="C:\Users\Валентина\Desktop\0b25ba53051444be4dfa5744e1e5620d.png"/>
          <p:cNvPicPr>
            <a:picLocks noChangeAspect="1" noChangeArrowheads="1"/>
          </p:cNvPicPr>
          <p:nvPr/>
        </p:nvPicPr>
        <p:blipFill>
          <a:blip r:embed="rId4" cstate="print"/>
          <a:srcRect/>
          <a:stretch>
            <a:fillRect/>
          </a:stretch>
        </p:blipFill>
        <p:spPr bwMode="auto">
          <a:xfrm>
            <a:off x="2339752" y="5013176"/>
            <a:ext cx="6389440" cy="1844824"/>
          </a:xfrm>
          <a:prstGeom prst="rect">
            <a:avLst/>
          </a:prstGeom>
          <a:noFill/>
        </p:spPr>
      </p:pic>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48064" y="764704"/>
            <a:ext cx="3670034" cy="1656184"/>
          </a:xfrm>
        </p:spPr>
        <p:style>
          <a:lnRef idx="1">
            <a:schemeClr val="accent5"/>
          </a:lnRef>
          <a:fillRef idx="2">
            <a:schemeClr val="accent5"/>
          </a:fillRef>
          <a:effectRef idx="1">
            <a:schemeClr val="accent5"/>
          </a:effectRef>
          <a:fontRef idx="minor">
            <a:schemeClr val="dk1"/>
          </a:fontRef>
        </p:style>
        <p:txBody>
          <a:bodyPr/>
          <a:lstStyle/>
          <a:p>
            <a:r>
              <a:rPr lang="ru-RU" dirty="0" smtClean="0">
                <a:solidFill>
                  <a:srgbClr val="FF0000"/>
                </a:solidFill>
              </a:rPr>
              <a:t>Левая клавиатура</a:t>
            </a:r>
            <a:endParaRPr lang="ru-RU" dirty="0">
              <a:solidFill>
                <a:srgbClr val="FF0000"/>
              </a:solidFill>
            </a:endParaRPr>
          </a:p>
        </p:txBody>
      </p:sp>
      <p:sp>
        <p:nvSpPr>
          <p:cNvPr id="3" name="Текст 2"/>
          <p:cNvSpPr>
            <a:spLocks noGrp="1"/>
          </p:cNvSpPr>
          <p:nvPr>
            <p:ph type="body" sz="half" idx="2"/>
          </p:nvPr>
        </p:nvSpPr>
        <p:spPr>
          <a:xfrm>
            <a:off x="5004048" y="2636912"/>
            <a:ext cx="4139952" cy="2592288"/>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ru-RU" sz="2400" dirty="0" smtClean="0">
                <a:solidFill>
                  <a:srgbClr val="FF0000"/>
                </a:solidFill>
              </a:rPr>
              <a:t>На левой стороне аккордеона находятся кнопки, расположенные наклонными поперечными  рядами. Вся эта часть называется басовой клавиатурой. Первые два продольных ряда от меха содержат основные басовые звуки. На этих рядах играют мелодическую линию. Из них второй ряд называется – ОСНОВНЫМ.</a:t>
            </a:r>
            <a:endParaRPr lang="ru-RU" sz="2400" dirty="0">
              <a:solidFill>
                <a:srgbClr val="FF0000"/>
              </a:solidFill>
            </a:endParaRPr>
          </a:p>
        </p:txBody>
      </p:sp>
      <p:sp>
        <p:nvSpPr>
          <p:cNvPr id="4" name="Рисунок 3"/>
          <p:cNvSpPr>
            <a:spLocks noGrp="1"/>
          </p:cNvSpPr>
          <p:nvPr>
            <p:ph type="pic" idx="1"/>
          </p:nvPr>
        </p:nvSpPr>
        <p:spPr/>
      </p:sp>
      <p:pic>
        <p:nvPicPr>
          <p:cNvPr id="7170" name="Picture 2" descr="C:\Users\Валентина\Desktop\аккордеон1.JPG"/>
          <p:cNvPicPr>
            <a:picLocks noChangeAspect="1" noChangeArrowheads="1"/>
          </p:cNvPicPr>
          <p:nvPr/>
        </p:nvPicPr>
        <p:blipFill>
          <a:blip r:embed="rId2" cstate="print"/>
          <a:srcRect/>
          <a:stretch>
            <a:fillRect/>
          </a:stretch>
        </p:blipFill>
        <p:spPr bwMode="auto">
          <a:xfrm>
            <a:off x="14941151" y="1628800"/>
            <a:ext cx="648071" cy="2781300"/>
          </a:xfrm>
          <a:prstGeom prst="rect">
            <a:avLst/>
          </a:prstGeom>
          <a:noFill/>
        </p:spPr>
      </p:pic>
      <p:pic>
        <p:nvPicPr>
          <p:cNvPr id="7171" name="Picture 3" descr="C:\Users\Валентина\Desktop\аккордеон.JPG"/>
          <p:cNvPicPr>
            <a:picLocks noChangeAspect="1" noChangeArrowheads="1"/>
          </p:cNvPicPr>
          <p:nvPr/>
        </p:nvPicPr>
        <p:blipFill>
          <a:blip r:embed="rId3" cstate="print"/>
          <a:srcRect/>
          <a:stretch>
            <a:fillRect/>
          </a:stretch>
        </p:blipFill>
        <p:spPr bwMode="auto">
          <a:xfrm>
            <a:off x="14653120" y="0"/>
            <a:ext cx="864096" cy="3312368"/>
          </a:xfrm>
          <a:prstGeom prst="rect">
            <a:avLst/>
          </a:prstGeom>
          <a:noFill/>
        </p:spPr>
      </p:pic>
      <p:pic>
        <p:nvPicPr>
          <p:cNvPr id="7172" name="Picture 4" descr="C:\Users\Валентина\Desktop\0b25ba53051444be4dfa5744e1e5620d.png"/>
          <p:cNvPicPr>
            <a:picLocks noChangeAspect="1" noChangeArrowheads="1"/>
          </p:cNvPicPr>
          <p:nvPr/>
        </p:nvPicPr>
        <p:blipFill>
          <a:blip r:embed="rId4" cstate="print"/>
          <a:srcRect/>
          <a:stretch>
            <a:fillRect/>
          </a:stretch>
        </p:blipFill>
        <p:spPr bwMode="auto">
          <a:xfrm>
            <a:off x="1870074" y="5589240"/>
            <a:ext cx="6230317" cy="1268760"/>
          </a:xfrm>
          <a:prstGeom prst="rect">
            <a:avLst/>
          </a:prstGeom>
          <a:noFill/>
        </p:spPr>
      </p:pic>
      <p:pic>
        <p:nvPicPr>
          <p:cNvPr id="7173" name="Picture 5" descr="C:\Users\Валентина\Desktop\4.jpg"/>
          <p:cNvPicPr>
            <a:picLocks noChangeAspect="1" noChangeArrowheads="1"/>
          </p:cNvPicPr>
          <p:nvPr/>
        </p:nvPicPr>
        <p:blipFill>
          <a:blip r:embed="rId5" cstate="print"/>
          <a:srcRect/>
          <a:stretch>
            <a:fillRect/>
          </a:stretch>
        </p:blipFill>
        <p:spPr bwMode="auto">
          <a:xfrm>
            <a:off x="755576" y="1196752"/>
            <a:ext cx="3888432" cy="3816424"/>
          </a:xfrm>
          <a:prstGeom prst="rect">
            <a:avLst/>
          </a:prstGeom>
          <a:noFill/>
        </p:spPr>
      </p:pic>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260648"/>
            <a:ext cx="3429000" cy="1224136"/>
          </a:xfrm>
        </p:spPr>
        <p:txBody>
          <a:bodyPr>
            <a:normAutofit/>
          </a:bodyPr>
          <a:lstStyle/>
          <a:p>
            <a:endParaRPr lang="ru-RU" sz="2400" dirty="0"/>
          </a:p>
        </p:txBody>
      </p:sp>
      <p:sp>
        <p:nvSpPr>
          <p:cNvPr id="3" name="Текст 2"/>
          <p:cNvSpPr>
            <a:spLocks noGrp="1"/>
          </p:cNvSpPr>
          <p:nvPr>
            <p:ph type="body" sz="half" idx="2"/>
          </p:nvPr>
        </p:nvSpPr>
        <p:spPr>
          <a:xfrm>
            <a:off x="5148064" y="188640"/>
            <a:ext cx="3670034" cy="5184576"/>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r>
              <a:rPr lang="ru-RU" sz="2400" dirty="0" smtClean="0">
                <a:solidFill>
                  <a:srgbClr val="FF0000"/>
                </a:solidFill>
              </a:rPr>
              <a:t>При игре на аккордеоне в басовой клавиатуре используются четыре пальца:</a:t>
            </a:r>
          </a:p>
          <a:p>
            <a:r>
              <a:rPr lang="ru-RU" sz="2400" dirty="0" smtClean="0">
                <a:solidFill>
                  <a:srgbClr val="FF0000"/>
                </a:solidFill>
              </a:rPr>
              <a:t> - указательный (второй палец),</a:t>
            </a:r>
          </a:p>
          <a:p>
            <a:r>
              <a:rPr lang="ru-RU" sz="2400" dirty="0" smtClean="0">
                <a:solidFill>
                  <a:srgbClr val="FF0000"/>
                </a:solidFill>
              </a:rPr>
              <a:t> - средний (третий),</a:t>
            </a:r>
          </a:p>
          <a:p>
            <a:r>
              <a:rPr lang="ru-RU" sz="2400" dirty="0" smtClean="0">
                <a:solidFill>
                  <a:srgbClr val="FF0000"/>
                </a:solidFill>
              </a:rPr>
              <a:t> - безымянный (четвёртый),</a:t>
            </a:r>
          </a:p>
          <a:p>
            <a:r>
              <a:rPr lang="ru-RU" sz="2400" dirty="0" smtClean="0">
                <a:solidFill>
                  <a:srgbClr val="FF0000"/>
                </a:solidFill>
              </a:rPr>
              <a:t> - мизинец (пятый).</a:t>
            </a:r>
          </a:p>
          <a:p>
            <a:r>
              <a:rPr lang="ru-RU" sz="2400" dirty="0" smtClean="0">
                <a:solidFill>
                  <a:srgbClr val="FF0000"/>
                </a:solidFill>
              </a:rPr>
              <a:t>Левой рукой исполнитель управляет мехом, а также нажимает на кнопки басов и аккордов для аккомпанемента мелодии, которая исполняется правой рукой.</a:t>
            </a:r>
          </a:p>
          <a:p>
            <a:endParaRPr lang="ru-RU" sz="2400" dirty="0" smtClean="0">
              <a:solidFill>
                <a:srgbClr val="FF0000"/>
              </a:solidFill>
            </a:endParaRPr>
          </a:p>
          <a:p>
            <a:endParaRPr lang="ru-RU" sz="2400" dirty="0">
              <a:solidFill>
                <a:srgbClr val="FF0000"/>
              </a:solidFill>
            </a:endParaRPr>
          </a:p>
        </p:txBody>
      </p:sp>
      <p:sp>
        <p:nvSpPr>
          <p:cNvPr id="4" name="Рисунок 3"/>
          <p:cNvSpPr>
            <a:spLocks noGrp="1"/>
          </p:cNvSpPr>
          <p:nvPr>
            <p:ph type="pic" idx="1"/>
          </p:nvPr>
        </p:nvSpPr>
        <p:spPr/>
      </p:sp>
      <p:pic>
        <p:nvPicPr>
          <p:cNvPr id="8194" name="Picture 2" descr="C:\Users\Валентина\Desktop\0b25ba53051444be4dfa5744e1e5620d.png"/>
          <p:cNvPicPr>
            <a:picLocks noChangeAspect="1" noChangeArrowheads="1"/>
          </p:cNvPicPr>
          <p:nvPr/>
        </p:nvPicPr>
        <p:blipFill>
          <a:blip r:embed="rId2" cstate="print"/>
          <a:srcRect/>
          <a:stretch>
            <a:fillRect/>
          </a:stretch>
        </p:blipFill>
        <p:spPr bwMode="auto">
          <a:xfrm>
            <a:off x="611560" y="4797152"/>
            <a:ext cx="7848872" cy="2060848"/>
          </a:xfrm>
          <a:prstGeom prst="rect">
            <a:avLst/>
          </a:prstGeom>
          <a:noFill/>
        </p:spPr>
      </p:pic>
      <p:pic>
        <p:nvPicPr>
          <p:cNvPr id="8195" name="Picture 3" descr="C:\Users\Валентина\Desktop\accordion-lessons-06_01.jpg"/>
          <p:cNvPicPr>
            <a:picLocks noChangeAspect="1" noChangeArrowheads="1"/>
          </p:cNvPicPr>
          <p:nvPr/>
        </p:nvPicPr>
        <p:blipFill>
          <a:blip r:embed="rId3" cstate="print"/>
          <a:srcRect/>
          <a:stretch>
            <a:fillRect/>
          </a:stretch>
        </p:blipFill>
        <p:spPr bwMode="auto">
          <a:xfrm>
            <a:off x="827584" y="1196752"/>
            <a:ext cx="3888432" cy="3816424"/>
          </a:xfrm>
          <a:prstGeom prst="rect">
            <a:avLst/>
          </a:prstGeom>
          <a:noFill/>
        </p:spPr>
      </p:pic>
    </p:spTree>
  </p:cSld>
  <p:clrMapOvr>
    <a:masterClrMapping/>
  </p:clrMapOvr>
  <p:transition>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332656"/>
            <a:ext cx="3429000" cy="864096"/>
          </a:xfrm>
        </p:spPr>
        <p:style>
          <a:lnRef idx="1">
            <a:schemeClr val="accent5"/>
          </a:lnRef>
          <a:fillRef idx="2">
            <a:schemeClr val="accent5"/>
          </a:fillRef>
          <a:effectRef idx="1">
            <a:schemeClr val="accent5"/>
          </a:effectRef>
          <a:fontRef idx="minor">
            <a:schemeClr val="dk1"/>
          </a:fontRef>
        </p:style>
        <p:txBody>
          <a:bodyPr>
            <a:normAutofit/>
          </a:bodyPr>
          <a:lstStyle/>
          <a:p>
            <a:r>
              <a:rPr lang="ru-RU" sz="2400" dirty="0" smtClean="0">
                <a:solidFill>
                  <a:srgbClr val="C00000"/>
                </a:solidFill>
              </a:rPr>
              <a:t>                МЕХ:</a:t>
            </a:r>
            <a:endParaRPr lang="ru-RU" sz="2400" dirty="0">
              <a:solidFill>
                <a:srgbClr val="C00000"/>
              </a:solidFill>
            </a:endParaRPr>
          </a:p>
        </p:txBody>
      </p:sp>
      <p:sp>
        <p:nvSpPr>
          <p:cNvPr id="3" name="Текст 2"/>
          <p:cNvSpPr>
            <a:spLocks noGrp="1"/>
          </p:cNvSpPr>
          <p:nvPr>
            <p:ph type="body" sz="half" idx="2"/>
          </p:nvPr>
        </p:nvSpPr>
        <p:spPr>
          <a:xfrm>
            <a:off x="5389098" y="1340768"/>
            <a:ext cx="3429000" cy="388843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r>
              <a:rPr lang="ru-RU" sz="2400" dirty="0" smtClean="0">
                <a:solidFill>
                  <a:srgbClr val="C00000"/>
                </a:solidFill>
              </a:rPr>
              <a:t>В работе над мехом существует два метода направления -   - разжим и сжим.</a:t>
            </a:r>
          </a:p>
          <a:p>
            <a:r>
              <a:rPr lang="ru-RU" sz="2400" dirty="0" smtClean="0">
                <a:solidFill>
                  <a:srgbClr val="C00000"/>
                </a:solidFill>
              </a:rPr>
              <a:t>Разжим меха должен быть плавным, без резких </a:t>
            </a:r>
            <a:r>
              <a:rPr lang="ru-RU" sz="2400" dirty="0" err="1" smtClean="0">
                <a:solidFill>
                  <a:srgbClr val="C00000"/>
                </a:solidFill>
              </a:rPr>
              <a:t>толчкоов</a:t>
            </a:r>
            <a:r>
              <a:rPr lang="ru-RU" sz="2400" dirty="0" smtClean="0">
                <a:solidFill>
                  <a:srgbClr val="C00000"/>
                </a:solidFill>
              </a:rPr>
              <a:t>. При разжиме верхняя часть более раздвинута, чем нижняя.</a:t>
            </a:r>
          </a:p>
          <a:p>
            <a:endParaRPr lang="ru-RU" sz="2400" dirty="0" smtClean="0">
              <a:solidFill>
                <a:srgbClr val="C00000"/>
              </a:solidFill>
            </a:endParaRPr>
          </a:p>
          <a:p>
            <a:r>
              <a:rPr lang="ru-RU" sz="2400" dirty="0" smtClean="0">
                <a:solidFill>
                  <a:srgbClr val="C00000"/>
                </a:solidFill>
              </a:rPr>
              <a:t>Сжим меха должен быть равномерным и медленным. Смена движения  меха (от разжима к сжиму и наоборот) должна происходить незаметно в конце фразы, но не на звуке, который тянется ( то есть, в данный момент звучит). </a:t>
            </a:r>
            <a:endParaRPr lang="ru-RU" sz="2400" dirty="0">
              <a:solidFill>
                <a:srgbClr val="C00000"/>
              </a:solidFill>
            </a:endParaRPr>
          </a:p>
        </p:txBody>
      </p:sp>
      <p:sp>
        <p:nvSpPr>
          <p:cNvPr id="4" name="Рисунок 3"/>
          <p:cNvSpPr>
            <a:spLocks noGrp="1"/>
          </p:cNvSpPr>
          <p:nvPr>
            <p:ph type="pic" idx="1"/>
          </p:nvPr>
        </p:nvSpPr>
        <p:spPr/>
      </p:sp>
      <p:pic>
        <p:nvPicPr>
          <p:cNvPr id="1026" name="Picture 2" descr="C:\Users\Валентина\Desktop\0b25ba53051444be4dfa5744e1e5620d.png"/>
          <p:cNvPicPr>
            <a:picLocks noChangeAspect="1" noChangeArrowheads="1"/>
          </p:cNvPicPr>
          <p:nvPr/>
        </p:nvPicPr>
        <p:blipFill>
          <a:blip r:embed="rId2" cstate="print"/>
          <a:srcRect/>
          <a:stretch>
            <a:fillRect/>
          </a:stretch>
        </p:blipFill>
        <p:spPr bwMode="auto">
          <a:xfrm>
            <a:off x="1535112" y="4653135"/>
            <a:ext cx="6565279" cy="2204865"/>
          </a:xfrm>
          <a:prstGeom prst="rect">
            <a:avLst/>
          </a:prstGeom>
          <a:noFill/>
        </p:spPr>
      </p:pic>
      <p:pic>
        <p:nvPicPr>
          <p:cNvPr id="4098" name="Picture 2" descr="C:\Users\Валентина\Desktop\fr-8x-rd_open_gal[2].jpg"/>
          <p:cNvPicPr>
            <a:picLocks noChangeAspect="1" noChangeArrowheads="1"/>
          </p:cNvPicPr>
          <p:nvPr/>
        </p:nvPicPr>
        <p:blipFill>
          <a:blip r:embed="rId3" cstate="print"/>
          <a:srcRect/>
          <a:stretch>
            <a:fillRect/>
          </a:stretch>
        </p:blipFill>
        <p:spPr bwMode="auto">
          <a:xfrm>
            <a:off x="827584" y="1196752"/>
            <a:ext cx="3168352" cy="2592288"/>
          </a:xfrm>
          <a:prstGeom prst="rect">
            <a:avLst/>
          </a:prstGeom>
          <a:noFill/>
        </p:spPr>
      </p:pic>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89098" y="836712"/>
            <a:ext cx="3429000" cy="720080"/>
          </a:xfrm>
        </p:spPr>
        <p:style>
          <a:lnRef idx="1">
            <a:schemeClr val="accent5"/>
          </a:lnRef>
          <a:fillRef idx="2">
            <a:schemeClr val="accent5"/>
          </a:fillRef>
          <a:effectRef idx="1">
            <a:schemeClr val="accent5"/>
          </a:effectRef>
          <a:fontRef idx="minor">
            <a:schemeClr val="dk1"/>
          </a:fontRef>
        </p:style>
        <p:txBody>
          <a:bodyPr/>
          <a:lstStyle/>
          <a:p>
            <a:r>
              <a:rPr lang="ru-RU" dirty="0" smtClean="0">
                <a:solidFill>
                  <a:srgbClr val="C00000"/>
                </a:solidFill>
              </a:rPr>
              <a:t>           </a:t>
            </a:r>
            <a:r>
              <a:rPr lang="ru-RU" sz="2400" dirty="0" smtClean="0">
                <a:solidFill>
                  <a:srgbClr val="FF0000"/>
                </a:solidFill>
              </a:rPr>
              <a:t>ПОСАДКА.</a:t>
            </a:r>
            <a:endParaRPr lang="ru-RU" dirty="0">
              <a:solidFill>
                <a:srgbClr val="C00000"/>
              </a:solidFill>
            </a:endParaRPr>
          </a:p>
        </p:txBody>
      </p:sp>
      <p:sp>
        <p:nvSpPr>
          <p:cNvPr id="3" name="Текст 2"/>
          <p:cNvSpPr>
            <a:spLocks noGrp="1"/>
          </p:cNvSpPr>
          <p:nvPr>
            <p:ph type="body" sz="half" idx="2"/>
          </p:nvPr>
        </p:nvSpPr>
        <p:spPr>
          <a:xfrm>
            <a:off x="5508104" y="1700808"/>
            <a:ext cx="3429000" cy="468052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r>
              <a:rPr lang="ru-RU" sz="2400" dirty="0" smtClean="0"/>
              <a:t> </a:t>
            </a:r>
            <a:r>
              <a:rPr lang="ru-RU" sz="2400" dirty="0" smtClean="0">
                <a:solidFill>
                  <a:srgbClr val="FF0000"/>
                </a:solidFill>
              </a:rPr>
              <a:t>* При игре на аккордеоне сидя или стоя корпус исполнителя должен быть выпрямлен.</a:t>
            </a:r>
          </a:p>
          <a:p>
            <a:r>
              <a:rPr lang="ru-RU" sz="2400" dirty="0" smtClean="0">
                <a:solidFill>
                  <a:srgbClr val="FF0000"/>
                </a:solidFill>
              </a:rPr>
              <a:t> * Не следует наклоняться вперёд, в бок или откидываться назад, мех и левая половина корпуса двигаются свободно.</a:t>
            </a:r>
          </a:p>
          <a:p>
            <a:r>
              <a:rPr lang="ru-RU" sz="2400" dirty="0" smtClean="0">
                <a:solidFill>
                  <a:srgbClr val="FF0000"/>
                </a:solidFill>
              </a:rPr>
              <a:t> * Верх аккордеона находится на уровне плеча.</a:t>
            </a:r>
          </a:p>
          <a:p>
            <a:r>
              <a:rPr lang="ru-RU" sz="2400" dirty="0" smtClean="0">
                <a:solidFill>
                  <a:srgbClr val="FF0000"/>
                </a:solidFill>
              </a:rPr>
              <a:t> * Аккордеон закрепляется при помощи ремней так, чтобы нижняя часть клавиатуры правой стороны упиралась в ногу, а задняя сторона плотно прилегала к грудной клетке.</a:t>
            </a:r>
          </a:p>
          <a:p>
            <a:endParaRPr lang="ru-RU" sz="2400" dirty="0" smtClean="0">
              <a:solidFill>
                <a:srgbClr val="FF0000"/>
              </a:solidFill>
            </a:endParaRPr>
          </a:p>
          <a:p>
            <a:endParaRPr lang="ru-RU" sz="2400" dirty="0"/>
          </a:p>
        </p:txBody>
      </p:sp>
      <p:sp>
        <p:nvSpPr>
          <p:cNvPr id="4" name="Рисунок 3"/>
          <p:cNvSpPr>
            <a:spLocks noGrp="1"/>
          </p:cNvSpPr>
          <p:nvPr>
            <p:ph type="pic" idx="1"/>
          </p:nvPr>
        </p:nvSpPr>
        <p:spPr/>
      </p:sp>
      <p:pic>
        <p:nvPicPr>
          <p:cNvPr id="2050" name="Picture 2" descr="C:\Users\Валентина\Desktop\аккордеон.JPG"/>
          <p:cNvPicPr>
            <a:picLocks noChangeAspect="1" noChangeArrowheads="1"/>
          </p:cNvPicPr>
          <p:nvPr/>
        </p:nvPicPr>
        <p:blipFill>
          <a:blip r:embed="rId2" cstate="print"/>
          <a:srcRect/>
          <a:stretch>
            <a:fillRect/>
          </a:stretch>
        </p:blipFill>
        <p:spPr bwMode="auto">
          <a:xfrm>
            <a:off x="827584" y="1196752"/>
            <a:ext cx="3816424" cy="3816424"/>
          </a:xfrm>
          <a:prstGeom prst="rect">
            <a:avLst/>
          </a:prstGeom>
          <a:noFill/>
        </p:spPr>
      </p:pic>
      <p:pic>
        <p:nvPicPr>
          <p:cNvPr id="2051" name="Picture 3" descr="C:\Users\Валентина\Desktop\0b25ba53051444be4dfa5744e1e5620d.png"/>
          <p:cNvPicPr>
            <a:picLocks noChangeAspect="1" noChangeArrowheads="1"/>
          </p:cNvPicPr>
          <p:nvPr/>
        </p:nvPicPr>
        <p:blipFill>
          <a:blip r:embed="rId3" cstate="print"/>
          <a:srcRect/>
          <a:stretch>
            <a:fillRect/>
          </a:stretch>
        </p:blipFill>
        <p:spPr bwMode="auto">
          <a:xfrm>
            <a:off x="360363" y="4509120"/>
            <a:ext cx="5080000" cy="2348880"/>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Другая 1">
      <a:majorFont>
        <a:latin typeface="Trebuchet MS"/>
        <a:ea typeface=""/>
        <a:cs typeface=""/>
      </a:majorFont>
      <a:minorFont>
        <a:latin typeface="Trebuchet MS"/>
        <a:ea typeface=""/>
        <a:cs typeface=""/>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1035</TotalTime>
  <Words>574</Words>
  <Application>Microsoft Office PowerPoint</Application>
  <PresentationFormat>Экран (4:3)</PresentationFormat>
  <Paragraphs>43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Изящная</vt:lpstr>
      <vt:lpstr> ПРЕЗЕНТАЦИЯ ПРЕПОДАВАТЕЛЯ ПО СПЕЦИАЛЬНОСТи (АККОРДЕОН)     УЙМЁНОВОЙ       ВАЛЕНТИНЫ              МИХАЙЛОВНЫ       «ПРИОЗЕРСКАЯ ДШИ».</vt:lpstr>
      <vt:lpstr>АККОРДЕОН  - общее название ручных язычковых  клавишно-пневматических гармоник, в которых при нажатии одной клавиши в левой клавиатуре звучит целый аккорд.</vt:lpstr>
      <vt:lpstr>Автором  этого названия  является венский  органный мастер      кирилл  дамиан                   (В современной терминалогии) «готовый аккордеон». В русской традиции аккордеонами обычно принято  называть только инструменты с правой клавиатурой фортепианного типа, имеющего несколько тембровых регистров ,       в отличие, например, от обыкновенного баяна. Однако иногда  встречается  и                      наименование  «Кнопочный аккордеон».  </vt:lpstr>
      <vt:lpstr>АККОРДЕОН</vt:lpstr>
      <vt:lpstr> Правая клавиатура.</vt:lpstr>
      <vt:lpstr>Левая клавиатура</vt:lpstr>
      <vt:lpstr>Слайд 7</vt:lpstr>
      <vt:lpstr>                МЕХ:</vt:lpstr>
      <vt:lpstr>           ПОСАДКА.</vt:lpstr>
      <vt:lpstr> Постановка правой руки :   </vt:lpstr>
      <vt:lpstr>   ДЛЯ тех ,кто любит аккордеон  надо помнить,  что существуют и  другие виды этого замечательного музыкального инструмента, например:</vt:lpstr>
      <vt:lpstr>   Цифровой аккордеон представляет собой новое  направление  в мире диатонической гармоники , основанный на мощнейших цифровых технологиях.</vt:lpstr>
      <vt:lpstr>     АККОРДЕОН                  Н. КРАВЦОВА  </vt:lpstr>
      <vt:lpstr>Николай  Кравцов –  Заслуженный деятель искусства России; Кандидат искусствоведения; Профессор Санкт-Петербургского государственного Университета культуры.</vt:lpstr>
      <vt:lpstr>   Более  30 лет    Н.Кравцов  шёл  к созданию  своей новой   системе.</vt:lpstr>
      <vt:lpstr>Слайд 16</vt:lpstr>
      <vt:lpstr>Слайд 17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ПРЕПОДАВАТЕЛЯ ПО СПЕЦИАЛЬНОСТИ (АККОРДЕОН)  УЙМЁНОВОЙ ВАЛЕНТИНЫ МИХАЙЛОВНЫ «ПРИОЗЕРСКАЯ ДШИ»</dc:title>
  <dc:creator>Валентина</dc:creator>
  <cp:lastModifiedBy>Валентина</cp:lastModifiedBy>
  <cp:revision>170</cp:revision>
  <dcterms:created xsi:type="dcterms:W3CDTF">2014-11-16T17:08:18Z</dcterms:created>
  <dcterms:modified xsi:type="dcterms:W3CDTF">2015-01-16T06:34:53Z</dcterms:modified>
</cp:coreProperties>
</file>