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364" r:id="rId3"/>
    <p:sldId id="447" r:id="rId4"/>
    <p:sldId id="319" r:id="rId5"/>
    <p:sldId id="391" r:id="rId6"/>
    <p:sldId id="392" r:id="rId7"/>
    <p:sldId id="441" r:id="rId8"/>
    <p:sldId id="442" r:id="rId9"/>
    <p:sldId id="443" r:id="rId10"/>
    <p:sldId id="445" r:id="rId11"/>
    <p:sldId id="446" r:id="rId12"/>
    <p:sldId id="444" r:id="rId13"/>
    <p:sldId id="29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800000"/>
    <a:srgbClr val="205560"/>
    <a:srgbClr val="FF0066"/>
    <a:srgbClr val="FF0000"/>
    <a:srgbClr val="33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EDE3251-D70C-4589-902F-2E894EE2E1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3AE12-E47A-4440-BD40-E997CEF5F2A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1119A-4C1B-42A4-B2DC-D33C5BCF4FE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D7310-D6DC-4629-ABE0-EA3CA8F62F0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86C77-C5E4-4D09-B374-08DEF745BA9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90B9B-E716-4B1C-B569-9E6A11E9419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EE054-292C-4E57-A7A5-1AE7684583A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E5703-CBD5-465D-9ECE-D459CD78544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5B638-601C-4265-9098-26D611000AA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474AD-3A2B-4B77-8765-80F9B0955FC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E3770-53DC-491D-9A7D-9B5E6917A7A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DABB5-2F51-437F-9245-FD6EF9F622A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E614C-274A-4360-9360-BB3638DCE39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4A2E6C1A-F02D-4E27-8EE0-81A22745E4B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717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19200"/>
            <a:ext cx="7772400" cy="2286000"/>
          </a:xfrm>
        </p:spPr>
        <p:txBody>
          <a:bodyPr/>
          <a:lstStyle/>
          <a:p>
            <a:pPr eaLnBrk="1" hangingPunct="1"/>
            <a:r>
              <a:rPr lang="ru-RU" sz="3800" dirty="0" smtClean="0">
                <a:solidFill>
                  <a:srgbClr val="3333FF"/>
                </a:solidFill>
              </a:rPr>
              <a:t> Учебно-исследовательская деятельность как образовательная технология, направленная на реализацию ФГОС основного общего образования</a:t>
            </a:r>
          </a:p>
        </p:txBody>
      </p:sp>
      <p:pic>
        <p:nvPicPr>
          <p:cNvPr id="15363" name="Picture 4" descr="MCj043982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657600"/>
            <a:ext cx="4267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5" descr="MCj043982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648200"/>
            <a:ext cx="3048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114800" y="5410200"/>
            <a:ext cx="4419600" cy="1143000"/>
          </a:xfrm>
        </p:spPr>
        <p:txBody>
          <a:bodyPr/>
          <a:lstStyle/>
          <a:p>
            <a:r>
              <a:rPr lang="ru-RU" dirty="0" smtClean="0"/>
              <a:t>Даянова </a:t>
            </a:r>
            <a:r>
              <a:rPr lang="ru-RU" dirty="0" err="1" smtClean="0"/>
              <a:t>Н.В.,учитель</a:t>
            </a:r>
            <a:endParaRPr lang="ru-RU" dirty="0" smtClean="0"/>
          </a:p>
          <a:p>
            <a:r>
              <a:rPr lang="ru-RU" dirty="0" smtClean="0"/>
              <a:t>русского языка и литературы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571500" y="304800"/>
            <a:ext cx="8229600" cy="5791199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> </a:t>
            </a:r>
            <a:r>
              <a:rPr lang="ru-RU" sz="3200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Мцыри - выразитель дум революционных настроений интеллигенции 40-х годов 19 века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Комедия </a:t>
            </a:r>
            <a:r>
              <a:rPr lang="ru-RU" sz="3200" dirty="0" err="1" smtClean="0"/>
              <a:t>А.С.Грибоедова</a:t>
            </a:r>
            <a:r>
              <a:rPr lang="ru-RU" sz="3200" dirty="0" smtClean="0"/>
              <a:t> «Горе от ума» и движение </a:t>
            </a:r>
            <a:r>
              <a:rPr lang="ru-RU" sz="3200" dirty="0" smtClean="0"/>
              <a:t>декабристов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Исторические судьбы России в поэме А.С.Пушкина «Медный всадник»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ru-RU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dirty="0" smtClean="0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C6ED545D-5EA2-4304-9C74-BD36467F697D}" type="slidenum">
              <a:rPr lang="ru-RU"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rPr>
              <a:pPr algn="r">
                <a:defRPr/>
              </a:pPr>
              <a:t>11</a:t>
            </a:fld>
            <a:endParaRPr lang="ru-RU" sz="10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+mn-cs"/>
            </a:endParaRPr>
          </a:p>
        </p:txBody>
      </p:sp>
      <p:sp>
        <p:nvSpPr>
          <p:cNvPr id="25604" name="_s1032"/>
          <p:cNvSpPr>
            <a:spLocks noChangeArrowheads="1" noTextEdit="1"/>
          </p:cNvSpPr>
          <p:nvPr/>
        </p:nvSpPr>
        <p:spPr bwMode="auto">
          <a:xfrm>
            <a:off x="2362200" y="4038600"/>
            <a:ext cx="4210050" cy="1908175"/>
          </a:xfrm>
          <a:prstGeom prst="ellipse">
            <a:avLst/>
          </a:prstGeom>
          <a:solidFill>
            <a:srgbClr val="CCFFFF">
              <a:alpha val="50195"/>
            </a:srgbClr>
          </a:solidFill>
          <a:ln w="4699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r>
              <a:rPr lang="ru-RU" dirty="0" smtClean="0"/>
              <a:t>ИЗОБРАЗИТЕЛЬНОЕ</a:t>
            </a:r>
          </a:p>
          <a:p>
            <a:r>
              <a:rPr lang="ru-RU" dirty="0" smtClean="0"/>
              <a:t>            ИСКУССТВО</a:t>
            </a:r>
            <a:endParaRPr lang="ru-RU" dirty="0"/>
          </a:p>
        </p:txBody>
      </p:sp>
      <p:sp>
        <p:nvSpPr>
          <p:cNvPr id="25605" name="_s1028"/>
          <p:cNvSpPr>
            <a:spLocks noChangeArrowheads="1" noTextEdit="1"/>
          </p:cNvSpPr>
          <p:nvPr/>
        </p:nvSpPr>
        <p:spPr bwMode="auto">
          <a:xfrm>
            <a:off x="0" y="1916113"/>
            <a:ext cx="4284663" cy="1943100"/>
          </a:xfrm>
          <a:prstGeom prst="ellipse">
            <a:avLst/>
          </a:prstGeom>
          <a:solidFill>
            <a:srgbClr val="CC99FF"/>
          </a:solidFill>
          <a:ln w="4699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0" y="2612089"/>
            <a:ext cx="3960813" cy="40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bg1"/>
                </a:solidFill>
              </a:rPr>
              <a:t>ЛИТЕРАТУРА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25609" name="Picture 11" descr="Мальчикбезфо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219200"/>
            <a:ext cx="17748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_s1032"/>
          <p:cNvSpPr>
            <a:spLocks noChangeArrowheads="1" noTextEdit="1"/>
          </p:cNvSpPr>
          <p:nvPr/>
        </p:nvSpPr>
        <p:spPr bwMode="auto">
          <a:xfrm>
            <a:off x="5086350" y="2057400"/>
            <a:ext cx="4210050" cy="1905000"/>
          </a:xfrm>
          <a:prstGeom prst="ellipse">
            <a:avLst/>
          </a:prstGeom>
          <a:solidFill>
            <a:srgbClr val="CCFFFF">
              <a:alpha val="50195"/>
            </a:srgbClr>
          </a:solidFill>
          <a:ln w="4699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r>
              <a:rPr lang="ru-RU" dirty="0" smtClean="0"/>
              <a:t>МУЗЫКА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571500" y="304800"/>
            <a:ext cx="8229600" cy="579119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«Край ты мой родной!» .Синтез слова и музыки в стихотворениях поэтов 20 века</a:t>
            </a:r>
            <a:r>
              <a:rPr lang="ru-RU" sz="3200" dirty="0" smtClean="0"/>
              <a:t>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Известные иллюстрации и иллюстраторы комедии Н.В.Гоголя «Ревизор</a:t>
            </a:r>
            <a:r>
              <a:rPr lang="ru-RU" sz="3200" dirty="0" smtClean="0"/>
              <a:t>»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Поэма М.Ю.Лермонтова  «Мцыри» в изобразительном искусстве. ( Сравнительный анализ иллюстраций</a:t>
            </a:r>
            <a:r>
              <a:rPr lang="ru-RU" sz="3200" dirty="0" smtClean="0"/>
              <a:t>)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А.С.Пушкин в музыке и живописи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5400" smtClean="0">
                <a:solidFill>
                  <a:srgbClr val="FF0000"/>
                </a:solidFill>
              </a:rPr>
              <a:t>Спасибо за внимание</a:t>
            </a:r>
          </a:p>
        </p:txBody>
      </p:sp>
      <p:sp>
        <p:nvSpPr>
          <p:cNvPr id="141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z="3600" smtClean="0">
              <a:solidFill>
                <a:srgbClr val="FF0000"/>
              </a:solidFill>
            </a:endParaRPr>
          </a:p>
        </p:txBody>
      </p:sp>
      <p:pic>
        <p:nvPicPr>
          <p:cNvPr id="141315" name="Picture 6" descr="j03012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141413"/>
            <a:ext cx="3124200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1316" name="Picture 7" descr="j030052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1066800" y="2514600"/>
            <a:ext cx="4038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43600"/>
          </a:xfrm>
        </p:spPr>
        <p:txBody>
          <a:bodyPr/>
          <a:lstStyle/>
          <a:p>
            <a:r>
              <a:rPr lang="ru-RU" b="1" dirty="0" smtClean="0"/>
              <a:t>            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dirty="0" smtClean="0"/>
              <a:t>Одним из путей повышения мотивации и эффективности учебной деятельности на уроках русского языка и литературы в основной школе является включение обучающихся в </a:t>
            </a:r>
            <a:r>
              <a:rPr lang="ru-RU" dirty="0" err="1" smtClean="0"/>
              <a:t>учебно</a:t>
            </a:r>
            <a:r>
              <a:rPr lang="ru-RU" dirty="0" smtClean="0"/>
              <a:t> - исследовательскую </a:t>
            </a:r>
            <a:r>
              <a:rPr lang="ru-RU" dirty="0" err="1" smtClean="0"/>
              <a:t>межпредметную</a:t>
            </a:r>
            <a:r>
              <a:rPr lang="ru-RU" dirty="0" smtClean="0"/>
              <a:t> деятельность.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2572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29200"/>
          </a:xfrm>
        </p:spPr>
        <p:txBody>
          <a:bodyPr/>
          <a:lstStyle/>
          <a:p>
            <a:r>
              <a:rPr lang="ru-RU" b="1" dirty="0" smtClean="0"/>
              <a:t>                Перечень тем</a:t>
            </a: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err="1" smtClean="0"/>
              <a:t>учебно</a:t>
            </a:r>
            <a:r>
              <a:rPr lang="ru-RU" b="1" dirty="0" smtClean="0"/>
              <a:t> - исследовательских </a:t>
            </a:r>
            <a:r>
              <a:rPr lang="ru-RU" b="1" dirty="0" err="1" smtClean="0"/>
              <a:t>межпредметных</a:t>
            </a:r>
            <a:r>
              <a:rPr lang="ru-RU" b="1" dirty="0" smtClean="0"/>
              <a:t> </a:t>
            </a:r>
            <a:r>
              <a:rPr lang="ru-RU" b="1" dirty="0" smtClean="0"/>
              <a:t> работ  по литературе для учащихся                            </a:t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b="1" dirty="0" smtClean="0"/>
              <a:t>              </a:t>
            </a:r>
            <a:r>
              <a:rPr lang="ru-RU" b="1" dirty="0" smtClean="0"/>
              <a:t> 5-9 классов</a:t>
            </a:r>
            <a:br>
              <a:rPr lang="ru-RU" b="1" dirty="0" smtClean="0"/>
            </a:br>
            <a:r>
              <a:rPr lang="ru-RU" b="1" dirty="0" smtClean="0"/>
              <a:t> </a:t>
            </a:r>
            <a:endParaRPr lang="ru-RU" dirty="0" smtClean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2572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ru-RU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dirty="0" smtClean="0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C6ED545D-5EA2-4304-9C74-BD36467F697D}" type="slidenum">
              <a:rPr lang="ru-RU"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rPr>
              <a:pPr algn="r">
                <a:defRPr/>
              </a:pPr>
              <a:t>4</a:t>
            </a:fld>
            <a:endParaRPr lang="ru-RU" sz="10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+mn-cs"/>
            </a:endParaRPr>
          </a:p>
        </p:txBody>
      </p:sp>
      <p:sp>
        <p:nvSpPr>
          <p:cNvPr id="25604" name="_s1032"/>
          <p:cNvSpPr>
            <a:spLocks noChangeArrowheads="1" noTextEdit="1"/>
          </p:cNvSpPr>
          <p:nvPr/>
        </p:nvSpPr>
        <p:spPr bwMode="auto">
          <a:xfrm>
            <a:off x="4933950" y="1916113"/>
            <a:ext cx="4210050" cy="1908175"/>
          </a:xfrm>
          <a:prstGeom prst="ellipse">
            <a:avLst/>
          </a:prstGeom>
          <a:solidFill>
            <a:srgbClr val="CCFFFF">
              <a:alpha val="50195"/>
            </a:srgbClr>
          </a:solidFill>
          <a:ln w="4699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  <p:sp>
        <p:nvSpPr>
          <p:cNvPr id="25605" name="_s1028"/>
          <p:cNvSpPr>
            <a:spLocks noChangeArrowheads="1" noTextEdit="1"/>
          </p:cNvSpPr>
          <p:nvPr/>
        </p:nvSpPr>
        <p:spPr bwMode="auto">
          <a:xfrm>
            <a:off x="0" y="1916113"/>
            <a:ext cx="4284663" cy="1943100"/>
          </a:xfrm>
          <a:prstGeom prst="ellipse">
            <a:avLst/>
          </a:prstGeom>
          <a:solidFill>
            <a:srgbClr val="CC99FF"/>
          </a:solidFill>
          <a:ln w="4699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0" y="2612089"/>
            <a:ext cx="3960813" cy="40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bg1"/>
                </a:solidFill>
              </a:rPr>
              <a:t>ЛИТЕРАТУРА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25609" name="Picture 11" descr="Мальчикбезфо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1125538"/>
            <a:ext cx="17748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5357813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Собственные имена в пословицах и поговорках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> Звук и смысл (на примере анализа одного – двух стихотворений</a:t>
            </a:r>
            <a:r>
              <a:rPr lang="ru-RU" sz="3200" dirty="0" smtClean="0"/>
              <a:t>)</a:t>
            </a:r>
            <a:br>
              <a:rPr lang="ru-RU" sz="3200" dirty="0" smtClean="0"/>
            </a:br>
            <a:r>
              <a:rPr lang="ru-RU" sz="3200" dirty="0" smtClean="0"/>
              <a:t> Высказывания  о русском языке </a:t>
            </a:r>
            <a:r>
              <a:rPr lang="ru-RU" sz="3200" dirty="0" smtClean="0"/>
              <a:t>И.С.Тургенева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Стилистические особенности речи героев комедии Н.В.Гоголя «Ревизор</a:t>
            </a:r>
            <a:r>
              <a:rPr lang="ru-RU" sz="3200" dirty="0" smtClean="0"/>
              <a:t>»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Иноязычные слова и их роль в комедии Н.В.Гоголя « Ревизор»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571500" y="304800"/>
            <a:ext cx="8229600" cy="5410201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> </a:t>
            </a:r>
            <a:r>
              <a:rPr lang="ru-RU" sz="3200" dirty="0" smtClean="0"/>
              <a:t>     Архаизмы </a:t>
            </a:r>
            <a:r>
              <a:rPr lang="ru-RU" sz="3200" dirty="0" smtClean="0"/>
              <a:t>в речи персонажей повести </a:t>
            </a:r>
            <a:r>
              <a:rPr lang="ru-RU" sz="3200" dirty="0" smtClean="0"/>
              <a:t>   А.С.Пушкина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dirty="0" smtClean="0"/>
              <a:t>     Своеобразие </a:t>
            </a:r>
            <a:r>
              <a:rPr lang="ru-RU" sz="3200" dirty="0" smtClean="0"/>
              <a:t>лексики произведения </a:t>
            </a:r>
            <a:r>
              <a:rPr lang="ru-RU" sz="3200" dirty="0" smtClean="0"/>
              <a:t>             М.Горького </a:t>
            </a:r>
            <a:r>
              <a:rPr lang="ru-RU" sz="3200" dirty="0" smtClean="0"/>
              <a:t>«Маленькая</a:t>
            </a:r>
            <a:r>
              <a:rPr lang="ru-RU" sz="3200" dirty="0" smtClean="0"/>
              <a:t>»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dirty="0" smtClean="0"/>
              <a:t>      Роль </a:t>
            </a:r>
            <a:r>
              <a:rPr lang="ru-RU" sz="3200" dirty="0" smtClean="0"/>
              <a:t>обращений в поэме А.Т.Твардовского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dirty="0" smtClean="0"/>
              <a:t> « </a:t>
            </a:r>
            <a:r>
              <a:rPr lang="ru-RU" sz="3200" dirty="0" smtClean="0"/>
              <a:t>Василий Теркин</a:t>
            </a:r>
            <a:r>
              <a:rPr lang="ru-RU" sz="3200" dirty="0" smtClean="0"/>
              <a:t>»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  </a:t>
            </a:r>
            <a:r>
              <a:rPr lang="ru-RU" sz="3200" dirty="0" smtClean="0"/>
              <a:t>Стилистические особенности поэмы </a:t>
            </a:r>
            <a:r>
              <a:rPr lang="ru-RU" sz="3200" dirty="0" smtClean="0"/>
              <a:t>          А.Т.Твардовского </a:t>
            </a:r>
            <a:r>
              <a:rPr lang="ru-RU" sz="3200" dirty="0" smtClean="0"/>
              <a:t>« Василий Теркин»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571500" y="304800"/>
            <a:ext cx="8229600" cy="5791199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> Формы диалогической речи в поэме А.Т.Твардовского « Василий Теркин</a:t>
            </a:r>
            <a:r>
              <a:rPr lang="ru-RU" sz="3200" dirty="0" smtClean="0"/>
              <a:t>»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Особенности употребления тире в главе 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« </a:t>
            </a:r>
            <a:r>
              <a:rPr lang="ru-RU" sz="3200" dirty="0" smtClean="0"/>
              <a:t>Гармонь» поэмы </a:t>
            </a:r>
            <a:r>
              <a:rPr lang="ru-RU" sz="3200" dirty="0" smtClean="0"/>
              <a:t>А.Т.Твардовского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dirty="0" smtClean="0"/>
              <a:t>« Василий Теркин</a:t>
            </a:r>
            <a:r>
              <a:rPr lang="ru-RU" sz="3200" dirty="0" smtClean="0"/>
              <a:t>»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Просторечные и диалектные слова в речи героев В.П.Астафьева «Фотография</a:t>
            </a:r>
            <a:r>
              <a:rPr lang="ru-RU" sz="3200" smtClean="0"/>
              <a:t>, </a:t>
            </a:r>
            <a:r>
              <a:rPr lang="ru-RU" sz="3200" smtClean="0"/>
              <a:t>на </a:t>
            </a:r>
            <a:r>
              <a:rPr lang="ru-RU" sz="3200" dirty="0" smtClean="0"/>
              <a:t>которой меня нет»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ru-RU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dirty="0" smtClean="0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C6ED545D-5EA2-4304-9C74-BD36467F697D}" type="slidenum">
              <a:rPr lang="ru-RU"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rPr>
              <a:pPr algn="r">
                <a:defRPr/>
              </a:pPr>
              <a:t>8</a:t>
            </a:fld>
            <a:endParaRPr lang="ru-RU" sz="10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+mn-cs"/>
            </a:endParaRPr>
          </a:p>
        </p:txBody>
      </p:sp>
      <p:sp>
        <p:nvSpPr>
          <p:cNvPr id="25604" name="_s1032"/>
          <p:cNvSpPr>
            <a:spLocks noChangeArrowheads="1" noTextEdit="1"/>
          </p:cNvSpPr>
          <p:nvPr/>
        </p:nvSpPr>
        <p:spPr bwMode="auto">
          <a:xfrm>
            <a:off x="4933950" y="1905000"/>
            <a:ext cx="4210050" cy="1908175"/>
          </a:xfrm>
          <a:prstGeom prst="ellipse">
            <a:avLst/>
          </a:prstGeom>
          <a:solidFill>
            <a:srgbClr val="CCFFFF">
              <a:alpha val="50195"/>
            </a:srgbClr>
          </a:solidFill>
          <a:ln w="4699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25605" name="_s1028"/>
          <p:cNvSpPr>
            <a:spLocks noChangeArrowheads="1" noTextEdit="1"/>
          </p:cNvSpPr>
          <p:nvPr/>
        </p:nvSpPr>
        <p:spPr bwMode="auto">
          <a:xfrm>
            <a:off x="0" y="1916113"/>
            <a:ext cx="4284663" cy="1943100"/>
          </a:xfrm>
          <a:prstGeom prst="ellipse">
            <a:avLst/>
          </a:prstGeom>
          <a:solidFill>
            <a:srgbClr val="CC99FF"/>
          </a:solidFill>
          <a:ln w="4699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0" y="2612089"/>
            <a:ext cx="3960813" cy="40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bg1"/>
                </a:solidFill>
              </a:rPr>
              <a:t>ЛИТЕРАТУРА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25609" name="Picture 11" descr="Мальчикбезфо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1125538"/>
            <a:ext cx="17748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571500" y="304800"/>
            <a:ext cx="8229600" cy="5791199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> Была ли комедия Н.В.Гоголя «Ревизор» опасна в глазах правительства</a:t>
            </a:r>
            <a:r>
              <a:rPr lang="ru-RU" sz="3200" dirty="0" smtClean="0"/>
              <a:t>?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Можно ли изучать по «Капитанской дочке» А.С.Пушкина пугачевский </a:t>
            </a:r>
            <a:r>
              <a:rPr lang="ru-RU" sz="3200" dirty="0" smtClean="0"/>
              <a:t>бунт?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Быт </a:t>
            </a:r>
            <a:r>
              <a:rPr lang="ru-RU" sz="3200" dirty="0" smtClean="0"/>
              <a:t>и нравы помещичьей семьи конца 18 века в повести А.С.Пушкина «</a:t>
            </a:r>
            <a:r>
              <a:rPr lang="ru-RU" sz="3200" dirty="0" smtClean="0"/>
              <a:t>Капитанская </a:t>
            </a:r>
            <a:r>
              <a:rPr lang="ru-RU" sz="3200" dirty="0" smtClean="0"/>
              <a:t>дочка»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8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808080"/>
      </a:accent1>
      <a:accent2>
        <a:srgbClr val="999933"/>
      </a:accent2>
      <a:accent3>
        <a:srgbClr val="FFFFFF"/>
      </a:accent3>
      <a:accent4>
        <a:srgbClr val="000000"/>
      </a:accent4>
      <a:accent5>
        <a:srgbClr val="C0C0C0"/>
      </a:accent5>
      <a:accent6>
        <a:srgbClr val="8A8A2D"/>
      </a:accent6>
      <a:hlink>
        <a:srgbClr val="4C6D80"/>
      </a:hlink>
      <a:folHlink>
        <a:srgbClr val="B2B2B2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1454</TotalTime>
  <Words>67</Words>
  <Application>Microsoft Office PowerPoint</Application>
  <PresentationFormat>Экран (4:3)</PresentationFormat>
  <Paragraphs>29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5" baseType="lpstr">
      <vt:lpstr>Arial</vt:lpstr>
      <vt:lpstr>Garamond</vt:lpstr>
      <vt:lpstr>Wingdings</vt:lpstr>
      <vt:lpstr>Times New Roman</vt:lpstr>
      <vt:lpstr>Tahoma</vt:lpstr>
      <vt:lpstr>Arial Black</vt:lpstr>
      <vt:lpstr>Corbel</vt:lpstr>
      <vt:lpstr>Consolas</vt:lpstr>
      <vt:lpstr>Symbol</vt:lpstr>
      <vt:lpstr>Verdana</vt:lpstr>
      <vt:lpstr>Arial Narrow</vt:lpstr>
      <vt:lpstr>Край</vt:lpstr>
      <vt:lpstr> Учебно-исследовательская деятельность как образовательная технология, направленная на реализацию ФГОС основного общего образования</vt:lpstr>
      <vt:lpstr>               Одним из путей повышения мотивации и эффективности учебной деятельности на уроках русского языка и литературы в основной школе является включение обучающихся в учебно - исследовательскую межпредметную деятельность. </vt:lpstr>
      <vt:lpstr>                Перечень тем  учебно - исследовательских межпредметных  работ  по литературе для учащихся                                             5-9 классов  </vt:lpstr>
      <vt:lpstr> </vt:lpstr>
      <vt:lpstr>Собственные имена в пословицах и поговорках  Звук и смысл (на примере анализа одного – двух стихотворений)  Высказывания  о русском языке И.С.Тургенева   Стилистические особенности речи героев комедии Н.В.Гоголя «Ревизор»   Иноязычные слова и их роль в комедии Н.В.Гоголя « Ревизор»</vt:lpstr>
      <vt:lpstr>       Архаизмы в речи персонажей повести    А.С.Пушкина        Своеобразие лексики произведения              М.Горького «Маленькая»         Роль обращений в поэме А.Т.Твардовского    « Василий Теркин»         Стилистические особенности поэмы           А.Т.Твардовского « Василий Теркин»</vt:lpstr>
      <vt:lpstr>  Формы диалогической речи в поэме А.Т.Твардовского « Василий Теркин»   Особенности употребления тире в главе   « Гармонь» поэмы А.Т.Твардовского  « Василий Теркин»   Просторечные и диалектные слова в речи героев В.П.Астафьева «Фотография, на которой меня нет»</vt:lpstr>
      <vt:lpstr> </vt:lpstr>
      <vt:lpstr>  Была ли комедия Н.В.Гоголя «Ревизор» опасна в глазах правительства?   Можно ли изучать по «Капитанской дочке» А.С.Пушкина пугачевский бунт?  Быт и нравы помещичьей семьи конца 18 века в повести А.С.Пушкина «Капитанская дочка»    </vt:lpstr>
      <vt:lpstr>     Мцыри - выразитель дум революционных настроений интеллигенции 40-х годов 19 века    Комедия А.С.Грибоедова «Горе от ума» и движение декабристов   Исторические судьбы России в поэме А.С.Пушкина «Медный всадник»</vt:lpstr>
      <vt:lpstr> </vt:lpstr>
      <vt:lpstr>«Край ты мой родной!» .Синтез слова и музыки в стихотворениях поэтов 20 века.   Известные иллюстрации и иллюстраторы комедии Н.В.Гоголя «Ревизор»   Поэма М.Ю.Лермонтова  «Мцыри» в изобразительном искусстве. ( Сравнительный анализ иллюстраций)   А.С.Пушкин в музыке и живописи</vt:lpstr>
      <vt:lpstr>Спасибо за внимание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133</cp:revision>
  <cp:lastPrinted>1601-01-01T00:00:00Z</cp:lastPrinted>
  <dcterms:created xsi:type="dcterms:W3CDTF">1601-01-01T00:00:00Z</dcterms:created>
  <dcterms:modified xsi:type="dcterms:W3CDTF">2014-08-23T13:30:11Z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