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57" r:id="rId3"/>
    <p:sldId id="267" r:id="rId4"/>
    <p:sldId id="258" r:id="rId5"/>
    <p:sldId id="26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Rg st="1" end="15"/>
    <p:penClr>
      <a:srgbClr val="FF0000"/>
    </p:penClr>
  </p:showPr>
  <p:clrMru>
    <a:srgbClr val="006600"/>
    <a:srgbClr val="009900"/>
    <a:srgbClr val="008000"/>
    <a:srgbClr val="FFCC66"/>
    <a:srgbClr val="CC9900"/>
    <a:srgbClr val="FF6600"/>
    <a:srgbClr val="FF9933"/>
    <a:srgbClr val="339933"/>
    <a:srgbClr val="33CC33"/>
    <a:srgbClr val="33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5F3A1D-9041-4DE1-9E57-12118926BB6D}" type="datetimeFigureOut">
              <a:rPr lang="ru-RU" smtClean="0"/>
              <a:pPr/>
              <a:t>14.10.2012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9560D2-418E-4D30-B276-DFCFBE9ADAB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EFAA83-C9AE-4261-984E-42BD60FF13CA}" type="datetimeFigureOut">
              <a:rPr lang="ru-RU" smtClean="0"/>
              <a:pPr/>
              <a:t>14.10.2012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9F7CAF-D8CC-4FF7-BA39-2FD63A5BC75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med">
    <p:strips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EFAA83-C9AE-4261-984E-42BD60FF13CA}" type="datetimeFigureOut">
              <a:rPr lang="ru-RU" smtClean="0"/>
              <a:pPr/>
              <a:t>14.10.2012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9F7CAF-D8CC-4FF7-BA39-2FD63A5BC7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trips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EFAA83-C9AE-4261-984E-42BD60FF13CA}" type="datetimeFigureOut">
              <a:rPr lang="ru-RU" smtClean="0"/>
              <a:pPr/>
              <a:t>14.10.2012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9F7CAF-D8CC-4FF7-BA39-2FD63A5BC7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trips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EFAA83-C9AE-4261-984E-42BD60FF13CA}" type="datetimeFigureOut">
              <a:rPr lang="ru-RU" smtClean="0"/>
              <a:pPr/>
              <a:t>14.10.2012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9F7CAF-D8CC-4FF7-BA39-2FD63A5BC7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trips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EFAA83-C9AE-4261-984E-42BD60FF13CA}" type="datetimeFigureOut">
              <a:rPr lang="ru-RU" smtClean="0"/>
              <a:pPr/>
              <a:t>14.10.2012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9F7CAF-D8CC-4FF7-BA39-2FD63A5BC75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med">
    <p:strips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EFAA83-C9AE-4261-984E-42BD60FF13CA}" type="datetimeFigureOut">
              <a:rPr lang="ru-RU" smtClean="0"/>
              <a:pPr/>
              <a:t>14.10.2012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9F7CAF-D8CC-4FF7-BA39-2FD63A5BC7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trips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EFAA83-C9AE-4261-984E-42BD60FF13CA}" type="datetimeFigureOut">
              <a:rPr lang="ru-RU" smtClean="0"/>
              <a:pPr/>
              <a:t>14.10.2012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9F7CAF-D8CC-4FF7-BA39-2FD63A5BC7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trips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EFAA83-C9AE-4261-984E-42BD60FF13CA}" type="datetimeFigureOut">
              <a:rPr lang="ru-RU" smtClean="0"/>
              <a:pPr/>
              <a:t>14.10.2012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9F7CAF-D8CC-4FF7-BA39-2FD63A5BC7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trips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EFAA83-C9AE-4261-984E-42BD60FF13CA}" type="datetimeFigureOut">
              <a:rPr lang="ru-RU" smtClean="0"/>
              <a:pPr/>
              <a:t>14.10.2012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9F7CAF-D8CC-4FF7-BA39-2FD63A5BC75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med">
    <p:strips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EFAA83-C9AE-4261-984E-42BD60FF13CA}" type="datetimeFigureOut">
              <a:rPr lang="ru-RU" smtClean="0"/>
              <a:pPr/>
              <a:t>14.10.2012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9F7CAF-D8CC-4FF7-BA39-2FD63A5BC7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trips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EFAA83-C9AE-4261-984E-42BD60FF13CA}" type="datetimeFigureOut">
              <a:rPr lang="ru-RU" smtClean="0"/>
              <a:pPr/>
              <a:t>14.10.2012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9F7CAF-D8CC-4FF7-BA39-2FD63A5BC75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 spd="med">
    <p:strips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E4EFAA83-C9AE-4261-984E-42BD60FF13CA}" type="datetimeFigureOut">
              <a:rPr lang="ru-RU" smtClean="0"/>
              <a:pPr/>
              <a:t>14.10.2012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E19F7CAF-D8CC-4FF7-BA39-2FD63A5BC75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>
    <p:strips/>
  </p:transition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jpeg"/><Relationship Id="rId4" Type="http://schemas.openxmlformats.org/officeDocument/2006/relationships/image" Target="../media/image18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2.jpeg"/><Relationship Id="rId4" Type="http://schemas.openxmlformats.org/officeDocument/2006/relationships/image" Target="../media/image21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5.jpeg"/><Relationship Id="rId4" Type="http://schemas.openxmlformats.org/officeDocument/2006/relationships/image" Target="../media/image24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8.jpeg"/><Relationship Id="rId4" Type="http://schemas.openxmlformats.org/officeDocument/2006/relationships/image" Target="../media/image27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7" Type="http://schemas.openxmlformats.org/officeDocument/2006/relationships/slide" Target="slide10.xml"/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2.xml"/><Relationship Id="rId5" Type="http://schemas.openxmlformats.org/officeDocument/2006/relationships/slide" Target="slide11.xml"/><Relationship Id="rId4" Type="http://schemas.openxmlformats.org/officeDocument/2006/relationships/slide" Target="slide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2348880"/>
            <a:ext cx="8064896" cy="1472184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cap="all" dirty="0" smtClean="0">
                <a:ln w="9000" cmpd="sng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bg2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МОДЕЛЬ ВОСПИТАТЕЛЬНОЙ СИСТЕМЫ</a:t>
            </a:r>
            <a:endParaRPr lang="ru-RU" b="1" cap="all" dirty="0">
              <a:ln w="9000" cmpd="sng">
                <a:solidFill>
                  <a:schemeClr val="accent6">
                    <a:lumMod val="50000"/>
                  </a:schemeClr>
                </a:solidFill>
                <a:prstDash val="solid"/>
              </a:ln>
              <a:solidFill>
                <a:schemeClr val="bg2">
                  <a:lumMod val="75000"/>
                </a:schemeClr>
              </a:soli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27584" y="188640"/>
            <a:ext cx="8460432" cy="1752600"/>
          </a:xfrm>
        </p:spPr>
        <p:txBody>
          <a:bodyPr>
            <a:normAutofit/>
          </a:bodyPr>
          <a:lstStyle/>
          <a:p>
            <a:pPr algn="ctr"/>
            <a:r>
              <a:rPr lang="ru-RU" sz="16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МУНИЦИПАЛЬНОЕ АВТОНОМНОЕ ОБЩЕОБРАЗОВАТЕЛЬНОЕ УЧРЕЖДЕНИЕ </a:t>
            </a:r>
          </a:p>
          <a:p>
            <a:pPr algn="ctr"/>
            <a:r>
              <a:rPr lang="ru-RU" sz="16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ПОВАДИНСКАЯ СРЕДНЯЯ ОБЩЕОБРАЗОВАТЕЛЬНАЯ ШКОЛА</a:t>
            </a:r>
            <a:endParaRPr lang="ru-RU" sz="1600" b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30487985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43608" y="5229200"/>
            <a:ext cx="1450843" cy="1360165"/>
          </a:xfrm>
          <a:prstGeom prst="rect">
            <a:avLst/>
          </a:prstGeom>
        </p:spPr>
      </p:pic>
      <p:pic>
        <p:nvPicPr>
          <p:cNvPr id="5" name="Рисунок 4" descr="63096070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948264" y="5301208"/>
            <a:ext cx="1986020" cy="1357114"/>
          </a:xfrm>
          <a:prstGeom prst="rect">
            <a:avLst/>
          </a:prstGeom>
        </p:spPr>
      </p:pic>
    </p:spTree>
  </p:cSld>
  <p:clrMapOvr>
    <a:masterClrMapping/>
  </p:clrMapOvr>
  <p:transition spd="med">
    <p:strips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ru-RU" sz="3200" b="1" dirty="0" smtClean="0">
                <a:ln>
                  <a:solidFill>
                    <a:srgbClr val="006600"/>
                  </a:solidFill>
                </a:ln>
                <a:solidFill>
                  <a:srgbClr val="00990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Формирование здорового образа жизни</a:t>
            </a:r>
            <a:r>
              <a:rPr lang="ru-RU" sz="3200" b="1" dirty="0" smtClean="0">
                <a:ln>
                  <a:solidFill>
                    <a:srgbClr val="008000"/>
                  </a:solidFill>
                </a:ln>
                <a:solidFill>
                  <a:srgbClr val="00990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3200" b="1" dirty="0" smtClean="0">
                <a:ln>
                  <a:solidFill>
                    <a:srgbClr val="008000"/>
                  </a:solidFill>
                </a:ln>
                <a:solidFill>
                  <a:srgbClr val="00990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</a:br>
            <a:endParaRPr lang="ru-RU" sz="3200" b="1" dirty="0" smtClean="0">
              <a:ln>
                <a:solidFill>
                  <a:srgbClr val="008000"/>
                </a:solidFill>
              </a:ln>
              <a:solidFill>
                <a:srgbClr val="009900"/>
              </a:solidFill>
              <a:effectLst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1285852" y="1000108"/>
            <a:ext cx="757242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999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Работа по данному направлению направлена на создание и поддержание условий для физического развития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учащихся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999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охраны и укрепления их здоровья, формирование ценностей ЗОЖ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009999"/>
              </a:solidFill>
              <a:effectLst/>
              <a:latin typeface="Arial" pitchFamily="34" charset="0"/>
            </a:endParaRPr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5500694" y="4643446"/>
            <a:ext cx="3500462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dirty="0">
                <a:solidFill>
                  <a:srgbClr val="009999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Основные мероприятия: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dirty="0">
                <a:solidFill>
                  <a:srgbClr val="009999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Дни здоровья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dirty="0">
                <a:solidFill>
                  <a:srgbClr val="009999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Спортивные соревнования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dirty="0">
                <a:solidFill>
                  <a:srgbClr val="009999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Школа безопасности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dirty="0">
                <a:solidFill>
                  <a:srgbClr val="009999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Круглые столы по вредным привычкам </a:t>
            </a:r>
          </a:p>
        </p:txBody>
      </p:sp>
      <p:sp>
        <p:nvSpPr>
          <p:cNvPr id="9" name="Управляющая кнопка: в начало 8">
            <a:hlinkClick r:id="rId2" action="ppaction://hlinksldjump" highlightClick="1"/>
          </p:cNvPr>
          <p:cNvSpPr/>
          <p:nvPr/>
        </p:nvSpPr>
        <p:spPr>
          <a:xfrm>
            <a:off x="8744526" y="6500834"/>
            <a:ext cx="399474" cy="357166"/>
          </a:xfrm>
          <a:prstGeom prst="actionButtonBeginning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6" name="Рисунок 5" descr="IMG_1329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1547664" y="4365104"/>
            <a:ext cx="3096344" cy="2322258"/>
          </a:xfrm>
          <a:prstGeom prst="rect">
            <a:avLst/>
          </a:prstGeom>
        </p:spPr>
      </p:pic>
      <p:pic>
        <p:nvPicPr>
          <p:cNvPr id="7" name="Рисунок 6" descr="IMG_5111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5364088" y="2060848"/>
            <a:ext cx="3456384" cy="2304256"/>
          </a:xfrm>
          <a:prstGeom prst="rect">
            <a:avLst/>
          </a:prstGeom>
        </p:spPr>
      </p:pic>
      <p:pic>
        <p:nvPicPr>
          <p:cNvPr id="8" name="Рисунок 7" descr="IMG_7841.JPG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1619672" y="1988840"/>
            <a:ext cx="3024336" cy="2268252"/>
          </a:xfrm>
          <a:prstGeom prst="rect">
            <a:avLst/>
          </a:prstGeom>
        </p:spPr>
      </p:pic>
    </p:spTree>
  </p:cSld>
  <p:clrMapOvr>
    <a:masterClrMapping/>
  </p:clrMapOvr>
  <p:transition spd="med">
    <p:strips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5984" y="274638"/>
            <a:ext cx="5429288" cy="1143000"/>
          </a:xfrm>
        </p:spPr>
        <p:txBody>
          <a:bodyPr>
            <a:normAutofit/>
          </a:bodyPr>
          <a:lstStyle/>
          <a:p>
            <a:pPr algn="ctr"/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92D05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Профилактика ДДТТ</a:t>
            </a:r>
            <a:b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92D05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+mn-ea"/>
                <a:cs typeface="Times New Roman" pitchFamily="18" charset="0"/>
              </a:rPr>
            </a:br>
            <a:endParaRPr lang="ru-RU" sz="32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92D050"/>
              </a:soli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285852" y="1000108"/>
            <a:ext cx="757242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solidFill>
                  <a:srgbClr val="339933"/>
                </a:solidFill>
                <a:latin typeface="Times New Roman" pitchFamily="18" charset="0"/>
                <a:cs typeface="Times New Roman" pitchFamily="18" charset="0"/>
              </a:rPr>
              <a:t>Работа по профилактике ДДТТ направлена на сохранение жизни и здоровья детей, создание условий для обучения детей правилам дорожного движения, что, в свою очередь, будет способствовать снижению уровня детского дорожно-транспортного травматизма</a:t>
            </a:r>
          </a:p>
        </p:txBody>
      </p:sp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5143504" y="5214950"/>
            <a:ext cx="400049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dirty="0">
                <a:solidFill>
                  <a:srgbClr val="339933"/>
                </a:solidFill>
                <a:latin typeface="Times New Roman" pitchFamily="18" charset="0"/>
                <a:cs typeface="Times New Roman" pitchFamily="18" charset="0"/>
              </a:rPr>
              <a:t>Основные мероприятия: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dirty="0">
                <a:solidFill>
                  <a:srgbClr val="339933"/>
                </a:solidFill>
                <a:latin typeface="Times New Roman" pitchFamily="18" charset="0"/>
                <a:cs typeface="Times New Roman" pitchFamily="18" charset="0"/>
              </a:rPr>
              <a:t>- Выступление агитбригад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dirty="0">
                <a:solidFill>
                  <a:srgbClr val="339933"/>
                </a:solidFill>
                <a:latin typeface="Times New Roman" pitchFamily="18" charset="0"/>
                <a:cs typeface="Times New Roman" pitchFamily="18" charset="0"/>
              </a:rPr>
              <a:t>- Участие в слете ЮИД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dirty="0">
                <a:solidFill>
                  <a:srgbClr val="339933"/>
                </a:solidFill>
                <a:latin typeface="Times New Roman" pitchFamily="18" charset="0"/>
                <a:cs typeface="Times New Roman" pitchFamily="18" charset="0"/>
              </a:rPr>
              <a:t>- Классные часы по изучению ПДД </a:t>
            </a:r>
          </a:p>
        </p:txBody>
      </p:sp>
      <p:sp>
        <p:nvSpPr>
          <p:cNvPr id="8" name="Управляющая кнопка: в начало 7">
            <a:hlinkClick r:id="rId2" action="ppaction://hlinksldjump" highlightClick="1"/>
          </p:cNvPr>
          <p:cNvSpPr/>
          <p:nvPr/>
        </p:nvSpPr>
        <p:spPr>
          <a:xfrm>
            <a:off x="8744526" y="6500834"/>
            <a:ext cx="399474" cy="357166"/>
          </a:xfrm>
          <a:prstGeom prst="actionButtonBeginning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6" name="Рисунок 5" descr="IMG_4112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1691680" y="2348880"/>
            <a:ext cx="2688299" cy="2016224"/>
          </a:xfrm>
          <a:prstGeom prst="rect">
            <a:avLst/>
          </a:prstGeom>
        </p:spPr>
      </p:pic>
      <p:pic>
        <p:nvPicPr>
          <p:cNvPr id="7" name="Рисунок 6" descr="IMG_4044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1691680" y="4581128"/>
            <a:ext cx="2664296" cy="1998222"/>
          </a:xfrm>
          <a:prstGeom prst="rect">
            <a:avLst/>
          </a:prstGeom>
        </p:spPr>
      </p:pic>
      <p:pic>
        <p:nvPicPr>
          <p:cNvPr id="9" name="Рисунок 8" descr="Фото (школа) 002.jpg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6084168" y="2204864"/>
            <a:ext cx="2155304" cy="2873739"/>
          </a:xfrm>
          <a:prstGeom prst="rect">
            <a:avLst/>
          </a:prstGeom>
        </p:spPr>
      </p:pic>
    </p:spTree>
  </p:cSld>
  <p:clrMapOvr>
    <a:masterClrMapping/>
  </p:clrMapOvr>
  <p:transition spd="med">
    <p:strips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142852"/>
            <a:ext cx="7786742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 smtClean="0">
                <a:ln w="12700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3600" b="1" dirty="0" smtClean="0">
                <a:ln w="12700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Трудовая и </a:t>
            </a:r>
            <a:r>
              <a:rPr lang="ru-RU" sz="36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профориентационная</a:t>
            </a:r>
            <a:r>
              <a:rPr lang="ru-RU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деятельность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/>
            </a:r>
            <a:b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</a:b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142976" y="1214422"/>
            <a:ext cx="778674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ln>
                  <a:solidFill>
                    <a:srgbClr val="CC9900"/>
                  </a:solidFill>
                </a:ln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Формирование у школьников сознательного отношения к труду, профессиональное самоопределение в условиях свободы выбора сферы деятельности в соответствии со своими возможностями, способностями и с учетом требований рынка труда</a:t>
            </a:r>
          </a:p>
        </p:txBody>
      </p:sp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1115616" y="5157192"/>
            <a:ext cx="3528392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dirty="0">
                <a:ln>
                  <a:solidFill>
                    <a:srgbClr val="CC9900"/>
                  </a:solidFill>
                </a:ln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Основные мероприятия: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dirty="0">
                <a:ln>
                  <a:solidFill>
                    <a:srgbClr val="CC9900"/>
                  </a:solidFill>
                </a:ln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Фестиваль профессий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dirty="0">
                <a:ln>
                  <a:solidFill>
                    <a:srgbClr val="CC9900"/>
                  </a:solidFill>
                </a:ln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Сбор макулатуры и вторсырья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dirty="0">
                <a:ln>
                  <a:solidFill>
                    <a:srgbClr val="CC9900"/>
                  </a:solidFill>
                </a:ln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Субботники</a:t>
            </a:r>
          </a:p>
        </p:txBody>
      </p:sp>
      <p:sp>
        <p:nvSpPr>
          <p:cNvPr id="8" name="Управляющая кнопка: в начало 7">
            <a:hlinkClick r:id="rId2" action="ppaction://hlinksldjump" highlightClick="1"/>
          </p:cNvPr>
          <p:cNvSpPr/>
          <p:nvPr/>
        </p:nvSpPr>
        <p:spPr>
          <a:xfrm>
            <a:off x="8744526" y="6500834"/>
            <a:ext cx="399474" cy="357166"/>
          </a:xfrm>
          <a:prstGeom prst="actionButtonBeginning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6" name="Рисунок 5" descr="IMG_4030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1187624" y="2492896"/>
            <a:ext cx="2891160" cy="2168370"/>
          </a:xfrm>
          <a:prstGeom prst="rect">
            <a:avLst/>
          </a:prstGeom>
        </p:spPr>
      </p:pic>
      <p:pic>
        <p:nvPicPr>
          <p:cNvPr id="7" name="Рисунок 6" descr="IMG_7624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5436096" y="4725144"/>
            <a:ext cx="2592288" cy="1944216"/>
          </a:xfrm>
          <a:prstGeom prst="rect">
            <a:avLst/>
          </a:prstGeom>
        </p:spPr>
      </p:pic>
      <p:pic>
        <p:nvPicPr>
          <p:cNvPr id="9" name="Рисунок 8" descr="IMG_4260.jpg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5292080" y="2276872"/>
            <a:ext cx="2705720" cy="2029290"/>
          </a:xfrm>
          <a:prstGeom prst="rect">
            <a:avLst/>
          </a:prstGeom>
        </p:spPr>
      </p:pic>
    </p:spTree>
  </p:cSld>
  <p:clrMapOvr>
    <a:masterClrMapping/>
  </p:clrMapOvr>
  <p:transition spd="med">
    <p:strips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cap="all" dirty="0" smtClean="0">
                <a:ln w="9000" cmpd="sng">
                  <a:solidFill>
                    <a:srgbClr val="008000"/>
                  </a:solidFill>
                  <a:prstDash val="solid"/>
                </a:ln>
                <a:solidFill>
                  <a:srgbClr val="008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Экологическое</a:t>
            </a:r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ru-RU" sz="3200" b="1" cap="all" dirty="0" smtClean="0">
                <a:ln w="9000" cmpd="sng">
                  <a:solidFill>
                    <a:srgbClr val="008000"/>
                  </a:solidFill>
                  <a:prstDash val="solid"/>
                </a:ln>
                <a:solidFill>
                  <a:srgbClr val="008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воспитание</a:t>
            </a:r>
            <a:br>
              <a:rPr lang="ru-RU" sz="3200" b="1" cap="all" dirty="0" smtClean="0">
                <a:ln w="9000" cmpd="sng">
                  <a:solidFill>
                    <a:srgbClr val="008000"/>
                  </a:solidFill>
                  <a:prstDash val="solid"/>
                </a:ln>
                <a:solidFill>
                  <a:srgbClr val="008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+mn-ea"/>
                <a:cs typeface="Times New Roman" pitchFamily="18" charset="0"/>
              </a:rPr>
            </a:br>
            <a:endParaRPr lang="ru-RU" sz="3200" b="1" cap="all" dirty="0" smtClean="0">
              <a:ln w="9000" cmpd="sng">
                <a:solidFill>
                  <a:srgbClr val="008000"/>
                </a:solidFill>
                <a:prstDash val="solid"/>
              </a:ln>
              <a:solidFill>
                <a:srgbClr val="008000"/>
              </a:soli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71538" y="1000108"/>
            <a:ext cx="778674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Экологическое воспитание направленно на формирование экологической культуры школьников, приобщение обучающихся к природоохранной деятельности, создание условий для формирования технологий взаимодействия с окружающим миром</a:t>
            </a:r>
          </a:p>
        </p:txBody>
      </p:sp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1043608" y="4941168"/>
            <a:ext cx="432048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Основные мероприятия: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- Выступление агитбригад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- Участие в экологическом марафоне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- Деятельность по озеленению и благоустройству школы и пришкольного участка</a:t>
            </a:r>
          </a:p>
        </p:txBody>
      </p:sp>
      <p:sp>
        <p:nvSpPr>
          <p:cNvPr id="6" name="Управляющая кнопка: в начало 5">
            <a:hlinkClick r:id="rId2" action="ppaction://hlinksldjump" highlightClick="1"/>
          </p:cNvPr>
          <p:cNvSpPr/>
          <p:nvPr/>
        </p:nvSpPr>
        <p:spPr>
          <a:xfrm>
            <a:off x="8744526" y="6500834"/>
            <a:ext cx="399474" cy="357166"/>
          </a:xfrm>
          <a:prstGeom prst="actionButtonBeginning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10" name="Рисунок 9" descr="IMG_7630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1331640" y="2276872"/>
            <a:ext cx="2843808" cy="2132856"/>
          </a:xfrm>
          <a:prstGeom prst="rect">
            <a:avLst/>
          </a:prstGeom>
        </p:spPr>
      </p:pic>
      <p:pic>
        <p:nvPicPr>
          <p:cNvPr id="13" name="Рисунок 12" descr="IMG_7522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5436096" y="1916832"/>
            <a:ext cx="3059832" cy="2294874"/>
          </a:xfrm>
          <a:prstGeom prst="rect">
            <a:avLst/>
          </a:prstGeom>
        </p:spPr>
      </p:pic>
      <p:pic>
        <p:nvPicPr>
          <p:cNvPr id="9" name="Рисунок 8" descr="IMG_6921.JPG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5436096" y="4365104"/>
            <a:ext cx="3059179" cy="2294384"/>
          </a:xfrm>
          <a:prstGeom prst="rect">
            <a:avLst/>
          </a:prstGeom>
        </p:spPr>
      </p:pic>
    </p:spTree>
  </p:cSld>
  <p:clrMapOvr>
    <a:masterClrMapping/>
  </p:clrMapOvr>
  <p:transition spd="med">
    <p:strips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214290"/>
            <a:ext cx="8643998" cy="1143000"/>
          </a:xfrm>
        </p:spPr>
        <p:txBody>
          <a:bodyPr>
            <a:noAutofit/>
          </a:bodyPr>
          <a:lstStyle/>
          <a:p>
            <a:pPr algn="ctr"/>
            <a:r>
              <a:rPr lang="ru-RU" sz="2700" b="1" dirty="0" smtClean="0">
                <a:ln w="12700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4. Критерии и показатели оценки эффективности воспитательной системы образовательного учреждения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619672" y="1628800"/>
          <a:ext cx="6572296" cy="4800600"/>
        </p:xfrm>
        <a:graphic>
          <a:graphicData uri="http://schemas.openxmlformats.org/drawingml/2006/table">
            <a:tbl>
              <a:tblPr/>
              <a:tblGrid>
                <a:gridCol w="366692"/>
                <a:gridCol w="2530447"/>
                <a:gridCol w="3675157"/>
              </a:tblGrid>
              <a:tr h="38714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№</a:t>
                      </a:r>
                      <a:endParaRPr lang="ru-RU" sz="18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Критерии</a:t>
                      </a:r>
                      <a:endParaRPr lang="ru-RU" sz="18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Показатели</a:t>
                      </a:r>
                      <a:endParaRPr lang="ru-RU" sz="1800">
                        <a:solidFill>
                          <a:schemeClr val="accent6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669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 </a:t>
                      </a:r>
                      <a:endParaRPr lang="ru-RU" sz="18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Подготовленность педагогического состава</a:t>
                      </a:r>
                      <a:endParaRPr lang="ru-RU" sz="18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 прохождение курсов повышения квалификации; </a:t>
                      </a:r>
                      <a:endParaRPr lang="ru-RU" sz="18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 уровень использования и разработки инноваций в области воспитания</a:t>
                      </a:r>
                      <a:endParaRPr lang="ru-RU" sz="18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 доля педагогических работников, имеющих высшую квалификационную категорию</a:t>
                      </a:r>
                      <a:endParaRPr lang="ru-RU" sz="18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429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2.</a:t>
                      </a:r>
                      <a:endParaRPr lang="ru-RU" sz="1800">
                        <a:solidFill>
                          <a:schemeClr val="accent6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Удовлетворенность учащихся жизнедеятельностью школы</a:t>
                      </a:r>
                      <a:endParaRPr lang="ru-RU" sz="18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 комфортность ребенка в школе</a:t>
                      </a:r>
                      <a:endParaRPr lang="ru-RU" sz="18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 эмоционально-психологическое положение ученика в школе (классе)</a:t>
                      </a:r>
                      <a:endParaRPr lang="ru-RU" sz="18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3239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3.</a:t>
                      </a:r>
                      <a:endParaRPr lang="ru-RU" sz="1800">
                        <a:solidFill>
                          <a:schemeClr val="accent6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Сформированность общешкольного коллектива</a:t>
                      </a:r>
                      <a:endParaRPr lang="ru-RU" sz="1800">
                        <a:solidFill>
                          <a:schemeClr val="accent6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 развитость самоуправления</a:t>
                      </a:r>
                      <a:endParaRPr lang="ru-RU" sz="18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 </a:t>
                      </a:r>
                      <a:r>
                        <a:rPr lang="ru-RU" sz="1800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сформированность</a:t>
                      </a:r>
                      <a:r>
                        <a:rPr lang="ru-RU" sz="18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совместной деятельности</a:t>
                      </a:r>
                      <a:endParaRPr lang="ru-RU" sz="18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 уровень воспитанности</a:t>
                      </a:r>
                      <a:endParaRPr lang="ru-RU" sz="18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strips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763688" y="1628800"/>
          <a:ext cx="6643733" cy="5074920"/>
        </p:xfrm>
        <a:graphic>
          <a:graphicData uri="http://schemas.openxmlformats.org/drawingml/2006/table">
            <a:tbl>
              <a:tblPr/>
              <a:tblGrid>
                <a:gridCol w="370677"/>
                <a:gridCol w="2557952"/>
                <a:gridCol w="3715104"/>
              </a:tblGrid>
              <a:tr h="36896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№</a:t>
                      </a:r>
                      <a:endParaRPr lang="ru-RU" sz="18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Критерии</a:t>
                      </a:r>
                      <a:endParaRPr lang="ru-RU" sz="18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Показатели</a:t>
                      </a:r>
                      <a:endParaRPr lang="ru-RU" sz="1800">
                        <a:solidFill>
                          <a:schemeClr val="accent6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147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4.</a:t>
                      </a:r>
                      <a:endParaRPr lang="ru-RU" sz="1800">
                        <a:solidFill>
                          <a:schemeClr val="accent6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Сформированность</a:t>
                      </a:r>
                      <a:r>
                        <a:rPr lang="ru-RU" sz="18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физического потенциала школьника</a:t>
                      </a:r>
                      <a:endParaRPr lang="ru-RU" sz="18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 уровень сформированности привычек и традиций здорового образа жизни в коллективе</a:t>
                      </a:r>
                      <a:endParaRPr lang="ru-RU" sz="18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 состояние здоровья обучающихся;</a:t>
                      </a:r>
                      <a:endParaRPr lang="ru-RU" sz="18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 развитость физических качеств личности</a:t>
                      </a:r>
                      <a:endParaRPr lang="ru-RU" sz="18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147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5.</a:t>
                      </a:r>
                      <a:endParaRPr lang="ru-RU" sz="18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Развитость творческой активности ребенка</a:t>
                      </a:r>
                      <a:endParaRPr lang="ru-RU" sz="18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 </a:t>
                      </a:r>
                      <a:r>
                        <a:rPr lang="ru-RU" sz="1800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сформированность</a:t>
                      </a:r>
                      <a:r>
                        <a:rPr lang="ru-RU" sz="18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коммуникативной культуры учащихся;</a:t>
                      </a:r>
                      <a:endParaRPr lang="ru-RU" sz="18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 участие в общешкольных и районных мероприятиях</a:t>
                      </a:r>
                      <a:endParaRPr lang="ru-RU" sz="18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 профессиональная ориентация учащихся</a:t>
                      </a:r>
                      <a:endParaRPr lang="ru-RU" sz="18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1717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6.</a:t>
                      </a:r>
                      <a:endParaRPr lang="ru-RU" sz="1800">
                        <a:solidFill>
                          <a:schemeClr val="accent6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Качество профилактической работы</a:t>
                      </a:r>
                      <a:endParaRPr lang="ru-RU" sz="1800">
                        <a:solidFill>
                          <a:schemeClr val="accent6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 отсутствие новых правонарушений  и нарушителей ПДД;</a:t>
                      </a:r>
                      <a:endParaRPr lang="ru-RU" sz="18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 низкий процент обучающихся с вредными привычками </a:t>
                      </a:r>
                      <a:endParaRPr lang="ru-RU" sz="18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700" b="1" dirty="0" smtClean="0">
                <a:ln w="12700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4. Критерии и показатели оценки эффективности воспитательной системы образовательного учреждения</a:t>
            </a:r>
          </a:p>
        </p:txBody>
      </p:sp>
    </p:spTree>
  </p:cSld>
  <p:clrMapOvr>
    <a:masterClrMapping/>
  </p:clrMapOvr>
  <p:transition spd="med">
    <p:strips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ln w="12700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1. Цели и задачи воспитательной системы</a:t>
            </a:r>
            <a:r>
              <a:rPr lang="ru-RU" sz="280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75656" y="1844824"/>
            <a:ext cx="7498080" cy="171451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b="1" i="1" u="sng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Цель  воспитательной  системы:</a:t>
            </a:r>
            <a:r>
              <a:rPr lang="ru-RU" sz="20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создание условий для формирования  у учащихся качеств гармонично развитой, творческой, нравственно и физически здоровой личности, способной на сознательный выбор жизненной позиции.</a:t>
            </a:r>
          </a:p>
          <a:p>
            <a:pPr>
              <a:buNone/>
            </a:pPr>
            <a:endParaRPr lang="ru-RU" b="1" i="1" u="sng" dirty="0" smtClean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b="1" i="1" u="sng" dirty="0" smtClean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5" name="Рисунок 4" descr="IMG_0842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714348" y="3571876"/>
            <a:ext cx="3707904" cy="278092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6" name="Рисунок 5" descr="IMG_7762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5072066" y="3643314"/>
            <a:ext cx="3672408" cy="275430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strips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57290" y="928670"/>
            <a:ext cx="7498080" cy="394049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600" b="1" i="1" u="sng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Задачи воспитательной системы:</a:t>
            </a:r>
            <a:endParaRPr lang="ru-RU" sz="2600" dirty="0" smtClean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2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  формирование  у  обучающихся  гражданственности, патриотизма, высоких духовных принципов и ценностей;</a:t>
            </a:r>
          </a:p>
          <a:p>
            <a:r>
              <a:rPr lang="ru-RU" sz="22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 воспитание   и  развитие   потребности  к   здоровому   образу   жизни;</a:t>
            </a:r>
          </a:p>
          <a:p>
            <a:r>
              <a:rPr lang="ru-RU" sz="22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 выявление   и   развитие   природных  задатков   и  творческого   потенциала каждого ребенка;</a:t>
            </a:r>
          </a:p>
          <a:p>
            <a:r>
              <a:rPr lang="ru-RU" sz="22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формирование самосознания, самоопределения, осознания собственного «Я», помощь ребёнку в самореализации и социализации.</a:t>
            </a:r>
          </a:p>
          <a:p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645920" y="214290"/>
            <a:ext cx="7498080" cy="1143000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ln w="12700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1. Цели и задачи воспитательной системы</a:t>
            </a:r>
            <a:r>
              <a:rPr lang="ru-RU" sz="280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IMG_6675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539552" y="4725144"/>
            <a:ext cx="2615637" cy="196172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6" name="Рисунок 5" descr="Рисунок2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6084168" y="4797152"/>
            <a:ext cx="2743243" cy="188169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 spd="med">
    <p:strips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28" y="0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 smtClean="0">
                <a:ln w="12700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2. Основные принципы и подходы к организации воспитательного процесса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sz="3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03648" y="1412776"/>
            <a:ext cx="7498080" cy="2143140"/>
          </a:xfrm>
        </p:spPr>
        <p:txBody>
          <a:bodyPr>
            <a:normAutofit lnSpcReduction="10000"/>
          </a:bodyPr>
          <a:lstStyle/>
          <a:p>
            <a:r>
              <a:rPr lang="ru-RU" sz="2400" i="1" u="sng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1. Комплексный подход</a:t>
            </a:r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– включает объединение усилий всех воспитательных институтов для успешного решения воспитательных целей и задач;</a:t>
            </a:r>
          </a:p>
          <a:p>
            <a:r>
              <a:rPr lang="ru-RU" sz="2400" i="1" u="sng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2. Принцип сотрудничества</a:t>
            </a:r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– взаимодействие учителей и обучающихся в продвижении детей к определенным целям.</a:t>
            </a:r>
          </a:p>
          <a:p>
            <a:pPr>
              <a:buNone/>
            </a:pPr>
            <a:endParaRPr lang="ru-RU" dirty="0" smtClean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4" name="Рисунок 3" descr="IMG_9504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932040" y="3837045"/>
            <a:ext cx="3635896" cy="2423931"/>
          </a:xfrm>
          <a:prstGeom prst="rect">
            <a:avLst/>
          </a:prstGeom>
        </p:spPr>
      </p:pic>
      <p:pic>
        <p:nvPicPr>
          <p:cNvPr id="6" name="Рисунок 5" descr="IMG_7232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1115616" y="3861048"/>
            <a:ext cx="3251200" cy="2438400"/>
          </a:xfrm>
          <a:prstGeom prst="rect">
            <a:avLst/>
          </a:prstGeom>
        </p:spPr>
      </p:pic>
    </p:spTree>
  </p:cSld>
  <p:clrMapOvr>
    <a:masterClrMapping/>
  </p:clrMapOvr>
  <p:transition spd="med">
    <p:strips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2481266"/>
          </a:xfrm>
        </p:spPr>
        <p:txBody>
          <a:bodyPr>
            <a:normAutofit/>
          </a:bodyPr>
          <a:lstStyle/>
          <a:p>
            <a:r>
              <a:rPr lang="ru-RU" sz="2000" i="1" u="sng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3. Принцип  диалогичности и толерантности </a:t>
            </a:r>
            <a:r>
              <a:rPr lang="ru-RU" sz="20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– воспитание должно основываться на общечеловеческих ценностях культуры и учитывать ценности и нормы конкретных национальных и региональных культур; учителей</a:t>
            </a:r>
          </a:p>
          <a:p>
            <a:r>
              <a:rPr lang="ru-RU" sz="2000" i="1" u="sng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4. Принцип информационной открытости </a:t>
            </a:r>
            <a:r>
              <a:rPr lang="ru-RU" sz="20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–  образовательное учреждение информирует общественность о мероприятиях, проведенных в школе, через работу школьного сайта.</a:t>
            </a:r>
            <a:endParaRPr lang="ru-RU" sz="2000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 smtClean="0">
                <a:ln w="12700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2. Основные принципы и подходы к организации воспитательного процесса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sz="31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IMG_8477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259632" y="4005064"/>
            <a:ext cx="3419872" cy="2564904"/>
          </a:xfrm>
          <a:prstGeom prst="rect">
            <a:avLst/>
          </a:prstGeom>
        </p:spPr>
      </p:pic>
      <p:pic>
        <p:nvPicPr>
          <p:cNvPr id="6" name="Рисунок 5" descr="IMG_8450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5148064" y="4005064"/>
            <a:ext cx="3384376" cy="2538282"/>
          </a:xfrm>
          <a:prstGeom prst="rect">
            <a:avLst/>
          </a:prstGeom>
        </p:spPr>
      </p:pic>
    </p:spTree>
  </p:cSld>
  <p:clrMapOvr>
    <a:masterClrMapping/>
  </p:clrMapOvr>
  <p:transition spd="med">
    <p:strips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214290"/>
            <a:ext cx="8143900" cy="928694"/>
          </a:xfrm>
        </p:spPr>
        <p:txBody>
          <a:bodyPr>
            <a:normAutofit fontScale="90000"/>
          </a:bodyPr>
          <a:lstStyle/>
          <a:p>
            <a:r>
              <a:rPr lang="ru-RU" sz="3100" b="1" dirty="0" smtClean="0">
                <a:ln w="12700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3100" b="1" dirty="0" smtClean="0">
                <a:ln w="12700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3100" b="1" dirty="0" smtClean="0">
                <a:ln w="12700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3100" b="1" dirty="0" smtClean="0">
                <a:ln w="12700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3100" b="1" dirty="0" smtClean="0">
                <a:ln w="12700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3. Структура воспитательной системы образовательного учреждения и ее описание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00100" y="1000108"/>
            <a:ext cx="80010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n w="12700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Взаимодействие участников образовательного процесса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4143372" y="1428736"/>
            <a:ext cx="1785950" cy="71438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" name="Овал 11"/>
          <p:cNvSpPr/>
          <p:nvPr/>
        </p:nvSpPr>
        <p:spPr>
          <a:xfrm>
            <a:off x="4071934" y="3214686"/>
            <a:ext cx="2071702" cy="71438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6786578" y="3143248"/>
            <a:ext cx="1785950" cy="71438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" name="Овал 13"/>
          <p:cNvSpPr/>
          <p:nvPr/>
        </p:nvSpPr>
        <p:spPr>
          <a:xfrm>
            <a:off x="1571604" y="3214686"/>
            <a:ext cx="1785950" cy="71438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rgbClr val="008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Педагог - психолог</a:t>
            </a:r>
          </a:p>
        </p:txBody>
      </p:sp>
      <p:sp>
        <p:nvSpPr>
          <p:cNvPr id="15" name="Овал 14"/>
          <p:cNvSpPr/>
          <p:nvPr/>
        </p:nvSpPr>
        <p:spPr>
          <a:xfrm>
            <a:off x="4143372" y="3571876"/>
            <a:ext cx="1071570" cy="285752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>
                <a:solidFill>
                  <a:srgbClr val="008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Ученик</a:t>
            </a:r>
          </a:p>
        </p:txBody>
      </p:sp>
      <p:sp>
        <p:nvSpPr>
          <p:cNvPr id="16" name="Овал 15"/>
          <p:cNvSpPr/>
          <p:nvPr/>
        </p:nvSpPr>
        <p:spPr>
          <a:xfrm>
            <a:off x="2571736" y="5357826"/>
            <a:ext cx="1785950" cy="71438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8" name="Овал 17"/>
          <p:cNvSpPr/>
          <p:nvPr/>
        </p:nvSpPr>
        <p:spPr>
          <a:xfrm>
            <a:off x="5572132" y="5357826"/>
            <a:ext cx="1785950" cy="71438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9" name="Овал 18"/>
          <p:cNvSpPr/>
          <p:nvPr/>
        </p:nvSpPr>
        <p:spPr>
          <a:xfrm>
            <a:off x="5072066" y="3571876"/>
            <a:ext cx="857256" cy="285752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4214810" y="1500174"/>
            <a:ext cx="171451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Заместитель директора по ВР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8" name="WordArt 4"/>
          <p:cNvSpPr>
            <a:spLocks noChangeArrowheads="1" noChangeShapeType="1" noTextEdit="1"/>
          </p:cNvSpPr>
          <p:nvPr/>
        </p:nvSpPr>
        <p:spPr bwMode="auto">
          <a:xfrm>
            <a:off x="4357686" y="3357562"/>
            <a:ext cx="1457325" cy="247650"/>
          </a:xfrm>
          <a:prstGeom prst="rect">
            <a:avLst/>
          </a:prstGeom>
        </p:spPr>
        <p:txBody>
          <a:bodyPr wrap="none" fromWordArt="1">
            <a:prstTxWarp prst="textArchUp">
              <a:avLst>
                <a:gd name="adj" fmla="val 10800000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8000"/>
                </a:solidFill>
                <a:effectLst/>
                <a:latin typeface="Arial Black"/>
              </a:rPr>
              <a:t>Классный коллектив</a:t>
            </a:r>
            <a:endParaRPr lang="ru-RU" sz="3600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8000"/>
              </a:solidFill>
              <a:effectLst/>
              <a:latin typeface="Arial Black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2643174" y="5429264"/>
            <a:ext cx="164307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 dirty="0">
                <a:solidFill>
                  <a:srgbClr val="008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Социальный педагог</a:t>
            </a:r>
          </a:p>
        </p:txBody>
      </p:sp>
      <p:sp>
        <p:nvSpPr>
          <p:cNvPr id="27" name="Rectangle 2"/>
          <p:cNvSpPr>
            <a:spLocks noChangeArrowheads="1"/>
          </p:cNvSpPr>
          <p:nvPr/>
        </p:nvSpPr>
        <p:spPr bwMode="auto">
          <a:xfrm>
            <a:off x="5643570" y="5357826"/>
            <a:ext cx="171451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Классный руководитель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6858016" y="3214686"/>
            <a:ext cx="171451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Педагог-организатор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5000628" y="3571876"/>
            <a:ext cx="114300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200" b="1" dirty="0">
                <a:solidFill>
                  <a:srgbClr val="008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Родитель</a:t>
            </a:r>
          </a:p>
        </p:txBody>
      </p:sp>
      <p:cxnSp>
        <p:nvCxnSpPr>
          <p:cNvPr id="31" name="Прямая со стрелкой 30"/>
          <p:cNvCxnSpPr>
            <a:stCxn id="5" idx="2"/>
          </p:cNvCxnSpPr>
          <p:nvPr/>
        </p:nvCxnSpPr>
        <p:spPr>
          <a:xfrm rot="10800000" flipV="1">
            <a:off x="2000232" y="1785926"/>
            <a:ext cx="2143140" cy="1428760"/>
          </a:xfrm>
          <a:prstGeom prst="straightConnector1">
            <a:avLst/>
          </a:prstGeom>
          <a:ln>
            <a:solidFill>
              <a:srgbClr val="008000"/>
            </a:solidFill>
            <a:headEnd type="arrow"/>
            <a:tailEnd type="arrow"/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>
            <a:stCxn id="1026" idx="3"/>
          </p:cNvCxnSpPr>
          <p:nvPr/>
        </p:nvCxnSpPr>
        <p:spPr>
          <a:xfrm>
            <a:off x="5929322" y="1761784"/>
            <a:ext cx="2428892" cy="1452902"/>
          </a:xfrm>
          <a:prstGeom prst="straightConnector1">
            <a:avLst/>
          </a:prstGeom>
          <a:ln>
            <a:solidFill>
              <a:srgbClr val="008000"/>
            </a:solidFill>
            <a:headEnd type="arrow"/>
            <a:tailEnd type="arrow"/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/>
          <p:nvPr/>
        </p:nvCxnSpPr>
        <p:spPr>
          <a:xfrm rot="16200000" flipH="1">
            <a:off x="1214414" y="4214818"/>
            <a:ext cx="1785950" cy="928694"/>
          </a:xfrm>
          <a:prstGeom prst="straightConnector1">
            <a:avLst/>
          </a:prstGeom>
          <a:ln>
            <a:solidFill>
              <a:srgbClr val="008000"/>
            </a:solidFill>
            <a:headEnd type="arrow"/>
            <a:tailEnd type="arrow"/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/>
          <p:nvPr/>
        </p:nvCxnSpPr>
        <p:spPr>
          <a:xfrm rot="5400000">
            <a:off x="7000892" y="4071942"/>
            <a:ext cx="1714512" cy="1143008"/>
          </a:xfrm>
          <a:prstGeom prst="straightConnector1">
            <a:avLst/>
          </a:prstGeom>
          <a:ln>
            <a:solidFill>
              <a:srgbClr val="008000"/>
            </a:solidFill>
            <a:headEnd type="arrow"/>
            <a:tailEnd type="arrow"/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 стрелкой 40"/>
          <p:cNvCxnSpPr>
            <a:stCxn id="16" idx="6"/>
            <a:endCxn id="18" idx="2"/>
          </p:cNvCxnSpPr>
          <p:nvPr/>
        </p:nvCxnSpPr>
        <p:spPr>
          <a:xfrm>
            <a:off x="4357686" y="5715016"/>
            <a:ext cx="1214446" cy="1588"/>
          </a:xfrm>
          <a:prstGeom prst="straightConnector1">
            <a:avLst/>
          </a:prstGeom>
          <a:ln>
            <a:solidFill>
              <a:srgbClr val="008000"/>
            </a:solidFill>
            <a:headEnd type="arrow"/>
            <a:tailEnd type="arrow"/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 стрелкой 42"/>
          <p:cNvCxnSpPr/>
          <p:nvPr/>
        </p:nvCxnSpPr>
        <p:spPr>
          <a:xfrm>
            <a:off x="1714480" y="3857628"/>
            <a:ext cx="3786214" cy="1714512"/>
          </a:xfrm>
          <a:prstGeom prst="straightConnector1">
            <a:avLst/>
          </a:prstGeom>
          <a:ln>
            <a:solidFill>
              <a:srgbClr val="008000"/>
            </a:solidFill>
            <a:headEnd type="arrow"/>
            <a:tailEnd type="arrow"/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 стрелкой 44"/>
          <p:cNvCxnSpPr/>
          <p:nvPr/>
        </p:nvCxnSpPr>
        <p:spPr>
          <a:xfrm rot="10800000" flipV="1">
            <a:off x="4429124" y="3786190"/>
            <a:ext cx="3929090" cy="1857388"/>
          </a:xfrm>
          <a:prstGeom prst="straightConnector1">
            <a:avLst/>
          </a:prstGeom>
          <a:ln>
            <a:solidFill>
              <a:srgbClr val="008000"/>
            </a:solidFill>
            <a:headEnd type="arrow"/>
            <a:tailEnd type="arrow"/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 стрелкой 46"/>
          <p:cNvCxnSpPr/>
          <p:nvPr/>
        </p:nvCxnSpPr>
        <p:spPr>
          <a:xfrm rot="5400000">
            <a:off x="1643042" y="2928934"/>
            <a:ext cx="3500462" cy="1500198"/>
          </a:xfrm>
          <a:prstGeom prst="straightConnector1">
            <a:avLst/>
          </a:prstGeom>
          <a:ln>
            <a:solidFill>
              <a:srgbClr val="008000"/>
            </a:solidFill>
            <a:headEnd type="arrow"/>
            <a:tailEnd type="arrow"/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 стрелкой 48"/>
          <p:cNvCxnSpPr/>
          <p:nvPr/>
        </p:nvCxnSpPr>
        <p:spPr>
          <a:xfrm rot="16200000" flipH="1">
            <a:off x="4786314" y="3071810"/>
            <a:ext cx="3500462" cy="1214446"/>
          </a:xfrm>
          <a:prstGeom prst="straightConnector1">
            <a:avLst/>
          </a:prstGeom>
          <a:ln>
            <a:solidFill>
              <a:srgbClr val="008000"/>
            </a:solidFill>
            <a:headEnd type="arrow"/>
            <a:tailEnd type="arrow"/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 стрелкой 52"/>
          <p:cNvCxnSpPr>
            <a:stCxn id="5" idx="4"/>
          </p:cNvCxnSpPr>
          <p:nvPr/>
        </p:nvCxnSpPr>
        <p:spPr>
          <a:xfrm rot="16200000" flipH="1">
            <a:off x="4554140" y="2625322"/>
            <a:ext cx="1000132" cy="35719"/>
          </a:xfrm>
          <a:prstGeom prst="straightConnector1">
            <a:avLst/>
          </a:prstGeom>
          <a:ln>
            <a:solidFill>
              <a:srgbClr val="008000"/>
            </a:solidFill>
            <a:headEnd type="arrow"/>
            <a:tailEnd type="arrow"/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 стрелкой 54"/>
          <p:cNvCxnSpPr>
            <a:stCxn id="14" idx="6"/>
            <a:endCxn id="12" idx="2"/>
          </p:cNvCxnSpPr>
          <p:nvPr/>
        </p:nvCxnSpPr>
        <p:spPr>
          <a:xfrm>
            <a:off x="3357554" y="3571876"/>
            <a:ext cx="714380" cy="1588"/>
          </a:xfrm>
          <a:prstGeom prst="straightConnector1">
            <a:avLst/>
          </a:prstGeom>
          <a:ln>
            <a:solidFill>
              <a:srgbClr val="008000"/>
            </a:solidFill>
            <a:headEnd type="arrow"/>
            <a:tailEnd type="arrow"/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 стрелкой 56"/>
          <p:cNvCxnSpPr>
            <a:stCxn id="12" idx="6"/>
            <a:endCxn id="13" idx="2"/>
          </p:cNvCxnSpPr>
          <p:nvPr/>
        </p:nvCxnSpPr>
        <p:spPr>
          <a:xfrm flipV="1">
            <a:off x="6143636" y="3500438"/>
            <a:ext cx="642942" cy="71438"/>
          </a:xfrm>
          <a:prstGeom prst="straightConnector1">
            <a:avLst/>
          </a:prstGeom>
          <a:ln>
            <a:solidFill>
              <a:srgbClr val="008000"/>
            </a:solidFill>
            <a:headEnd type="arrow"/>
            <a:tailEnd type="arrow"/>
          </a:ln>
          <a:effectLst>
            <a:glow rad="139700">
              <a:schemeClr val="accent3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 стрелкой 58"/>
          <p:cNvCxnSpPr/>
          <p:nvPr/>
        </p:nvCxnSpPr>
        <p:spPr>
          <a:xfrm rot="5400000">
            <a:off x="3357554" y="4286256"/>
            <a:ext cx="1428760" cy="714380"/>
          </a:xfrm>
          <a:prstGeom prst="straightConnector1">
            <a:avLst/>
          </a:prstGeom>
          <a:ln>
            <a:solidFill>
              <a:srgbClr val="008000"/>
            </a:solidFill>
            <a:headEnd type="arrow"/>
            <a:tailEnd type="arrow"/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 стрелкой 60"/>
          <p:cNvCxnSpPr/>
          <p:nvPr/>
        </p:nvCxnSpPr>
        <p:spPr>
          <a:xfrm rot="16200000" flipH="1">
            <a:off x="5250661" y="4321975"/>
            <a:ext cx="1428760" cy="642942"/>
          </a:xfrm>
          <a:prstGeom prst="straightConnector1">
            <a:avLst/>
          </a:prstGeom>
          <a:ln>
            <a:solidFill>
              <a:srgbClr val="008000"/>
            </a:solidFill>
            <a:headEnd type="arrow"/>
            <a:tailEnd type="arrow"/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strips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24" y="1214422"/>
            <a:ext cx="8286776" cy="92869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 smtClean="0">
                <a:ln w="12700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3600" b="1" dirty="0" smtClean="0">
                <a:ln w="12700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2700" b="1" dirty="0" smtClean="0">
                <a:ln w="12700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Направления воспитательной работы с учащимися</a:t>
            </a:r>
            <a:r>
              <a:rPr lang="ru-RU" sz="27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/>
            </a:r>
            <a:br>
              <a:rPr lang="ru-RU" sz="27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</a:br>
            <a:endParaRPr lang="ru-RU" sz="27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7410" name="Oval 2"/>
          <p:cNvSpPr>
            <a:spLocks noChangeArrowheads="1"/>
          </p:cNvSpPr>
          <p:nvPr/>
        </p:nvSpPr>
        <p:spPr bwMode="auto">
          <a:xfrm>
            <a:off x="4071934" y="3857628"/>
            <a:ext cx="2128838" cy="828675"/>
          </a:xfrm>
          <a:prstGeom prst="ellipse">
            <a:avLst/>
          </a:prstGeom>
          <a:solidFill>
            <a:srgbClr val="B8CCE4"/>
          </a:solidFill>
          <a:ln w="0">
            <a:noFill/>
            <a:round/>
            <a:headEnd/>
            <a:tailEnd/>
          </a:ln>
          <a:effectLst>
            <a:outerShdw dist="28398" dir="3806097" algn="ctr" rotWithShape="0">
              <a:srgbClr val="4E6128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noProof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Воспитательная работа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7411" name="Oval 3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5500694" y="2071678"/>
            <a:ext cx="2209800" cy="1116013"/>
          </a:xfrm>
          <a:prstGeom prst="ellipse">
            <a:avLst/>
          </a:prstGeom>
          <a:solidFill>
            <a:srgbClr val="C0504D"/>
          </a:solidFill>
          <a:ln w="38100">
            <a:solidFill>
              <a:srgbClr val="F2F2F2"/>
            </a:solidFill>
            <a:round/>
            <a:headEnd/>
            <a:tailEnd/>
          </a:ln>
          <a:effectLst>
            <a:outerShdw dist="28398" dir="3806097" algn="ctr" rotWithShape="0">
              <a:srgbClr val="205867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Гражданско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- патриотическое воспитание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7412" name="Oval 4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2357422" y="2143116"/>
            <a:ext cx="2152650" cy="1095375"/>
          </a:xfrm>
          <a:prstGeom prst="ellipse">
            <a:avLst/>
          </a:prstGeom>
          <a:solidFill>
            <a:srgbClr val="92D050"/>
          </a:solidFill>
          <a:ln w="38100">
            <a:solidFill>
              <a:srgbClr val="F2F2F2"/>
            </a:solidFill>
            <a:round/>
            <a:headEnd/>
            <a:tailEnd/>
          </a:ln>
          <a:effectLst>
            <a:outerShdw dist="28398" dir="3806097" algn="ctr" rotWithShape="0">
              <a:srgbClr val="4E6128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Экологическое воспитание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7413" name="Oval 5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6715140" y="3857628"/>
            <a:ext cx="2152650" cy="1095375"/>
          </a:xfrm>
          <a:prstGeom prst="ellipse">
            <a:avLst/>
          </a:prstGeom>
          <a:solidFill>
            <a:srgbClr val="E36C0A"/>
          </a:solidFill>
          <a:ln w="38100">
            <a:solidFill>
              <a:srgbClr val="F2F2F2"/>
            </a:solidFill>
            <a:round/>
            <a:headEnd/>
            <a:tailEnd/>
          </a:ln>
          <a:effectLst>
            <a:outerShdw dist="28398" dir="3806097" algn="ctr" rotWithShape="0">
              <a:srgbClr val="974706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Духовно-нравственное воспитание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7414" name="Oval 6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5286380" y="5429264"/>
            <a:ext cx="2638425" cy="1095375"/>
          </a:xfrm>
          <a:prstGeom prst="ellipse">
            <a:avLst/>
          </a:prstGeom>
          <a:solidFill>
            <a:srgbClr val="008000"/>
          </a:solidFill>
          <a:ln w="38100">
            <a:solidFill>
              <a:srgbClr val="F2F2F2"/>
            </a:solidFill>
            <a:round/>
            <a:headEnd/>
            <a:tailEnd/>
          </a:ln>
          <a:effectLst>
            <a:outerShdw dist="28398" dir="3806097" algn="ctr" rotWithShape="0">
              <a:srgbClr val="4E6128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Профилактика ДДТТ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7415" name="Oval 7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2214546" y="5286388"/>
            <a:ext cx="2786082" cy="1214446"/>
          </a:xfrm>
          <a:prstGeom prst="ellipse">
            <a:avLst/>
          </a:prstGeom>
          <a:solidFill>
            <a:srgbClr val="FFC000"/>
          </a:solidFill>
          <a:ln w="38100">
            <a:solidFill>
              <a:srgbClr val="F2F2F2"/>
            </a:solidFill>
            <a:round/>
            <a:headEnd/>
            <a:tailEnd/>
          </a:ln>
          <a:effectLst>
            <a:outerShdw dist="28398" dir="3806097" algn="ctr" rotWithShape="0">
              <a:srgbClr val="974706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Трудовая и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профориентационная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деятельность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7416" name="Oval 8">
            <a:hlinkClick r:id="rId7" action="ppaction://hlinksldjump"/>
          </p:cNvPr>
          <p:cNvSpPr>
            <a:spLocks noChangeArrowheads="1"/>
          </p:cNvSpPr>
          <p:nvPr/>
        </p:nvSpPr>
        <p:spPr bwMode="auto">
          <a:xfrm>
            <a:off x="1357290" y="3857628"/>
            <a:ext cx="2152650" cy="1104900"/>
          </a:xfrm>
          <a:prstGeom prst="ellipse">
            <a:avLst/>
          </a:prstGeom>
          <a:solidFill>
            <a:srgbClr val="4F81BD"/>
          </a:solidFill>
          <a:ln w="38100">
            <a:solidFill>
              <a:srgbClr val="F2F2F2"/>
            </a:solidFill>
            <a:round/>
            <a:headEnd/>
            <a:tailEnd/>
          </a:ln>
          <a:effectLst>
            <a:outerShdw dist="28398" dir="3806097" algn="ctr" rotWithShape="0">
              <a:srgbClr val="243F60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Формирование здорового образа жизни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12" name="Прямая со стрелкой 11"/>
          <p:cNvCxnSpPr/>
          <p:nvPr/>
        </p:nvCxnSpPr>
        <p:spPr>
          <a:xfrm rot="16200000" flipV="1">
            <a:off x="3821901" y="3250405"/>
            <a:ext cx="714380" cy="642942"/>
          </a:xfrm>
          <a:prstGeom prst="straightConnector1">
            <a:avLst/>
          </a:prstGeom>
          <a:ln>
            <a:solidFill>
              <a:srgbClr val="00B050"/>
            </a:solidFill>
            <a:headEnd type="arrow"/>
            <a:tailEnd type="arrow"/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rot="5400000">
            <a:off x="5679289" y="3321843"/>
            <a:ext cx="714380" cy="500066"/>
          </a:xfrm>
          <a:prstGeom prst="straightConnector1">
            <a:avLst/>
          </a:prstGeom>
          <a:ln>
            <a:solidFill>
              <a:srgbClr val="00B050"/>
            </a:solidFill>
            <a:headEnd type="arrow"/>
            <a:tailEnd type="arrow"/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flipV="1">
            <a:off x="3500430" y="4286256"/>
            <a:ext cx="561994" cy="52384"/>
          </a:xfrm>
          <a:prstGeom prst="straightConnector1">
            <a:avLst/>
          </a:prstGeom>
          <a:ln>
            <a:solidFill>
              <a:srgbClr val="00B050"/>
            </a:solidFill>
            <a:headEnd type="arrow"/>
            <a:tailEnd type="arrow"/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rot="5400000">
            <a:off x="4036215" y="4750603"/>
            <a:ext cx="571504" cy="357190"/>
          </a:xfrm>
          <a:prstGeom prst="straightConnector1">
            <a:avLst/>
          </a:prstGeom>
          <a:ln>
            <a:solidFill>
              <a:srgbClr val="00B050"/>
            </a:solidFill>
            <a:headEnd type="arrow"/>
            <a:tailEnd type="arrow"/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 rot="16200000" flipH="1">
            <a:off x="5536413" y="4822041"/>
            <a:ext cx="642942" cy="428628"/>
          </a:xfrm>
          <a:prstGeom prst="straightConnector1">
            <a:avLst/>
          </a:prstGeom>
          <a:ln>
            <a:solidFill>
              <a:srgbClr val="00B050"/>
            </a:solidFill>
            <a:headEnd type="arrow"/>
            <a:tailEnd type="arrow"/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>
            <a:off x="6215074" y="4286256"/>
            <a:ext cx="514368" cy="133350"/>
          </a:xfrm>
          <a:prstGeom prst="straightConnector1">
            <a:avLst/>
          </a:prstGeom>
          <a:ln>
            <a:solidFill>
              <a:srgbClr val="00B050"/>
            </a:solidFill>
            <a:headEnd type="arrow"/>
            <a:tailEnd type="arrow"/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Заголовок 1"/>
          <p:cNvSpPr txBox="1">
            <a:spLocks/>
          </p:cNvSpPr>
          <p:nvPr/>
        </p:nvSpPr>
        <p:spPr>
          <a:xfrm>
            <a:off x="1000100" y="214290"/>
            <a:ext cx="8143900" cy="928694"/>
          </a:xfrm>
          <a:prstGeom prst="rect">
            <a:avLst/>
          </a:prstGeom>
        </p:spPr>
        <p:txBody>
          <a:bodyPr anchor="ctr">
            <a:normAutofit fontScale="2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100" b="1" i="0" u="none" strike="noStrike" kern="1200" cap="none" spc="0" normalizeH="0" baseline="0" noProof="0" dirty="0" smtClean="0">
                <a:ln w="12700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kumimoji="0" lang="ru-RU" sz="3100" b="1" i="0" u="none" strike="noStrike" kern="1200" cap="none" spc="0" normalizeH="0" baseline="0" noProof="0" dirty="0" smtClean="0">
                <a:ln w="12700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kumimoji="0" lang="ru-RU" sz="3100" b="1" i="0" u="none" strike="noStrike" kern="1200" cap="none" spc="0" normalizeH="0" baseline="0" noProof="0" dirty="0" smtClean="0">
                <a:ln w="12700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kumimoji="0" lang="ru-RU" sz="3100" b="1" i="0" u="none" strike="noStrike" kern="1200" cap="none" spc="0" normalizeH="0" baseline="0" noProof="0" dirty="0" smtClean="0">
                <a:ln w="12700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kumimoji="0" lang="ru-RU" sz="11200" b="1" i="0" u="none" strike="noStrike" kern="1200" cap="none" spc="0" normalizeH="0" baseline="0" noProof="0" dirty="0" smtClean="0">
                <a:ln w="12700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3. Структура воспитательной системы образовательного учреждения и ее описание</a:t>
            </a:r>
            <a:r>
              <a:rPr kumimoji="0" lang="ru-RU" sz="1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1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4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4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43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med">
    <p:strips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85852" y="0"/>
            <a:ext cx="7708392" cy="1143000"/>
          </a:xfrm>
        </p:spPr>
        <p:txBody>
          <a:bodyPr>
            <a:normAutofit fontScale="90000"/>
          </a:bodyPr>
          <a:lstStyle/>
          <a:p>
            <a:r>
              <a:rPr lang="ru-RU" b="1" i="1" u="sng" dirty="0" smtClean="0"/>
              <a:t/>
            </a:r>
            <a:br>
              <a:rPr lang="ru-RU" b="1" i="1" u="sng" dirty="0" smtClean="0"/>
            </a:br>
            <a:r>
              <a:rPr lang="ru-RU" b="1" i="1" u="sng" dirty="0" smtClean="0"/>
              <a:t/>
            </a:r>
            <a:br>
              <a:rPr lang="ru-RU" b="1" i="1" u="sng" dirty="0" smtClean="0"/>
            </a:br>
            <a:r>
              <a:rPr lang="ru-RU" sz="3600" b="1" dirty="0" smtClean="0">
                <a:ln w="12700">
                  <a:solidFill>
                    <a:srgbClr val="C00000"/>
                  </a:solidFill>
                  <a:prstDash val="solid"/>
                </a:ln>
                <a:solidFill>
                  <a:srgbClr val="FF66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Гражданско-патриотическое воспитание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71538" y="4714884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None/>
            </a:pPr>
            <a:r>
              <a:rPr lang="ru-RU" dirty="0" smtClean="0">
                <a:solidFill>
                  <a:srgbClr val="FF5050"/>
                </a:solidFill>
                <a:latin typeface="Times New Roman" pitchFamily="18" charset="0"/>
                <a:cs typeface="Times New Roman" pitchFamily="18" charset="0"/>
              </a:rPr>
              <a:t>Основные мероприятия:</a:t>
            </a:r>
          </a:p>
          <a:p>
            <a:r>
              <a:rPr lang="ru-RU" dirty="0" smtClean="0">
                <a:solidFill>
                  <a:srgbClr val="FF5050"/>
                </a:solidFill>
                <a:latin typeface="Times New Roman" pitchFamily="18" charset="0"/>
                <a:cs typeface="Times New Roman" pitchFamily="18" charset="0"/>
              </a:rPr>
              <a:t>- Уроки  мужества</a:t>
            </a:r>
          </a:p>
          <a:p>
            <a:r>
              <a:rPr lang="ru-RU" dirty="0" smtClean="0">
                <a:solidFill>
                  <a:srgbClr val="FF5050"/>
                </a:solidFill>
                <a:latin typeface="Times New Roman" pitchFamily="18" charset="0"/>
                <a:cs typeface="Times New Roman" pitchFamily="18" charset="0"/>
              </a:rPr>
              <a:t>- Смотр строя и песни</a:t>
            </a:r>
          </a:p>
          <a:p>
            <a:r>
              <a:rPr lang="ru-RU" dirty="0" smtClean="0">
                <a:solidFill>
                  <a:srgbClr val="FF5050"/>
                </a:solidFill>
                <a:latin typeface="Times New Roman" pitchFamily="18" charset="0"/>
                <a:cs typeface="Times New Roman" pitchFamily="18" charset="0"/>
              </a:rPr>
              <a:t>- Проведение правовых дней</a:t>
            </a:r>
          </a:p>
          <a:p>
            <a:r>
              <a:rPr lang="ru-RU" dirty="0" smtClean="0">
                <a:solidFill>
                  <a:srgbClr val="FF5050"/>
                </a:solidFill>
                <a:latin typeface="Times New Roman" pitchFamily="18" charset="0"/>
                <a:cs typeface="Times New Roman" pitchFamily="18" charset="0"/>
              </a:rPr>
              <a:t>- Торжественные митинги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000100" y="785794"/>
            <a:ext cx="792961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solidFill>
                  <a:srgbClr val="FF5050"/>
                </a:solidFill>
                <a:latin typeface="Times New Roman" pitchFamily="18" charset="0"/>
                <a:cs typeface="Times New Roman" pitchFamily="18" charset="0"/>
              </a:rPr>
              <a:t>Гражданско-патриотическое воспитание направленно на привитие учащимся любви к Родине ,приобщать их к социальным ценностям – патриотизму, гражданственности, исторической памяти, долгу; формировать основы национального самосознания и правовой культуры</a:t>
            </a:r>
            <a:endParaRPr lang="ru-RU" dirty="0">
              <a:solidFill>
                <a:srgbClr val="FF5050"/>
              </a:solidFill>
            </a:endParaRPr>
          </a:p>
        </p:txBody>
      </p:sp>
      <p:sp>
        <p:nvSpPr>
          <p:cNvPr id="10" name="Управляющая кнопка: в начало 9">
            <a:hlinkClick r:id="rId2" action="ppaction://hlinksldjump" highlightClick="1"/>
          </p:cNvPr>
          <p:cNvSpPr/>
          <p:nvPr/>
        </p:nvSpPr>
        <p:spPr>
          <a:xfrm>
            <a:off x="8744526" y="6500834"/>
            <a:ext cx="399474" cy="357166"/>
          </a:xfrm>
          <a:prstGeom prst="actionButtonBeginning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7" name="Рисунок 6" descr="IMG_0021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1115616" y="1988840"/>
            <a:ext cx="3312368" cy="2208245"/>
          </a:xfrm>
          <a:prstGeom prst="rect">
            <a:avLst/>
          </a:prstGeom>
        </p:spPr>
      </p:pic>
      <p:pic>
        <p:nvPicPr>
          <p:cNvPr id="11" name="Рисунок 10" descr="IMG_5205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5148064" y="2060848"/>
            <a:ext cx="3275856" cy="2183904"/>
          </a:xfrm>
          <a:prstGeom prst="rect">
            <a:avLst/>
          </a:prstGeom>
        </p:spPr>
      </p:pic>
      <p:pic>
        <p:nvPicPr>
          <p:cNvPr id="9" name="Рисунок 8" descr="IMG_3164.JPG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5220072" y="4365104"/>
            <a:ext cx="3024336" cy="2268252"/>
          </a:xfrm>
          <a:prstGeom prst="rect">
            <a:avLst/>
          </a:prstGeom>
        </p:spPr>
      </p:pic>
    </p:spTree>
  </p:cSld>
  <p:clrMapOvr>
    <a:masterClrMapping/>
  </p:clrMapOvr>
  <p:transition spd="med">
    <p:strips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00166" y="142852"/>
            <a:ext cx="7498080" cy="846158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ln w="10541" cmpd="sng">
                  <a:solidFill>
                    <a:srgbClr val="FF6600"/>
                  </a:solidFill>
                  <a:prstDash val="solid"/>
                </a:ln>
                <a:solidFill>
                  <a:srgbClr val="FF9933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Духовно-нравственное воспитание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071538" y="785794"/>
            <a:ext cx="792961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Духовно-нравственное воспитание представляет собой процесс последовательного расширения и укрепления ценностно-смысловой сферы личности, формирования способности обучающегося сознательно выстраивать отношение к себе, другим людям, обществу, государству, миру в целом на основе общепринятых моральных норм и нравственных идеалов</a:t>
            </a:r>
          </a:p>
        </p:txBody>
      </p:sp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1142976" y="4786322"/>
            <a:ext cx="3929090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dirty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Основные мероприятия: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dirty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- Фестиваль «Дружбы народов»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dirty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- Проведение народного праздника «Масленица»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dirty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- «День матери»</a:t>
            </a:r>
          </a:p>
        </p:txBody>
      </p:sp>
      <p:sp>
        <p:nvSpPr>
          <p:cNvPr id="9" name="Управляющая кнопка: в начало 8">
            <a:hlinkClick r:id="rId2" action="ppaction://hlinksldjump" highlightClick="1"/>
          </p:cNvPr>
          <p:cNvSpPr/>
          <p:nvPr/>
        </p:nvSpPr>
        <p:spPr>
          <a:xfrm>
            <a:off x="8744526" y="6500834"/>
            <a:ext cx="399474" cy="357166"/>
          </a:xfrm>
          <a:prstGeom prst="actionButtonBeginning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6" name="Рисунок 5" descr="IMG_8457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1115616" y="2348880"/>
            <a:ext cx="3096344" cy="2322258"/>
          </a:xfrm>
          <a:prstGeom prst="rect">
            <a:avLst/>
          </a:prstGeom>
        </p:spPr>
      </p:pic>
      <p:pic>
        <p:nvPicPr>
          <p:cNvPr id="10" name="Рисунок 9" descr="IMG_8144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5148064" y="2348880"/>
            <a:ext cx="3057804" cy="4077072"/>
          </a:xfrm>
          <a:prstGeom prst="rect">
            <a:avLst/>
          </a:prstGeom>
        </p:spPr>
      </p:pic>
    </p:spTree>
  </p:cSld>
  <p:clrMapOvr>
    <a:masterClrMapping/>
  </p:clrMapOvr>
  <p:transition spd="med">
    <p:strips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Другая 9">
      <a:dk1>
        <a:sysClr val="windowText" lastClr="000000"/>
      </a:dk1>
      <a:lt1>
        <a:srgbClr val="F4F2F5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Другая 9">
    <a:dk1>
      <a:sysClr val="windowText" lastClr="000000"/>
    </a:dk1>
    <a:lt1>
      <a:srgbClr val="F4F2F5"/>
    </a:lt1>
    <a:dk2>
      <a:srgbClr val="69676D"/>
    </a:dk2>
    <a:lt2>
      <a:srgbClr val="C9C2D1"/>
    </a:lt2>
    <a:accent1>
      <a:srgbClr val="CEB966"/>
    </a:accent1>
    <a:accent2>
      <a:srgbClr val="9CB084"/>
    </a:accent2>
    <a:accent3>
      <a:srgbClr val="6BB1C9"/>
    </a:accent3>
    <a:accent4>
      <a:srgbClr val="6585CF"/>
    </a:accent4>
    <a:accent5>
      <a:srgbClr val="7E6BC9"/>
    </a:accent5>
    <a:accent6>
      <a:srgbClr val="A379BB"/>
    </a:accent6>
    <a:hlink>
      <a:srgbClr val="410082"/>
    </a:hlink>
    <a:folHlink>
      <a:srgbClr val="93296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267</TotalTime>
  <Words>699</Words>
  <Application>Microsoft Office PowerPoint</Application>
  <PresentationFormat>Экран (4:3)</PresentationFormat>
  <Paragraphs>111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Солнцестояние</vt:lpstr>
      <vt:lpstr>МОДЕЛЬ ВОСПИТАТЕЛЬНОЙ СИСТЕМЫ</vt:lpstr>
      <vt:lpstr>1. Цели и задачи воспитательной системы </vt:lpstr>
      <vt:lpstr>1. Цели и задачи воспитательной системы </vt:lpstr>
      <vt:lpstr>   2. Основные принципы и подходы к организации воспитательного процесса  </vt:lpstr>
      <vt:lpstr>   2. Основные принципы и подходы к организации воспитательного процесса  </vt:lpstr>
      <vt:lpstr>  3. Структура воспитательной системы образовательного учреждения и ее описание  </vt:lpstr>
      <vt:lpstr> Направления воспитательной работы с учащимися </vt:lpstr>
      <vt:lpstr>  Гражданско-патриотическое воспитание  </vt:lpstr>
      <vt:lpstr>Духовно-нравственное воспитание</vt:lpstr>
      <vt:lpstr>Формирование здорового образа жизни </vt:lpstr>
      <vt:lpstr>Профилактика ДДТТ </vt:lpstr>
      <vt:lpstr> Трудовая и профориентационная деятельность </vt:lpstr>
      <vt:lpstr>Экологическое воспитание </vt:lpstr>
      <vt:lpstr>4. Критерии и показатели оценки эффективности воспитательной системы образовательного учреждения</vt:lpstr>
      <vt:lpstr>4. Критерии и показатели оценки эффективности воспитательной системы образовательного учреждения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Вера</dc:creator>
  <cp:lastModifiedBy>Вера</cp:lastModifiedBy>
  <cp:revision>30</cp:revision>
  <dcterms:created xsi:type="dcterms:W3CDTF">2012-10-11T18:52:19Z</dcterms:created>
  <dcterms:modified xsi:type="dcterms:W3CDTF">2012-10-14T14:35:42Z</dcterms:modified>
</cp:coreProperties>
</file>