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8" r:id="rId8"/>
    <p:sldId id="270" r:id="rId9"/>
    <p:sldId id="271" r:id="rId10"/>
    <p:sldId id="27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638C-8CA9-4F58-9588-EDE19E0C70C6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EE303-C467-41BA-8072-E32E8FC298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260034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</a:t>
            </a:r>
            <a:r>
              <a:rPr lang="ru-RU" sz="3600" dirty="0" smtClean="0"/>
              <a:t>Использование потенциала предметной области «Искусство» в становлении и развитии системы ценностных ориентаций личности»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 smtClean="0"/>
          </a:p>
          <a:p>
            <a:pPr algn="r"/>
            <a:r>
              <a:rPr lang="ru-RU" dirty="0" err="1" smtClean="0"/>
              <a:t>Жалимова</a:t>
            </a:r>
            <a:r>
              <a:rPr lang="ru-RU" dirty="0" smtClean="0"/>
              <a:t> </a:t>
            </a:r>
            <a:r>
              <a:rPr lang="ru-RU" dirty="0" smtClean="0"/>
              <a:t>И.М.</a:t>
            </a:r>
          </a:p>
          <a:p>
            <a:pPr algn="r"/>
            <a:r>
              <a:rPr lang="ru-RU" dirty="0" smtClean="0"/>
              <a:t>Учитель музыки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организации учебной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Синквейн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Музыкально-пластические движения;</a:t>
            </a:r>
          </a:p>
          <a:p>
            <a:r>
              <a:rPr lang="ru-RU" dirty="0" smtClean="0"/>
              <a:t> «Перевод»;</a:t>
            </a:r>
          </a:p>
          <a:p>
            <a:r>
              <a:rPr lang="ru-RU" dirty="0" smtClean="0"/>
              <a:t> Театрализация;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Портфолио</a:t>
            </a:r>
            <a:r>
              <a:rPr lang="ru-RU" dirty="0" smtClean="0"/>
              <a:t> ученика;</a:t>
            </a:r>
          </a:p>
          <a:p>
            <a:r>
              <a:rPr lang="ru-RU" dirty="0" smtClean="0"/>
              <a:t> Моделирование;</a:t>
            </a:r>
          </a:p>
          <a:p>
            <a:r>
              <a:rPr lang="ru-RU" dirty="0" smtClean="0"/>
              <a:t> Проектная деятельность;</a:t>
            </a:r>
          </a:p>
          <a:p>
            <a:r>
              <a:rPr lang="ru-RU" dirty="0" smtClean="0"/>
              <a:t> Участие в праздниках;</a:t>
            </a:r>
          </a:p>
          <a:p>
            <a:r>
              <a:rPr lang="ru-RU" dirty="0" smtClean="0"/>
              <a:t> Участие в концертах;</a:t>
            </a:r>
          </a:p>
          <a:p>
            <a:r>
              <a:rPr lang="ru-RU" dirty="0" smtClean="0"/>
              <a:t> Участие в конкурсах.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Благодарю за внимание!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466883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lvl="1" algn="ctr">
              <a:buNone/>
            </a:pPr>
            <a:r>
              <a:rPr lang="en-US" b="1" dirty="0" smtClean="0"/>
              <a:t>  </a:t>
            </a:r>
            <a:r>
              <a:rPr lang="ru-RU" b="1" dirty="0" smtClean="0"/>
              <a:t>Содержание </a:t>
            </a:r>
            <a:r>
              <a:rPr lang="ru-RU" b="1" dirty="0" smtClean="0"/>
              <a:t>учебных курсов «Музыка» в рамках ФГОС основано на концепции духовно-нравственного развития и воспитания личности, личности творческой, способной    генерировать идеи, воплощая их в жизнь. </a:t>
            </a:r>
            <a:endParaRPr lang="ru-RU" sz="1200" b="1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Изучение музыки в основной школе.</a:t>
            </a:r>
            <a:br>
              <a:rPr lang="ru-RU" sz="3200" b="1" dirty="0" smtClean="0"/>
            </a:br>
            <a:r>
              <a:rPr lang="ru-RU" sz="3200" b="1" dirty="0" smtClean="0"/>
              <a:t>Цели: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None/>
            </a:pPr>
            <a:endParaRPr lang="ru-RU" dirty="0"/>
          </a:p>
          <a:p>
            <a:pPr lvl="1"/>
            <a:r>
              <a:rPr lang="ru-RU" dirty="0" smtClean="0"/>
              <a:t>- формирование музыкальной культуры школьников как неотъемлемой части их духовной культуры.</a:t>
            </a:r>
            <a:endParaRPr lang="ru-RU" sz="2000" dirty="0" smtClean="0"/>
          </a:p>
          <a:p>
            <a:pPr lvl="1"/>
            <a:r>
              <a:rPr lang="ru-RU" dirty="0" smtClean="0"/>
              <a:t> - воспитание потребности в общении с музыкальным искусством своего народа и разных народов мира, классическим и современным музыкальным наследием мира.</a:t>
            </a:r>
            <a:endParaRPr lang="ru-RU" sz="2000" dirty="0" smtClean="0"/>
          </a:p>
          <a:p>
            <a:pPr lvl="1"/>
            <a:r>
              <a:rPr lang="ru-RU" dirty="0" smtClean="0"/>
              <a:t> - развитие общей музыкальности и эмоциональности учащихся.</a:t>
            </a:r>
            <a:endParaRPr lang="ru-RU" sz="2000" dirty="0" smtClean="0"/>
          </a:p>
          <a:p>
            <a:pPr lvl="1"/>
            <a:r>
              <a:rPr lang="ru-RU" dirty="0" smtClean="0"/>
              <a:t> - освоение жанрового и стилевого многообразия музыкального искусства.</a:t>
            </a:r>
            <a:endParaRPr lang="ru-RU" sz="2000" dirty="0" smtClean="0"/>
          </a:p>
          <a:p>
            <a:pPr lvl="1"/>
            <a:r>
              <a:rPr lang="ru-RU" dirty="0" smtClean="0"/>
              <a:t> - овладение художественно-практическими навыками и навыками в разнообразных видах музыкально-творческой деятельности (в т.ч. импровизации, драматизации и т.д.).</a:t>
            </a: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Смысловая педагогика: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ru-RU" u="sng" dirty="0" smtClean="0"/>
              <a:t>	Способы формирования </a:t>
            </a:r>
            <a:r>
              <a:rPr lang="ru-RU" u="sng" dirty="0" err="1" smtClean="0"/>
              <a:t>мотивационно-смысловой</a:t>
            </a:r>
            <a:r>
              <a:rPr lang="ru-RU" u="sng" dirty="0" smtClean="0"/>
              <a:t> стороны учебной деятельности:</a:t>
            </a:r>
            <a:endParaRPr lang="ru-RU" sz="1800" u="sng" dirty="0" smtClean="0"/>
          </a:p>
          <a:p>
            <a:r>
              <a:rPr lang="ru-RU" dirty="0" smtClean="0"/>
              <a:t>организация обучения;</a:t>
            </a:r>
            <a:endParaRPr lang="ru-RU" sz="2000" dirty="0" smtClean="0"/>
          </a:p>
          <a:p>
            <a:r>
              <a:rPr lang="ru-RU" dirty="0" smtClean="0"/>
              <a:t>становление активной жизненной позиции учащихся;</a:t>
            </a:r>
            <a:endParaRPr lang="ru-RU" sz="2000" dirty="0" smtClean="0"/>
          </a:p>
          <a:p>
            <a:r>
              <a:rPr lang="ru-RU" dirty="0" smtClean="0"/>
              <a:t>развитие потребности в знаниях и познании;</a:t>
            </a:r>
            <a:endParaRPr lang="ru-RU" sz="2000" dirty="0" smtClean="0"/>
          </a:p>
          <a:p>
            <a:r>
              <a:rPr lang="ru-RU" dirty="0" smtClean="0"/>
              <a:t>приоритет мышления над репродукцией заученного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Универсальные учебные действия: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личностные </a:t>
            </a:r>
            <a:r>
              <a:rPr lang="ru-RU" dirty="0" smtClean="0"/>
              <a:t>действия;</a:t>
            </a:r>
            <a:endParaRPr lang="ru-RU" sz="2000" dirty="0" smtClean="0"/>
          </a:p>
          <a:p>
            <a:pPr lvl="1"/>
            <a:endParaRPr lang="ru-RU" dirty="0" smtClean="0"/>
          </a:p>
          <a:p>
            <a:r>
              <a:rPr lang="ru-RU" dirty="0" smtClean="0"/>
              <a:t>познавательные действия;</a:t>
            </a:r>
            <a:endParaRPr lang="ru-RU" sz="2000" dirty="0" smtClean="0"/>
          </a:p>
          <a:p>
            <a:pPr lvl="1"/>
            <a:endParaRPr lang="ru-RU" dirty="0" smtClean="0"/>
          </a:p>
          <a:p>
            <a:r>
              <a:rPr lang="ru-RU" dirty="0" smtClean="0"/>
              <a:t>регулятивные действия;</a:t>
            </a:r>
            <a:endParaRPr lang="ru-RU" sz="2000" dirty="0" smtClean="0"/>
          </a:p>
          <a:p>
            <a:pPr lvl="1"/>
            <a:endParaRPr lang="ru-RU" dirty="0" smtClean="0"/>
          </a:p>
          <a:p>
            <a:r>
              <a:rPr lang="ru-RU" dirty="0" smtClean="0"/>
              <a:t>коммуникативные действия;</a:t>
            </a:r>
            <a:endParaRPr lang="ru-RU" sz="2000" dirty="0" smtClean="0"/>
          </a:p>
          <a:p>
            <a:pPr lvl="1"/>
            <a:endParaRPr lang="ru-RU" dirty="0" smtClean="0"/>
          </a:p>
          <a:p>
            <a:r>
              <a:rPr lang="ru-RU" dirty="0" smtClean="0"/>
              <a:t>знаково-символические действия.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Личностные действия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Личностное, профессиональное, жизненное самоопределение;</a:t>
            </a:r>
            <a:endParaRPr lang="ru-RU" sz="2000" dirty="0" smtClean="0"/>
          </a:p>
          <a:p>
            <a:pPr lvl="1"/>
            <a:endParaRPr lang="ru-RU" dirty="0" smtClean="0"/>
          </a:p>
          <a:p>
            <a:r>
              <a:rPr lang="ru-RU" dirty="0" err="1" smtClean="0"/>
              <a:t>Смыслообразование</a:t>
            </a:r>
            <a:r>
              <a:rPr lang="ru-RU" dirty="0" smtClean="0"/>
              <a:t> – установление связи между целью учебы и ее мотивом;</a:t>
            </a:r>
            <a:endParaRPr lang="ru-RU" sz="2000" dirty="0" smtClean="0"/>
          </a:p>
          <a:p>
            <a:pPr lvl="1"/>
            <a:endParaRPr lang="ru-RU" dirty="0" smtClean="0"/>
          </a:p>
          <a:p>
            <a:r>
              <a:rPr lang="ru-RU" dirty="0" smtClean="0"/>
              <a:t>Нравственно-этическая ориентация.</a:t>
            </a:r>
            <a:endParaRPr lang="ru-RU" sz="2000" dirty="0" smtClean="0"/>
          </a:p>
          <a:p>
            <a:r>
              <a:rPr lang="ru-RU" dirty="0" smtClean="0"/>
              <a:t>произведениях</a:t>
            </a:r>
            <a:r>
              <a:rPr lang="ru-RU" dirty="0" smtClean="0"/>
              <a:t>, воплощать музыкальные образы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Коммуникативные действия: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/>
              <a:t>	обеспечивают социальную компетентность и учет позиции других людей, партнеров по общению или деятельности, умение слушать и вступать в диалог, участие в коллективном обсуждении проблем, интегрироваться в группу сверстников и строить продуктивное сотрудничество.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технологии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Драматургический подход:</a:t>
            </a:r>
          </a:p>
          <a:p>
            <a:r>
              <a:rPr lang="ru-RU" dirty="0" smtClean="0"/>
              <a:t>Вступление.</a:t>
            </a:r>
          </a:p>
          <a:p>
            <a:r>
              <a:rPr lang="ru-RU" dirty="0" smtClean="0"/>
              <a:t>Завязка.</a:t>
            </a:r>
          </a:p>
          <a:p>
            <a:r>
              <a:rPr lang="ru-RU" dirty="0" smtClean="0"/>
              <a:t>Развитие.</a:t>
            </a:r>
          </a:p>
          <a:p>
            <a:r>
              <a:rPr lang="ru-RU" dirty="0" smtClean="0"/>
              <a:t>Эмоциональная кульминация.</a:t>
            </a:r>
          </a:p>
          <a:p>
            <a:r>
              <a:rPr lang="ru-RU" dirty="0" smtClean="0"/>
              <a:t>Заключение.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технологии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endParaRPr lang="ru-RU" dirty="0" smtClean="0"/>
          </a:p>
          <a:p>
            <a:pPr marL="342900" lvl="1" indent="-342900">
              <a:buNone/>
            </a:pPr>
            <a:endParaRPr lang="ru-RU" dirty="0" smtClean="0"/>
          </a:p>
          <a:p>
            <a:pPr marL="342900" lvl="1" indent="-342900" algn="ctr">
              <a:buNone/>
            </a:pPr>
            <a:r>
              <a:rPr lang="ru-RU" dirty="0" smtClean="0"/>
              <a:t>	</a:t>
            </a:r>
            <a:r>
              <a:rPr lang="ru-RU" sz="2400" dirty="0" smtClean="0"/>
              <a:t>Основной</a:t>
            </a:r>
            <a:r>
              <a:rPr lang="ru-RU" dirty="0" smtClean="0"/>
              <a:t> </a:t>
            </a:r>
            <a:r>
              <a:rPr lang="ru-RU" dirty="0" err="1" smtClean="0"/>
              <a:t>задач</a:t>
            </a:r>
            <a:r>
              <a:rPr lang="ru-RU" sz="2400" dirty="0" err="1" smtClean="0"/>
              <a:t>ЕЙ</a:t>
            </a:r>
            <a:r>
              <a:rPr lang="ru-RU" dirty="0" smtClean="0"/>
              <a:t> </a:t>
            </a:r>
            <a:r>
              <a:rPr lang="ru-RU" dirty="0" smtClean="0"/>
              <a:t>предмета «Музыка» является формирование и развитие эстетических и духовно-нравственных качеств личности.</a:t>
            </a:r>
            <a:endParaRPr lang="ru-RU" sz="1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259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«Использование потенциала предметной области «Искусство» в становлении и развитии системы ценностных ориентаций личности»</vt:lpstr>
      <vt:lpstr>Слайд 2</vt:lpstr>
      <vt:lpstr>Изучение музыки в основной школе. Цели:</vt:lpstr>
      <vt:lpstr>Смысловая педагогика:</vt:lpstr>
      <vt:lpstr>Универсальные учебные действия:</vt:lpstr>
      <vt:lpstr>Личностные действия:</vt:lpstr>
      <vt:lpstr>Коммуникативные действия:</vt:lpstr>
      <vt:lpstr>Особенности технологии урока</vt:lpstr>
      <vt:lpstr>Особенности технологии урока</vt:lpstr>
      <vt:lpstr>Приемы организации учебной деятельности</vt:lpstr>
      <vt:lpstr>Благодарю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ПЛАНИРУЕМЫЕ РЕЗУЛЬТАТЫ ОСВОЕНИЯ ОБУЧАЮЩИМИСЯ ПРОГРАММЫ НАЧАЛЬНОГО ОБЩЕГО ОБРАЗОВАНИЯ ПО МУЗЫКЕ</dc:title>
  <dc:creator>DNS</dc:creator>
  <cp:lastModifiedBy>DNS</cp:lastModifiedBy>
  <cp:revision>7</cp:revision>
  <dcterms:created xsi:type="dcterms:W3CDTF">2014-12-07T21:42:22Z</dcterms:created>
  <dcterms:modified xsi:type="dcterms:W3CDTF">2015-01-11T14:20:52Z</dcterms:modified>
</cp:coreProperties>
</file>