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292" r:id="rId33"/>
    <p:sldId id="294" r:id="rId34"/>
    <p:sldId id="28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8" autoAdjust="0"/>
    <p:restoredTop sz="94619" autoAdjust="0"/>
  </p:normalViewPr>
  <p:slideViewPr>
    <p:cSldViewPr>
      <p:cViewPr varScale="1">
        <p:scale>
          <a:sx n="54" d="100"/>
          <a:sy n="54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0ED6-20BD-40AA-B556-0F13D524D84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C0FA9-8E1E-47CE-B60D-59A0A1575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C0FA9-8E1E-47CE-B60D-59A0A157515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624E4-27DF-489C-95E4-33E5B2A9946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58166" cy="2012955"/>
          </a:xfrm>
        </p:spPr>
        <p:txBody>
          <a:bodyPr>
            <a:noAutofit/>
          </a:bodyPr>
          <a:lstStyle/>
          <a:p>
            <a:r>
              <a:rPr lang="be-BY" sz="5400" dirty="0" smtClean="0">
                <a:latin typeface="Times New Roman" pitchFamily="18" charset="0"/>
                <a:cs typeface="Times New Roman" pitchFamily="18" charset="0"/>
              </a:rPr>
              <a:t>“Башҡорт   милли  аштары”, Ҡылымдың  үткән  заман формаһы.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857232"/>
            <a:ext cx="7858180" cy="44291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/>
          <a:lstStyle/>
          <a:p>
            <a:r>
              <a:rPr lang="be-BY" dirty="0" smtClean="0"/>
              <a:t>Иретелгән май</a:t>
            </a:r>
            <a:endParaRPr lang="ru-RU" dirty="0"/>
          </a:p>
        </p:txBody>
      </p:sp>
      <p:pic>
        <p:nvPicPr>
          <p:cNvPr id="4" name="Содержимое 3" descr="091-masl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57242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181d0bad0b0d0bdd0b8d180d0bed0b2d0b0d0bdd0b8d0b505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500042"/>
            <a:ext cx="6715172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Ҡымыҙ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umis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707" y="1935163"/>
            <a:ext cx="584658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Итле ризыҡтар</a:t>
            </a:r>
            <a:endParaRPr lang="ru-RU" dirty="0"/>
          </a:p>
        </p:txBody>
      </p:sp>
      <p:pic>
        <p:nvPicPr>
          <p:cNvPr id="4" name="Содержимое 3" descr="9f12466ba9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765127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Бәлеш</a:t>
            </a:r>
            <a:endParaRPr lang="ru-RU" dirty="0"/>
          </a:p>
        </p:txBody>
      </p:sp>
      <p:pic>
        <p:nvPicPr>
          <p:cNvPr id="4" name="Содержимое 3" descr="138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50" y="2071678"/>
            <a:ext cx="725606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Ваҡ  бәлеш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4eb20c764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871" y="1785926"/>
            <a:ext cx="6582343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35824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Бешерелгән тауыҡ ите</a:t>
            </a:r>
            <a:endParaRPr lang="ru-RU" dirty="0"/>
          </a:p>
        </p:txBody>
      </p:sp>
      <p:pic>
        <p:nvPicPr>
          <p:cNvPr id="4" name="Содержимое 3" descr="otvarnaya-kuryatina-s-kartoshkoi-po-bashkirski_1290201149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415381"/>
            <a:ext cx="51435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Бишбармаҡ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shbarmak-sup-salma-4258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343944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Иген ризыҡтары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007807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721523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Маҡсаттар: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Уҡыусыларға башҡорт  милли аштары тураһында әңгәмә  биреү.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2.Уҡыусыларҙың яҙыу һәм уҡыу телмәрен үҫтереү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3.Милли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аштарҙы әҙерләү буйынса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ҡыҙыҡһыныу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уятыу,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әҙерләү рецептарын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яҙҙырыу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8286808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Бауырһаҡ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82775"/>
            <a:ext cx="700092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67_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Ҡоймаҡ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57242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Сәксәк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8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750099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Аш төрҙәре: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һөт һәм һөттән яһалған ризыҡтар</a:t>
            </a:r>
            <a:br>
              <a:rPr lang="be-BY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-итле ризыҡтар</a:t>
            </a:r>
            <a:br>
              <a:rPr lang="be-BY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-көндәлек ризығы – иген аҙыҡтары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be-BY" dirty="0" smtClean="0"/>
              <a:t>         </a:t>
            </a:r>
            <a:r>
              <a:rPr lang="en-US" dirty="0" smtClean="0"/>
              <a:t> </a:t>
            </a:r>
            <a:r>
              <a:rPr lang="be-BY" dirty="0" smtClean="0"/>
              <a:t>Кроссворд сисеү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143504" y="1857364"/>
          <a:ext cx="3071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6"/>
                <a:gridCol w="799440"/>
                <a:gridCol w="710613"/>
                <a:gridCol w="7106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8" y="2285992"/>
          <a:ext cx="6072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14380"/>
                <a:gridCol w="857256"/>
                <a:gridCol w="785818"/>
                <a:gridCol w="714380"/>
                <a:gridCol w="7143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0" y="2714620"/>
          <a:ext cx="6596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785818"/>
                <a:gridCol w="785818"/>
                <a:gridCol w="714380"/>
                <a:gridCol w="714380"/>
                <a:gridCol w="857256"/>
                <a:gridCol w="761029"/>
                <a:gridCol w="7629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488" y="3143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66744"/>
                <a:gridCol w="762016"/>
                <a:gridCol w="857256"/>
                <a:gridCol w="785818"/>
                <a:gridCol w="64291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14744" y="3643314"/>
          <a:ext cx="3071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857256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    </a:t>
            </a:r>
            <a:endParaRPr lang="ru-RU" dirty="0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4643438" y="1714488"/>
          <a:ext cx="3071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6"/>
                <a:gridCol w="799440"/>
                <a:gridCol w="710613"/>
                <a:gridCol w="71061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ҡ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43042" y="2143116"/>
          <a:ext cx="6072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14380"/>
                <a:gridCol w="857256"/>
                <a:gridCol w="785818"/>
                <a:gridCol w="714380"/>
                <a:gridCol w="7143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4" y="2571744"/>
          <a:ext cx="6596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785818"/>
                <a:gridCol w="785818"/>
                <a:gridCol w="714380"/>
                <a:gridCol w="714380"/>
                <a:gridCol w="857256"/>
                <a:gridCol w="761029"/>
                <a:gridCol w="7629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22" y="300037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66744"/>
                <a:gridCol w="762016"/>
                <a:gridCol w="857256"/>
                <a:gridCol w="785818"/>
                <a:gridCol w="64291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14678" y="3500438"/>
          <a:ext cx="3071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857256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72518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5143504" y="1857364"/>
          <a:ext cx="3071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6"/>
                <a:gridCol w="799440"/>
                <a:gridCol w="710613"/>
                <a:gridCol w="71061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285992"/>
          <a:ext cx="6072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14380"/>
                <a:gridCol w="857256"/>
                <a:gridCol w="785818"/>
                <a:gridCol w="714380"/>
                <a:gridCol w="714384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0" y="2714620"/>
          <a:ext cx="6596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785818"/>
                <a:gridCol w="785818"/>
                <a:gridCol w="714380"/>
                <a:gridCol w="714380"/>
                <a:gridCol w="857256"/>
                <a:gridCol w="761029"/>
                <a:gridCol w="7629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3143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66744"/>
                <a:gridCol w="762016"/>
                <a:gridCol w="857256"/>
                <a:gridCol w="785818"/>
                <a:gridCol w="64291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14744" y="3643314"/>
          <a:ext cx="3071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857256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   </a:t>
            </a:r>
            <a:endParaRPr lang="ru-RU" dirty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5143504" y="1857364"/>
          <a:ext cx="3071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6"/>
                <a:gridCol w="799440"/>
                <a:gridCol w="710613"/>
                <a:gridCol w="71061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285992"/>
          <a:ext cx="6072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14380"/>
                <a:gridCol w="857256"/>
                <a:gridCol w="785818"/>
                <a:gridCol w="714380"/>
                <a:gridCol w="714384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0" y="2714620"/>
          <a:ext cx="6596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785818"/>
                <a:gridCol w="785818"/>
                <a:gridCol w="714380"/>
                <a:gridCol w="714380"/>
                <a:gridCol w="857256"/>
                <a:gridCol w="761029"/>
                <a:gridCol w="76293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3143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66744"/>
                <a:gridCol w="762016"/>
                <a:gridCol w="857256"/>
                <a:gridCol w="785818"/>
                <a:gridCol w="64291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14744" y="3643314"/>
          <a:ext cx="3071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857256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Артикуляцион күнегеү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 smtClean="0"/>
          </a:p>
          <a:p>
            <a:pPr algn="ctr"/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… Бына тағы яҙҙар етте,</a:t>
            </a:r>
          </a:p>
          <a:p>
            <a:pPr algn="ctr"/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Унан йәйе, көҙө килер,</a:t>
            </a:r>
          </a:p>
          <a:p>
            <a:pPr algn="ctr"/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Маңлайыңда тир кипмәһә,</a:t>
            </a:r>
          </a:p>
          <a:p>
            <a:pPr algn="ctr"/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Ер муллыҡты үҙе күрер.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 </a:t>
            </a:r>
            <a:endParaRPr lang="ru-RU" dirty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5143504" y="1857364"/>
          <a:ext cx="3071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6"/>
                <a:gridCol w="799440"/>
                <a:gridCol w="710613"/>
                <a:gridCol w="71061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285992"/>
          <a:ext cx="6072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14380"/>
                <a:gridCol w="857256"/>
                <a:gridCol w="785818"/>
                <a:gridCol w="714380"/>
                <a:gridCol w="714384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0" y="2714620"/>
          <a:ext cx="6596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785818"/>
                <a:gridCol w="785818"/>
                <a:gridCol w="714380"/>
                <a:gridCol w="714380"/>
                <a:gridCol w="857256"/>
                <a:gridCol w="761029"/>
                <a:gridCol w="76293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3143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66744"/>
                <a:gridCol w="762016"/>
                <a:gridCol w="857256"/>
                <a:gridCol w="785818"/>
                <a:gridCol w="64291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14744" y="3643314"/>
          <a:ext cx="3071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857256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</a:t>
            </a:r>
            <a:endParaRPr lang="ru-RU" dirty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5143504" y="1857364"/>
          <a:ext cx="3071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6"/>
                <a:gridCol w="799440"/>
                <a:gridCol w="710613"/>
                <a:gridCol w="71061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285992"/>
          <a:ext cx="6072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14380"/>
                <a:gridCol w="857256"/>
                <a:gridCol w="785818"/>
                <a:gridCol w="714380"/>
                <a:gridCol w="714384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0" y="2714620"/>
          <a:ext cx="6596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785818"/>
                <a:gridCol w="785818"/>
                <a:gridCol w="714380"/>
                <a:gridCol w="714380"/>
                <a:gridCol w="857256"/>
                <a:gridCol w="761029"/>
                <a:gridCol w="76293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3143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66744"/>
                <a:gridCol w="762016"/>
                <a:gridCol w="857256"/>
                <a:gridCol w="785818"/>
                <a:gridCol w="64291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14744" y="3643314"/>
          <a:ext cx="3071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857256"/>
                <a:gridCol w="785818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ҙ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</a:t>
            </a:r>
            <a:endParaRPr lang="ru-RU" dirty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5143504" y="1857364"/>
          <a:ext cx="3071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6"/>
                <a:gridCol w="799440"/>
                <a:gridCol w="710613"/>
                <a:gridCol w="71061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ҡ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285992"/>
          <a:ext cx="6072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14380"/>
                <a:gridCol w="714380"/>
                <a:gridCol w="857256"/>
                <a:gridCol w="785818"/>
                <a:gridCol w="714380"/>
                <a:gridCol w="714384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0" y="2714620"/>
          <a:ext cx="6596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785818"/>
                <a:gridCol w="785818"/>
                <a:gridCol w="714380"/>
                <a:gridCol w="714380"/>
                <a:gridCol w="857256"/>
                <a:gridCol w="761029"/>
                <a:gridCol w="762936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3143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66744"/>
                <a:gridCol w="762016"/>
                <a:gridCol w="857256"/>
                <a:gridCol w="785818"/>
                <a:gridCol w="64291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ҡ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14744" y="3643314"/>
          <a:ext cx="30718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85818"/>
                <a:gridCol w="857256"/>
                <a:gridCol w="785818"/>
              </a:tblGrid>
              <a:tr h="370840">
                <a:tc>
                  <a:txBody>
                    <a:bodyPr/>
                    <a:lstStyle/>
                    <a:p>
                      <a:r>
                        <a:rPr lang="be-BY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>
                          <a:solidFill>
                            <a:srgbClr val="FF0000"/>
                          </a:solidFill>
                        </a:rPr>
                        <a:t>ҙ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Өй эше: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191 –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се күнегеүҙән ҡылымдырҙы табып үткән заман формаһында яҙырға  </a:t>
            </a:r>
          </a:p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бөтә бүлек буйынса үҙ аллы эшкә әҙерләнергә.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f4c6542d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3652164" cy="3214710"/>
          </a:xfrm>
          <a:prstGeom prst="rect">
            <a:avLst/>
          </a:prstGeom>
        </p:spPr>
      </p:pic>
      <p:pic>
        <p:nvPicPr>
          <p:cNvPr id="3" name="Рисунок 2" descr="07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71546"/>
            <a:ext cx="4429156" cy="4214842"/>
          </a:xfrm>
          <a:prstGeom prst="rect">
            <a:avLst/>
          </a:prstGeom>
        </p:spPr>
      </p:pic>
      <p:pic>
        <p:nvPicPr>
          <p:cNvPr id="4" name="Рисунок 3" descr="831774_7360-800x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857628"/>
            <a:ext cx="3448507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Өй эшен тикшереү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be-BY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      Ҡымы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,ҡала</a:t>
            </a:r>
            <a:r>
              <a:rPr lang="be-BY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ҡ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,мөгө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,ҡола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ым,</a:t>
            </a:r>
          </a:p>
          <a:p>
            <a:pPr algn="ctr">
              <a:buNone/>
            </a:pP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бала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,ниге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,ҡағы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,йондо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,мира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көндө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,кеүә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,ҡуна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ҡ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,ду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,то</a:t>
            </a:r>
            <a:r>
              <a:rPr lang="be-BY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Ҡымыҙ – кумыс                       йондоҙ - звезда</a:t>
            </a:r>
          </a:p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ҡалаҡ – ложка                        мираҫ-наследие</a:t>
            </a:r>
          </a:p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мөгөҙ – рог                             көндөҙ - днем</a:t>
            </a:r>
          </a:p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ҡолағым – ухо                          кеүәҫ - квас</a:t>
            </a:r>
          </a:p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балаҫ – палас,ковер               ҡунаҡ - гость</a:t>
            </a:r>
          </a:p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нигеҙ –основа(фундамент)  дуҫ - друг</a:t>
            </a:r>
          </a:p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ҡағыҙ – бумага                          тоҙ - соль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Ҡабатлау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 Ҡылымдың үткән заман формаһы ике юл менән барлыҡҡа килә:</a:t>
            </a:r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  -  нигеҙ һәм төп һүҙенә –ғайны,-гәйне һәм –ҡайны,-кәйне ялғауҙары ҡушылып.Мәҫәлән :Мин унда барғайным. </a:t>
            </a:r>
          </a:p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   - төп ҡылым һүҙенә  -ған ине,-гән ине,-   ҡан ине,-кән ине аффикстары өҫтәлеп.Мәҫәлән: Мин унда барған инем.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Һүҙлек эше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Мал – скот,скотина</a:t>
            </a:r>
          </a:p>
          <a:p>
            <a:r>
              <a:rPr lang="be-BY" dirty="0" smtClean="0"/>
              <a:t>Дауа – лекарство</a:t>
            </a:r>
          </a:p>
          <a:p>
            <a:r>
              <a:rPr lang="be-BY" dirty="0" smtClean="0"/>
              <a:t>Һыуыҡ тейгәндә – при простуде</a:t>
            </a:r>
          </a:p>
          <a:p>
            <a:r>
              <a:rPr lang="be-BY" dirty="0" smtClean="0"/>
              <a:t>Күңел болғанғанда – когда тошнит </a:t>
            </a:r>
          </a:p>
          <a:p>
            <a:r>
              <a:rPr lang="be-BY" dirty="0" smtClean="0"/>
              <a:t>Тирләткес дауа – потогонное средство</a:t>
            </a:r>
          </a:p>
          <a:p>
            <a:r>
              <a:rPr lang="be-BY" dirty="0" smtClean="0"/>
              <a:t>Иҙергә – развести,размять</a:t>
            </a:r>
          </a:p>
          <a:p>
            <a:r>
              <a:rPr lang="be-BY" dirty="0" smtClean="0"/>
              <a:t>Ашағы килмәгәндә – при потере аппетита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11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80" y="285728"/>
            <a:ext cx="8214124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Һөттән яһалған ризыҡтар:ҡатыҡ</a:t>
            </a:r>
            <a:endParaRPr lang="ru-RU" dirty="0"/>
          </a:p>
        </p:txBody>
      </p:sp>
      <p:pic>
        <p:nvPicPr>
          <p:cNvPr id="4" name="Содержимое 3" descr="06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20" y="1935163"/>
            <a:ext cx="291975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399</Words>
  <Application>Microsoft Office PowerPoint</Application>
  <PresentationFormat>Экран (4:3)</PresentationFormat>
  <Paragraphs>192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“Башҡорт   милли  аштары”, Ҡылымдың  үткән  заман формаһы. </vt:lpstr>
      <vt:lpstr>Маҡсаттар: </vt:lpstr>
      <vt:lpstr>Артикуляцион күнегеү</vt:lpstr>
      <vt:lpstr>Өй эшен тикшереү</vt:lpstr>
      <vt:lpstr>Слайд 5</vt:lpstr>
      <vt:lpstr>Ҡабатлау</vt:lpstr>
      <vt:lpstr>Һүҙлек эше</vt:lpstr>
      <vt:lpstr>Слайд 8</vt:lpstr>
      <vt:lpstr>Һөттән яһалған ризыҡтар:ҡатыҡ</vt:lpstr>
      <vt:lpstr>Иретелгән май</vt:lpstr>
      <vt:lpstr>Слайд 11</vt:lpstr>
      <vt:lpstr>Ҡымыҙ</vt:lpstr>
      <vt:lpstr>Итле ризыҡтар</vt:lpstr>
      <vt:lpstr>Бәлеш</vt:lpstr>
      <vt:lpstr>Ваҡ  бәлеш</vt:lpstr>
      <vt:lpstr>Слайд 16</vt:lpstr>
      <vt:lpstr>Бешерелгән тауыҡ ите</vt:lpstr>
      <vt:lpstr>Бишбармаҡ</vt:lpstr>
      <vt:lpstr>Иген ризыҡтары</vt:lpstr>
      <vt:lpstr>Слайд 20</vt:lpstr>
      <vt:lpstr>Бауырһаҡ</vt:lpstr>
      <vt:lpstr>Слайд 22</vt:lpstr>
      <vt:lpstr>Ҡоймаҡ</vt:lpstr>
      <vt:lpstr>            Сәксәк    </vt:lpstr>
      <vt:lpstr>              Аш төрҙәре:</vt:lpstr>
      <vt:lpstr>             Кроссворд сисеү</vt:lpstr>
      <vt:lpstr>          </vt:lpstr>
      <vt:lpstr>Слайд 28</vt:lpstr>
      <vt:lpstr>         </vt:lpstr>
      <vt:lpstr>       </vt:lpstr>
      <vt:lpstr>      </vt:lpstr>
      <vt:lpstr>     </vt:lpstr>
      <vt:lpstr>    Өй эше: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“Башҡорт   милли  аштары”, Ҡылымдың  үткән  заман формаһы. </dc:title>
  <dc:creator>ДИЛЯ</dc:creator>
  <cp:lastModifiedBy>ДИЛЯ</cp:lastModifiedBy>
  <cp:revision>30</cp:revision>
  <dcterms:created xsi:type="dcterms:W3CDTF">2012-04-18T01:32:51Z</dcterms:created>
  <dcterms:modified xsi:type="dcterms:W3CDTF">2012-04-18T15:07:39Z</dcterms:modified>
</cp:coreProperties>
</file>