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2" r:id="rId1"/>
  </p:sldMasterIdLst>
  <p:notesMasterIdLst>
    <p:notesMasterId r:id="rId34"/>
  </p:notesMasterIdLst>
  <p:handoutMasterIdLst>
    <p:handoutMasterId r:id="rId35"/>
  </p:handoutMasterIdLst>
  <p:sldIdLst>
    <p:sldId id="315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6" r:id="rId11"/>
    <p:sldId id="270" r:id="rId12"/>
    <p:sldId id="273" r:id="rId13"/>
    <p:sldId id="274" r:id="rId14"/>
    <p:sldId id="275" r:id="rId15"/>
    <p:sldId id="276" r:id="rId16"/>
    <p:sldId id="279" r:id="rId17"/>
    <p:sldId id="313" r:id="rId18"/>
    <p:sldId id="309" r:id="rId19"/>
    <p:sldId id="287" r:id="rId20"/>
    <p:sldId id="285" r:id="rId21"/>
    <p:sldId id="288" r:id="rId22"/>
    <p:sldId id="272" r:id="rId23"/>
    <p:sldId id="292" r:id="rId24"/>
    <p:sldId id="293" r:id="rId25"/>
    <p:sldId id="296" r:id="rId26"/>
    <p:sldId id="297" r:id="rId27"/>
    <p:sldId id="301" r:id="rId28"/>
    <p:sldId id="302" r:id="rId29"/>
    <p:sldId id="303" r:id="rId30"/>
    <p:sldId id="304" r:id="rId31"/>
    <p:sldId id="314" r:id="rId32"/>
    <p:sldId id="300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A7A7FF"/>
    <a:srgbClr val="CC9900"/>
    <a:srgbClr val="333300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6D57A4-8386-47B9-85BE-D0E4011F637E}" type="datetime1">
              <a:rPr lang="ru-RU"/>
              <a:pPr/>
              <a:t>15.01.2015</a:t>
            </a:fld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BA9F59-4CE0-4FAC-8061-95F8EE6B087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993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F96676-BC20-4EEF-8EB0-D57CD8E9EE11}" type="datetime1">
              <a:rPr lang="ru-RU"/>
              <a:pPr/>
              <a:t>15.01.2015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9BEFF-4E69-4F6C-96E1-D9FF2DA1B3A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7913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677016E-AE2C-4AB7-B055-84E8AFB1B127}" type="datetime1">
              <a:rPr lang="ru-RU"/>
              <a:pPr/>
              <a:t>15.01.2015</a:t>
            </a:fld>
            <a:endParaRPr lang="ru-RU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340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245E8F-D187-41DD-AE90-83B21B3D042F}" type="slidenum">
              <a:rPr lang="ru-RU"/>
              <a:pPr/>
              <a:t>18</a:t>
            </a:fld>
            <a:endParaRPr lang="ru-RU"/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47" name="Rectangle 3"/>
          <p:cNvSpPr txBox="1">
            <a:spLocks noGrp="1" noChangeArrowheads="1"/>
          </p:cNvSpPr>
          <p:nvPr>
            <p:ph type="body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7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CE3E-FD8D-452C-834D-037C40E25BCF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8DA8-9010-43C5-BDB9-AF789DFB49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83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DD1F-A317-49E9-A2FA-1DEA00F0EF55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6F0FA-AC15-4212-8BB1-D38506874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555380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DD1F-A317-49E9-A2FA-1DEA00F0EF55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6F0FA-AC15-4212-8BB1-D38506874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382224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DD1F-A317-49E9-A2FA-1DEA00F0EF55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6F0FA-AC15-4212-8BB1-D38506874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0836626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DD1F-A317-49E9-A2FA-1DEA00F0EF55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6F0FA-AC15-4212-8BB1-D38506874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476295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DD1F-A317-49E9-A2FA-1DEA00F0EF55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6F0FA-AC15-4212-8BB1-D38506874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2662707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DD1F-A317-49E9-A2FA-1DEA00F0EF55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6F0FA-AC15-4212-8BB1-D38506874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262452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601B-F6A4-44CD-87E6-7F05791CE670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8D0E-D78C-467A-A46B-A1B3DBC05A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85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42BC-F54A-497C-B649-5EAF4429A3D6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9709-1FBF-4434-ADA1-0F6C412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2386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EC7C9-0CCD-4706-A907-2061495D0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42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3FE5-27D4-4131-A4EF-A0417003ECC3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619CD-D297-4567-BC08-478872C322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36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C938-D6C3-40F2-A0A8-E1C2424DF8E8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1ADE-8612-4880-82F0-91465AF53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45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553C-257D-4609-AE1B-7D24F5F4F2A0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0E8B-263C-44DE-B517-FB2A7FA094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0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0410-A424-4EDB-8695-32D0E1DB0332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1C9F-86FA-4DE6-A10B-995A53854C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37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39A1-0FE8-43F6-AC5A-3C5F425CD94B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7B67-344E-47C5-9E8C-1398A92E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94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F41-FDC1-4DEA-86A0-67F84E591222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7055-4AB1-4B74-9D87-BB7D4512A7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16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CE9-4B20-42E6-AA34-58E62B85F29C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B3B3-C277-497D-88DB-8A5717B91E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21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99EC-00A6-4AD0-AAA4-C9BA2FA1081E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0D9DE-9D90-479B-BE4F-A38E298B68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97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3BDD1F-A317-49E9-A2FA-1DEA00F0EF55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C66F0FA-AC15-4212-8BB1-D38506874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749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  <p:sldLayoutId id="2147483760" r:id="rId18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FF00"/>
                </a:solidFill>
              </a:rPr>
              <a:t>ТЕХНОЛОГИЯ РАЗВИТИЯ КРИТИЧЕСКОГО МЫШЛЕНИЯ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Мамедалиева Наталья Борисовна</a:t>
            </a:r>
          </a:p>
          <a:p>
            <a:r>
              <a:rPr lang="ru-RU" b="1" dirty="0" smtClean="0"/>
              <a:t>МКОУ СОШ №6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3FE5-27D4-4131-A4EF-A0417003ECC3}" type="datetime1">
              <a:rPr lang="ru-RU" smtClean="0"/>
              <a:pPr/>
              <a:t>15.01.2015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402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1" y="274638"/>
            <a:ext cx="6624588" cy="7778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РЕАЛИЗАЦИЯ (ОСМЫСЛЕНИЕ)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Блок-схема: дисплей 7"/>
          <p:cNvSpPr/>
          <p:nvPr/>
        </p:nvSpPr>
        <p:spPr>
          <a:xfrm>
            <a:off x="395288" y="1484784"/>
            <a:ext cx="8281168" cy="1296144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</a:rPr>
              <a:t>УДОВЛЕТВОРЕНИЕ ПОЗНАВАТЕЛЬНЫХ ЗАПРОСОВ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</a:rPr>
              <a:t>(ПОЛУЧЕНИЕ НОВОЙ ИНФОРМАЦИИ)</a:t>
            </a:r>
            <a:endParaRPr lang="ru-RU" sz="2000" b="1" dirty="0">
              <a:solidFill>
                <a:srgbClr val="003300"/>
              </a:solidFill>
            </a:endParaRPr>
          </a:p>
        </p:txBody>
      </p:sp>
      <p:sp>
        <p:nvSpPr>
          <p:cNvPr id="9" name="Блок-схема: дисплей 8"/>
          <p:cNvSpPr/>
          <p:nvPr/>
        </p:nvSpPr>
        <p:spPr>
          <a:xfrm>
            <a:off x="519290" y="2996728"/>
            <a:ext cx="8281168" cy="1368375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</a:rPr>
              <a:t>ОСМЫСЛЕНИЕ ИНФОРМАЦИИ</a:t>
            </a:r>
            <a:endParaRPr lang="ru-RU" sz="2000" b="1" dirty="0">
              <a:solidFill>
                <a:srgbClr val="003300"/>
              </a:solidFill>
            </a:endParaRPr>
          </a:p>
        </p:txBody>
      </p:sp>
      <p:sp>
        <p:nvSpPr>
          <p:cNvPr id="10" name="Блок-схема: дисплей 9"/>
          <p:cNvSpPr/>
          <p:nvPr/>
        </p:nvSpPr>
        <p:spPr>
          <a:xfrm>
            <a:off x="548296" y="4725144"/>
            <a:ext cx="8281168" cy="1440160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</a:rPr>
              <a:t>СООТНЕСЕНИЕ С ИМЕЮЩИМИСЯ ЗНАНИЯМИ</a:t>
            </a:r>
            <a:endParaRPr lang="ru-RU" sz="2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5"/>
          <p:cNvSpPr/>
          <p:nvPr/>
        </p:nvSpPr>
        <p:spPr>
          <a:xfrm>
            <a:off x="0" y="1556792"/>
            <a:ext cx="3744416" cy="511256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3300"/>
              </a:solidFill>
            </a:endParaRPr>
          </a:p>
          <a:p>
            <a:pPr algn="ctr"/>
            <a:endParaRPr lang="ru-RU" sz="2400" b="1" dirty="0">
              <a:solidFill>
                <a:srgbClr val="0033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3300"/>
                </a:solidFill>
              </a:rPr>
              <a:t>УЧАЩИЕСЯ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СЛУШАЮТ, ЧИТАЮТ ТЕКСТ, ИСПОЛЬЗУЮТ ПРЕДЛОЖЕННЫЕ УЧИТЕЛЕМ АКТИВНЫЕ МЕТОДЫ ЧТЕНИЯ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ДЕЛАЮТ ПОМЕТКИ НА ПОЛЯХ ИЛИ ВЕДУТ ЗАПИСИ ПО МЕРЕ ОСМЫСЛЕНИЯ НОВОЙ ИНФОРМАЦИИ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ОТСЛЕЖИВАЮТ СВОЕ ПОНИМАНИЕ ПРИ РАБОТЕ С ИЗУЧАЕМЫМ МАТЕРИАЛОМ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ПРОДОЛЖАЮТ АКТИВНО КОНСТРУИРОВАТЬ ЦЕЛИ СВОЕГО ОБУЧЕНИЯ</a:t>
            </a:r>
          </a:p>
          <a:p>
            <a:pPr marL="285750" indent="-285750">
              <a:buFont typeface="Wingdings" pitchFamily="2" charset="2"/>
              <a:buChar char="§"/>
            </a:pP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7" name="Выноска со стрелкой влево 6"/>
          <p:cNvSpPr/>
          <p:nvPr/>
        </p:nvSpPr>
        <p:spPr>
          <a:xfrm>
            <a:off x="3744416" y="1556792"/>
            <a:ext cx="5399584" cy="5184576"/>
          </a:xfrm>
          <a:prstGeom prst="leftArrowCallout">
            <a:avLst>
              <a:gd name="adj1" fmla="val 6799"/>
              <a:gd name="adj2" fmla="val 8263"/>
              <a:gd name="adj3" fmla="val 9524"/>
              <a:gd name="adj4" fmla="val 880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b="1" dirty="0" smtClean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ru-RU" sz="1600" b="1" dirty="0" smtClean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ИНСЕРТ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БОРТОВОЙ ЖУРНАЛ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СЮЖЕТНАЯ И </a:t>
            </a:r>
            <a:r>
              <a:rPr lang="ru-RU" sz="1600" b="1" dirty="0">
                <a:solidFill>
                  <a:srgbClr val="003300"/>
                </a:solidFill>
              </a:rPr>
              <a:t>КОНЦЕПТУАЛЬНАЯ </a:t>
            </a:r>
            <a:r>
              <a:rPr lang="ru-RU" sz="1600" b="1" dirty="0" smtClean="0">
                <a:solidFill>
                  <a:srgbClr val="003300"/>
                </a:solidFill>
              </a:rPr>
              <a:t>ТАБЛИЦА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ТОЛСТЫЕ И ТОНКИЕ ВОПРОСЫ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ФИШБОУН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ЧТО? ГДЕ? КОГДА?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МУДРЫЕ СОВЫ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РОМАШКА БЛУМА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КЛАСТЕР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КУБИК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КОРЗИНА ИДЕЙ, ПОНЯТИЙ, ИМЕН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ЗИГЗАГ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КЛЮЧЕВЫЕ ТЕРМИНЫ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003300"/>
                </a:solidFill>
              </a:rPr>
              <a:t>ПЕРЕПУТАННАЯ ЛОГИЧЕСКАЯ ЦЕПОЧКА</a:t>
            </a:r>
          </a:p>
          <a:p>
            <a:pPr algn="ctr">
              <a:lnSpc>
                <a:spcPct val="150000"/>
              </a:lnSpc>
            </a:pPr>
            <a:endParaRPr lang="ru-RU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396274"/>
            <a:ext cx="6779340" cy="8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92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744538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solidFill>
                  <a:srgbClr val="FFC000"/>
                </a:solidFill>
              </a:rPr>
              <a:t>Ромашка </a:t>
            </a:r>
            <a:r>
              <a:rPr lang="ru-RU" sz="4000" b="1" dirty="0" err="1" smtClean="0">
                <a:solidFill>
                  <a:srgbClr val="FFC000"/>
                </a:solidFill>
              </a:rPr>
              <a:t>Блума</a:t>
            </a:r>
            <a:endParaRPr lang="ru-RU" sz="4000" b="1" dirty="0" smtClean="0">
              <a:solidFill>
                <a:srgbClr val="FFC000"/>
              </a:solidFill>
            </a:endParaRPr>
          </a:p>
        </p:txBody>
      </p:sp>
      <p:sp>
        <p:nvSpPr>
          <p:cNvPr id="323606" name="Oval 22"/>
          <p:cNvSpPr>
            <a:spLocks noChangeArrowheads="1"/>
          </p:cNvSpPr>
          <p:nvPr/>
        </p:nvSpPr>
        <p:spPr bwMode="auto">
          <a:xfrm rot="-3665019">
            <a:off x="4080669" y="2664619"/>
            <a:ext cx="2466975" cy="881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Простой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вопрос</a:t>
            </a:r>
          </a:p>
        </p:txBody>
      </p:sp>
      <p:sp>
        <p:nvSpPr>
          <p:cNvPr id="323607" name="Oval 23"/>
          <p:cNvSpPr>
            <a:spLocks noChangeArrowheads="1"/>
          </p:cNvSpPr>
          <p:nvPr/>
        </p:nvSpPr>
        <p:spPr bwMode="auto">
          <a:xfrm rot="-52608">
            <a:off x="4729163" y="3751263"/>
            <a:ext cx="2530475" cy="858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Уточняющий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вопрос</a:t>
            </a:r>
          </a:p>
        </p:txBody>
      </p:sp>
      <p:sp>
        <p:nvSpPr>
          <p:cNvPr id="323608" name="Oval 24"/>
          <p:cNvSpPr>
            <a:spLocks noChangeArrowheads="1"/>
          </p:cNvSpPr>
          <p:nvPr/>
        </p:nvSpPr>
        <p:spPr bwMode="auto">
          <a:xfrm rot="3547392">
            <a:off x="4114800" y="4852988"/>
            <a:ext cx="2530475" cy="860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Оценочный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вопрос</a:t>
            </a:r>
          </a:p>
        </p:txBody>
      </p:sp>
      <p:sp>
        <p:nvSpPr>
          <p:cNvPr id="323609" name="Oval 25"/>
          <p:cNvSpPr>
            <a:spLocks noChangeArrowheads="1"/>
          </p:cNvSpPr>
          <p:nvPr/>
        </p:nvSpPr>
        <p:spPr bwMode="auto">
          <a:xfrm rot="-3652608">
            <a:off x="2863056" y="4850607"/>
            <a:ext cx="2466975" cy="881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Творческий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вопрос</a:t>
            </a:r>
          </a:p>
        </p:txBody>
      </p:sp>
      <p:sp>
        <p:nvSpPr>
          <p:cNvPr id="323610" name="Oval 26"/>
          <p:cNvSpPr>
            <a:spLocks noChangeArrowheads="1"/>
          </p:cNvSpPr>
          <p:nvPr/>
        </p:nvSpPr>
        <p:spPr bwMode="auto">
          <a:xfrm rot="-52608">
            <a:off x="2084388" y="3786188"/>
            <a:ext cx="2530475" cy="860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Вопрос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интерпретация</a:t>
            </a:r>
          </a:p>
        </p:txBody>
      </p:sp>
      <p:sp>
        <p:nvSpPr>
          <p:cNvPr id="323611" name="Oval 27"/>
          <p:cNvSpPr>
            <a:spLocks noChangeArrowheads="1"/>
          </p:cNvSpPr>
          <p:nvPr/>
        </p:nvSpPr>
        <p:spPr bwMode="auto">
          <a:xfrm rot="3547392">
            <a:off x="2775744" y="2664619"/>
            <a:ext cx="2530475" cy="858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 dirty="0">
                <a:effectLst/>
                <a:latin typeface="Arial" charset="0"/>
              </a:rPr>
              <a:t>Практический</a:t>
            </a:r>
            <a:br>
              <a:rPr lang="ru-RU" sz="2000" dirty="0">
                <a:effectLst/>
                <a:latin typeface="Arial" charset="0"/>
              </a:rPr>
            </a:br>
            <a:r>
              <a:rPr lang="ru-RU" sz="2000" dirty="0">
                <a:effectLst/>
                <a:latin typeface="Arial" charset="0"/>
              </a:rPr>
              <a:t>вопрос</a:t>
            </a:r>
          </a:p>
        </p:txBody>
      </p:sp>
      <p:sp>
        <p:nvSpPr>
          <p:cNvPr id="323612" name="Oval 28"/>
          <p:cNvSpPr>
            <a:spLocks noChangeArrowheads="1"/>
          </p:cNvSpPr>
          <p:nvPr/>
        </p:nvSpPr>
        <p:spPr bwMode="auto">
          <a:xfrm rot="-184430">
            <a:off x="4329113" y="3814763"/>
            <a:ext cx="765175" cy="74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7200" dirty="0">
                <a:effectLst/>
                <a:latin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4240007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236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23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23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68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24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3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3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3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92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64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236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23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23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6" grpId="0"/>
      <p:bldP spid="323606" grpId="0" animBg="1"/>
      <p:bldP spid="323607" grpId="0" animBg="1"/>
      <p:bldP spid="323608" grpId="0" animBg="1"/>
      <p:bldP spid="323609" grpId="0" animBg="1"/>
      <p:bldP spid="323610" grpId="0" animBg="1"/>
      <p:bldP spid="323611" grpId="0" animBg="1"/>
      <p:bldP spid="3236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887413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C000"/>
                </a:solidFill>
              </a:rPr>
              <a:t>Ромашка </a:t>
            </a:r>
            <a:r>
              <a:rPr lang="ru-RU" b="1" dirty="0" err="1" smtClean="0">
                <a:solidFill>
                  <a:srgbClr val="FFC000"/>
                </a:solidFill>
              </a:rPr>
              <a:t>Блума</a:t>
            </a:r>
            <a:endParaRPr lang="ru-RU" b="1" dirty="0" smtClean="0">
              <a:solidFill>
                <a:srgbClr val="FFC000"/>
              </a:solidFill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3568" y="1556792"/>
            <a:ext cx="7769225" cy="496855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Простые вопросы</a:t>
            </a:r>
            <a:r>
              <a:rPr lang="ru-RU" sz="2800" dirty="0" smtClean="0"/>
              <a:t> </a:t>
            </a:r>
            <a:r>
              <a:rPr lang="ru-RU" sz="2000" dirty="0" smtClean="0"/>
              <a:t>(фактические вопросы) </a:t>
            </a:r>
            <a:r>
              <a:rPr lang="ru-RU" sz="2000" b="1" dirty="0" smtClean="0"/>
              <a:t>–</a:t>
            </a:r>
            <a:r>
              <a:rPr lang="ru-RU" sz="2000" dirty="0" smtClean="0"/>
              <a:t> требуют знания фактического материала и ориентированы на работу памяти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Уточняющие вопросы</a:t>
            </a:r>
            <a:r>
              <a:rPr lang="ru-RU" sz="2000" dirty="0" smtClean="0"/>
              <a:t> </a:t>
            </a:r>
            <a:r>
              <a:rPr lang="ru-RU" sz="2000" b="1" dirty="0" smtClean="0"/>
              <a:t>–</a:t>
            </a:r>
            <a:r>
              <a:rPr lang="ru-RU" sz="2000" dirty="0" smtClean="0"/>
              <a:t> «насколько я понял….», «правильно ли я Вас поняла, что…»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Интерпретирующие</a:t>
            </a:r>
            <a:r>
              <a:rPr lang="ru-RU" sz="2000" dirty="0" smtClean="0"/>
              <a:t> </a:t>
            </a:r>
            <a:r>
              <a:rPr lang="ru-RU" sz="2400" b="1" dirty="0" smtClean="0"/>
              <a:t>вопросы </a:t>
            </a:r>
            <a:r>
              <a:rPr lang="ru-RU" sz="2000" dirty="0" smtClean="0"/>
              <a:t>(объясняющие) </a:t>
            </a:r>
            <a:r>
              <a:rPr lang="ru-RU" sz="2000" b="1" dirty="0" smtClean="0"/>
              <a:t>–</a:t>
            </a:r>
            <a:r>
              <a:rPr lang="ru-RU" sz="2400" b="1" dirty="0" smtClean="0"/>
              <a:t> </a:t>
            </a:r>
            <a:r>
              <a:rPr lang="ru-RU" sz="2000" dirty="0" smtClean="0"/>
              <a:t>побуждая учеников к интерпретации, мы учим их навыкам осознания причин тех или иных поступков или мнений (почему?)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Оценочные вопросы</a:t>
            </a:r>
            <a:r>
              <a:rPr lang="ru-RU" sz="2000" b="1" dirty="0" smtClean="0"/>
              <a:t> </a:t>
            </a:r>
            <a:r>
              <a:rPr lang="ru-RU" sz="2000" dirty="0" smtClean="0"/>
              <a:t>(сравнение) </a:t>
            </a:r>
            <a:r>
              <a:rPr lang="ru-RU" sz="2000" b="1" dirty="0" smtClean="0"/>
              <a:t>–</a:t>
            </a:r>
            <a:r>
              <a:rPr lang="ru-RU" sz="2000" dirty="0" smtClean="0"/>
              <a:t> необходимо использовать, когда вы слышите, что кто-либо из учеников выражает соседу по парте свое недовольство или удовольствие от произошедшего на уроке</a:t>
            </a:r>
            <a:endParaRPr lang="ru-RU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Творческие вопросы</a:t>
            </a:r>
            <a:r>
              <a:rPr lang="ru-RU" sz="2000" b="1" dirty="0" smtClean="0"/>
              <a:t> </a:t>
            </a:r>
            <a:r>
              <a:rPr lang="ru-RU" sz="2000" dirty="0" smtClean="0"/>
              <a:t>(прогноз) </a:t>
            </a:r>
            <a:r>
              <a:rPr lang="ru-RU" sz="2000" b="1" dirty="0" smtClean="0"/>
              <a:t>–</a:t>
            </a:r>
            <a:r>
              <a:rPr lang="ru-RU" sz="2000" dirty="0" smtClean="0"/>
              <a:t> «Как вы думаете</a:t>
            </a:r>
            <a:r>
              <a:rPr lang="ru-RU" sz="2000" b="1" dirty="0" smtClean="0"/>
              <a:t>, </a:t>
            </a:r>
            <a:r>
              <a:rPr lang="ru-RU" sz="2000" dirty="0" smtClean="0"/>
              <a:t>что произойдет дальше…?»</a:t>
            </a:r>
            <a:endParaRPr lang="ru-RU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Практические вопросы </a:t>
            </a:r>
            <a:r>
              <a:rPr lang="ru-RU" sz="2000" b="1" dirty="0" smtClean="0"/>
              <a:t>–</a:t>
            </a:r>
            <a:r>
              <a:rPr lang="ru-RU" sz="2000" dirty="0" smtClean="0"/>
              <a:t> «Как мы можем…?» «Как поступили бы вы…?»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813475961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104" y="405381"/>
            <a:ext cx="6554867" cy="1524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400" b="1" dirty="0" smtClean="0">
                <a:solidFill>
                  <a:srgbClr val="FFC000"/>
                </a:solidFill>
              </a:rPr>
              <a:t>Прием «ФИШБОУН»</a:t>
            </a:r>
          </a:p>
        </p:txBody>
      </p:sp>
      <p:sp>
        <p:nvSpPr>
          <p:cNvPr id="374788" name="AutoShape 4"/>
          <p:cNvSpPr>
            <a:spLocks noChangeArrowheads="1"/>
          </p:cNvSpPr>
          <p:nvPr/>
        </p:nvSpPr>
        <p:spPr bwMode="auto">
          <a:xfrm rot="10800000">
            <a:off x="1403350" y="2781300"/>
            <a:ext cx="1944688" cy="2016125"/>
          </a:xfrm>
          <a:prstGeom prst="chevro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4789" name="AutoShape 5"/>
          <p:cNvSpPr>
            <a:spLocks noChangeArrowheads="1"/>
          </p:cNvSpPr>
          <p:nvPr/>
        </p:nvSpPr>
        <p:spPr bwMode="auto">
          <a:xfrm>
            <a:off x="2843213" y="3716338"/>
            <a:ext cx="3889375" cy="144462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4790" name="AutoShape 6"/>
          <p:cNvSpPr>
            <a:spLocks noChangeArrowheads="1"/>
          </p:cNvSpPr>
          <p:nvPr/>
        </p:nvSpPr>
        <p:spPr bwMode="auto">
          <a:xfrm rot="10800000">
            <a:off x="6659563" y="3357563"/>
            <a:ext cx="1295400" cy="863600"/>
          </a:xfrm>
          <a:prstGeom prst="chevron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4792" name="AutoShape 8"/>
          <p:cNvSpPr>
            <a:spLocks noChangeArrowheads="1"/>
          </p:cNvSpPr>
          <p:nvPr/>
        </p:nvSpPr>
        <p:spPr bwMode="auto">
          <a:xfrm>
            <a:off x="3851275" y="1989138"/>
            <a:ext cx="576263" cy="360045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4793" name="AutoShape 9"/>
          <p:cNvSpPr>
            <a:spLocks noChangeArrowheads="1"/>
          </p:cNvSpPr>
          <p:nvPr/>
        </p:nvSpPr>
        <p:spPr bwMode="auto">
          <a:xfrm>
            <a:off x="5219700" y="1989138"/>
            <a:ext cx="576263" cy="360045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4794" name="Text Box 10"/>
          <p:cNvSpPr txBox="1">
            <a:spLocks noChangeArrowheads="1"/>
          </p:cNvSpPr>
          <p:nvPr/>
        </p:nvSpPr>
        <p:spPr bwMode="auto">
          <a:xfrm>
            <a:off x="1547813" y="3573463"/>
            <a:ext cx="2160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Проблема</a:t>
            </a:r>
          </a:p>
        </p:txBody>
      </p:sp>
      <p:sp>
        <p:nvSpPr>
          <p:cNvPr id="374795" name="Text Box 11"/>
          <p:cNvSpPr txBox="1">
            <a:spLocks noChangeArrowheads="1"/>
          </p:cNvSpPr>
          <p:nvPr/>
        </p:nvSpPr>
        <p:spPr bwMode="auto">
          <a:xfrm>
            <a:off x="3563938" y="20605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Причина</a:t>
            </a:r>
          </a:p>
        </p:txBody>
      </p:sp>
      <p:sp>
        <p:nvSpPr>
          <p:cNvPr id="374796" name="Rectangle 12"/>
          <p:cNvSpPr>
            <a:spLocks noChangeArrowheads="1"/>
          </p:cNvSpPr>
          <p:nvPr/>
        </p:nvSpPr>
        <p:spPr bwMode="auto">
          <a:xfrm>
            <a:off x="5076824" y="2565400"/>
            <a:ext cx="136738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Причина</a:t>
            </a:r>
          </a:p>
        </p:txBody>
      </p:sp>
      <p:sp>
        <p:nvSpPr>
          <p:cNvPr id="374797" name="Text Box 13"/>
          <p:cNvSpPr txBox="1">
            <a:spLocks noChangeArrowheads="1"/>
          </p:cNvSpPr>
          <p:nvPr/>
        </p:nvSpPr>
        <p:spPr bwMode="auto">
          <a:xfrm>
            <a:off x="3492500" y="5013325"/>
            <a:ext cx="1439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Факты</a:t>
            </a:r>
          </a:p>
        </p:txBody>
      </p:sp>
      <p:sp>
        <p:nvSpPr>
          <p:cNvPr id="374798" name="Rectangle 14"/>
          <p:cNvSpPr>
            <a:spLocks noChangeArrowheads="1"/>
          </p:cNvSpPr>
          <p:nvPr/>
        </p:nvSpPr>
        <p:spPr bwMode="auto">
          <a:xfrm>
            <a:off x="5003800" y="4437063"/>
            <a:ext cx="10198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Факты</a:t>
            </a:r>
          </a:p>
        </p:txBody>
      </p:sp>
      <p:sp>
        <p:nvSpPr>
          <p:cNvPr id="374799" name="Text Box 15"/>
          <p:cNvSpPr txBox="1">
            <a:spLocks noChangeArrowheads="1"/>
          </p:cNvSpPr>
          <p:nvPr/>
        </p:nvSpPr>
        <p:spPr bwMode="auto">
          <a:xfrm>
            <a:off x="6732588" y="3573463"/>
            <a:ext cx="1439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Вывод</a:t>
            </a:r>
          </a:p>
        </p:txBody>
      </p:sp>
      <p:sp>
        <p:nvSpPr>
          <p:cNvPr id="374800" name="Oval 16"/>
          <p:cNvSpPr>
            <a:spLocks noChangeArrowheads="1"/>
          </p:cNvSpPr>
          <p:nvPr/>
        </p:nvSpPr>
        <p:spPr bwMode="auto">
          <a:xfrm>
            <a:off x="1908175" y="314166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05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229600" cy="14401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C000"/>
                </a:solidFill>
              </a:rPr>
              <a:t>ПЕРЕПУТАННЫЕ ЛОГИЧЕСКИЕ ЦЕПОЧКИ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1988840"/>
            <a:ext cx="8272661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 dirty="0" smtClean="0"/>
              <a:t>Учитель предлагает учащимся ряд утверждений, среди которых есть верные, а есть и неверные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 dirty="0" smtClean="0"/>
              <a:t>Учащиеся работают индивидуально, читают текст, отмечают перепутанные цепочки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 dirty="0" smtClean="0"/>
              <a:t>Обсуждают свои результаты в группе, уточняют, исправляют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01897756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ПРИЕМ  </a:t>
            </a:r>
            <a:r>
              <a:rPr lang="ru-RU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ИНСЕРТ»</a:t>
            </a:r>
            <a:endParaRPr lang="ru-RU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214438"/>
            <a:ext cx="4281487" cy="5214937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u="sng" dirty="0">
                <a:latin typeface="Arial" pitchFamily="34" charset="0"/>
                <a:cs typeface="Arial" pitchFamily="34" charset="0"/>
              </a:rPr>
              <a:t>1.  Читая, ученик делает пометки в тексте: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– уже знал,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- новое,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- думал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иначе,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– не понял, есть вопросы.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u="sng" dirty="0">
                <a:latin typeface="Arial" pitchFamily="34" charset="0"/>
                <a:cs typeface="Arial" pitchFamily="34" charset="0"/>
              </a:rPr>
              <a:t>2. Читая, второй 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раз, заполняет </a:t>
            </a:r>
            <a:r>
              <a:rPr lang="ru-RU" sz="2800" u="sng" dirty="0">
                <a:latin typeface="Arial" pitchFamily="34" charset="0"/>
                <a:cs typeface="Arial" pitchFamily="34" charset="0"/>
              </a:rPr>
              <a:t>таблицу, систематизируя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материал</a:t>
            </a:r>
            <a:r>
              <a:rPr lang="ru-RU" sz="2800" u="sng" dirty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sz="2400" dirty="0"/>
          </a:p>
        </p:txBody>
      </p:sp>
      <p:graphicFrame>
        <p:nvGraphicFramePr>
          <p:cNvPr id="11286" name="Group 2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0893997"/>
              </p:ext>
            </p:extLst>
          </p:nvPr>
        </p:nvGraphicFramePr>
        <p:xfrm>
          <a:off x="4214813" y="1285875"/>
          <a:ext cx="4643436" cy="4845050"/>
        </p:xfrm>
        <a:graphic>
          <a:graphicData uri="http://schemas.openxmlformats.org/drawingml/2006/table">
            <a:tbl>
              <a:tblPr/>
              <a:tblGrid>
                <a:gridCol w="1005259"/>
                <a:gridCol w="1152128"/>
                <a:gridCol w="1080120"/>
                <a:gridCol w="1405929"/>
              </a:tblGrid>
              <a:tr h="205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(уже знал)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(узнал новое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(думал иначе)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(есть вопросы)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1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71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3FE5-27D4-4131-A4EF-A0417003ECC3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05191" y="782959"/>
            <a:ext cx="21146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003300"/>
                </a:solidFill>
                <a:latin typeface="Arial"/>
              </a:rPr>
              <a:t>КЛАСТЕР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475656" y="3140968"/>
            <a:ext cx="1944216" cy="864096"/>
          </a:xfrm>
          <a:prstGeom prst="ellips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404255" y="1988840"/>
            <a:ext cx="1944216" cy="864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03954" y="1916832"/>
            <a:ext cx="1944216" cy="864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699792" y="4437112"/>
            <a:ext cx="1944216" cy="864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4149" y="4437112"/>
            <a:ext cx="1944216" cy="864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1" idx="4"/>
            <a:endCxn id="9" idx="1"/>
          </p:cNvCxnSpPr>
          <p:nvPr/>
        </p:nvCxnSpPr>
        <p:spPr>
          <a:xfrm>
            <a:off x="1176062" y="2780928"/>
            <a:ext cx="584318" cy="486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835554" y="4005064"/>
            <a:ext cx="584318" cy="486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9" idx="3"/>
          </p:cNvCxnSpPr>
          <p:nvPr/>
        </p:nvCxnSpPr>
        <p:spPr>
          <a:xfrm flipV="1">
            <a:off x="1176062" y="3878520"/>
            <a:ext cx="584318" cy="5585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4"/>
          </p:cNvCxnSpPr>
          <p:nvPr/>
        </p:nvCxnSpPr>
        <p:spPr>
          <a:xfrm flipH="1">
            <a:off x="2835554" y="2852936"/>
            <a:ext cx="540809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94149" y="1487807"/>
            <a:ext cx="584318" cy="486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878467" y="1367734"/>
            <a:ext cx="237149" cy="5490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353548" y="5301208"/>
            <a:ext cx="584318" cy="486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1115616" y="5373216"/>
            <a:ext cx="237932" cy="5585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841979" y="1502256"/>
            <a:ext cx="584318" cy="486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10" idx="0"/>
          </p:cNvCxnSpPr>
          <p:nvPr/>
        </p:nvCxnSpPr>
        <p:spPr>
          <a:xfrm flipH="1">
            <a:off x="3376363" y="1441376"/>
            <a:ext cx="475557" cy="5474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851920" y="5301208"/>
            <a:ext cx="584318" cy="486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3568907" y="5301208"/>
            <a:ext cx="283013" cy="5585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4860032" y="1435782"/>
            <a:ext cx="419377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kern="0" dirty="0" smtClean="0">
                <a:solidFill>
                  <a:srgbClr val="003300"/>
                </a:solidFill>
                <a:latin typeface="Arial"/>
              </a:rPr>
              <a:t>КОНЦЕПТУАЛЬНОЕ</a:t>
            </a:r>
          </a:p>
          <a:p>
            <a:pPr algn="ctr"/>
            <a:r>
              <a:rPr lang="ru-RU" sz="3200" b="1" kern="0" dirty="0" smtClean="0">
                <a:solidFill>
                  <a:srgbClr val="003300"/>
                </a:solidFill>
                <a:latin typeface="Arial"/>
              </a:rPr>
              <a:t>КОЛЕСО</a:t>
            </a:r>
            <a:endParaRPr lang="ru-RU" dirty="0"/>
          </a:p>
        </p:txBody>
      </p:sp>
      <p:sp>
        <p:nvSpPr>
          <p:cNvPr id="39" name="Овал 38"/>
          <p:cNvSpPr/>
          <p:nvPr/>
        </p:nvSpPr>
        <p:spPr>
          <a:xfrm>
            <a:off x="6578940" y="3727044"/>
            <a:ext cx="1070196" cy="556040"/>
          </a:xfrm>
          <a:prstGeom prst="ellips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5064728" y="3087969"/>
            <a:ext cx="1236445" cy="7661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578940" y="2527200"/>
            <a:ext cx="1236445" cy="7661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5444455" y="4437112"/>
            <a:ext cx="1236445" cy="7661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132054" y="4711664"/>
            <a:ext cx="1236445" cy="7661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7831825" y="3325212"/>
            <a:ext cx="1236445" cy="7661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единительная линия 44"/>
          <p:cNvCxnSpPr>
            <a:endCxn id="39" idx="1"/>
          </p:cNvCxnSpPr>
          <p:nvPr/>
        </p:nvCxnSpPr>
        <p:spPr>
          <a:xfrm>
            <a:off x="6286781" y="3587914"/>
            <a:ext cx="448886" cy="2205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endCxn id="43" idx="0"/>
          </p:cNvCxnSpPr>
          <p:nvPr/>
        </p:nvCxnSpPr>
        <p:spPr>
          <a:xfrm>
            <a:off x="7307039" y="4283084"/>
            <a:ext cx="443238" cy="4285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39" idx="0"/>
          </p:cNvCxnSpPr>
          <p:nvPr/>
        </p:nvCxnSpPr>
        <p:spPr>
          <a:xfrm flipH="1">
            <a:off x="7114038" y="3325212"/>
            <a:ext cx="18016" cy="401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7633961" y="3854137"/>
            <a:ext cx="224443" cy="831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42" idx="7"/>
          </p:cNvCxnSpPr>
          <p:nvPr/>
        </p:nvCxnSpPr>
        <p:spPr>
          <a:xfrm flipV="1">
            <a:off x="6499827" y="4201660"/>
            <a:ext cx="206813" cy="3476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78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285750" y="500063"/>
            <a:ext cx="3214688" cy="647700"/>
          </a:xfrm>
          <a:prstGeom prst="flowChartAlternateProcess">
            <a:avLst/>
          </a:prstGeom>
          <a:solidFill>
            <a:srgbClr val="BBE0E3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1. Строение корня</a:t>
            </a: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5643563" y="357188"/>
            <a:ext cx="3176587" cy="647700"/>
          </a:xfrm>
          <a:prstGeom prst="flowChartAlternateProcess">
            <a:avLst/>
          </a:prstGeom>
          <a:solidFill>
            <a:srgbClr val="BBE0E3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2. Виды корней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0" y="3000375"/>
            <a:ext cx="4214813" cy="647700"/>
          </a:xfrm>
          <a:prstGeom prst="flowChartAlternateProcess">
            <a:avLst/>
          </a:prstGeom>
          <a:solidFill>
            <a:srgbClr val="BBE0E3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3. Типы корневых систем</a:t>
            </a: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5753100" y="3143250"/>
            <a:ext cx="3390900" cy="647700"/>
          </a:xfrm>
          <a:prstGeom prst="flowChartAlternateProcess">
            <a:avLst/>
          </a:prstGeom>
          <a:solidFill>
            <a:srgbClr val="BBE0E3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4. Функции корня</a:t>
            </a: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1285875" y="4857750"/>
            <a:ext cx="4397375" cy="647700"/>
          </a:xfrm>
          <a:prstGeom prst="flowChartAlternateProcess">
            <a:avLst/>
          </a:prstGeom>
          <a:solidFill>
            <a:srgbClr val="BBE0E3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5. Видоизменения корней</a:t>
            </a: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 rot="7620000">
            <a:off x="2637632" y="1035844"/>
            <a:ext cx="576262" cy="984250"/>
          </a:xfrm>
          <a:prstGeom prst="downArrow">
            <a:avLst>
              <a:gd name="adj1" fmla="val 43259"/>
              <a:gd name="adj2" fmla="val 95023"/>
            </a:avLst>
          </a:prstGeom>
          <a:solidFill>
            <a:srgbClr val="0066FF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6837363" y="1285875"/>
            <a:ext cx="2306637" cy="1357313"/>
          </a:xfrm>
          <a:prstGeom prst="flowChartAlternateProcess">
            <a:avLst/>
          </a:prstGeom>
          <a:solidFill>
            <a:srgbClr val="FFFF00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главный,</a:t>
            </a:r>
          </a:p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боковые,</a:t>
            </a:r>
          </a:p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придаточные</a:t>
            </a: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0" y="3786188"/>
            <a:ext cx="2735263" cy="1079500"/>
          </a:xfrm>
          <a:prstGeom prst="flowChartAlternateProcess">
            <a:avLst/>
          </a:prstGeom>
          <a:solidFill>
            <a:srgbClr val="FFFF00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стержневая,</a:t>
            </a:r>
          </a:p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мочковатая</a:t>
            </a: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5830888" y="3929063"/>
            <a:ext cx="3313112" cy="1484312"/>
          </a:xfrm>
          <a:prstGeom prst="flowChartAlternateProcess">
            <a:avLst/>
          </a:prstGeom>
          <a:solidFill>
            <a:srgbClr val="FFFF00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почвенное питание</a:t>
            </a:r>
          </a:p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укрепление в почве</a:t>
            </a:r>
          </a:p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запасание веществ</a:t>
            </a: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1143000" y="5572125"/>
            <a:ext cx="6643688" cy="1052513"/>
          </a:xfrm>
          <a:prstGeom prst="flowChartAlternateProcess">
            <a:avLst/>
          </a:prstGeom>
          <a:solidFill>
            <a:srgbClr val="FFFF00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корнеплоды, дыхательные корни</a:t>
            </a:r>
          </a:p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корни подпорки, корни прицепки</a:t>
            </a: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3571875" y="1571625"/>
            <a:ext cx="2319338" cy="647700"/>
          </a:xfrm>
          <a:prstGeom prst="flowChartAlternateProcess">
            <a:avLst/>
          </a:prstGeom>
          <a:solidFill>
            <a:srgbClr val="FF0000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 eaLnBrk="0" hangingPunct="0">
              <a:buClr>
                <a:srgbClr val="000066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66"/>
                </a:solidFill>
                <a:latin typeface="Tahoma" pitchFamily="34" charset="0"/>
              </a:rPr>
              <a:t>Корень</a:t>
            </a:r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 rot="3720000">
            <a:off x="2639218" y="1993107"/>
            <a:ext cx="576263" cy="984250"/>
          </a:xfrm>
          <a:prstGeom prst="downArrow">
            <a:avLst>
              <a:gd name="adj1" fmla="val 43259"/>
              <a:gd name="adj2" fmla="val 95023"/>
            </a:avLst>
          </a:prstGeom>
          <a:solidFill>
            <a:srgbClr val="0066FF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34" name="AutoShape 14"/>
          <p:cNvSpPr>
            <a:spLocks noChangeArrowheads="1"/>
          </p:cNvSpPr>
          <p:nvPr/>
        </p:nvSpPr>
        <p:spPr bwMode="auto">
          <a:xfrm rot="13920000">
            <a:off x="6136481" y="897732"/>
            <a:ext cx="576263" cy="984250"/>
          </a:xfrm>
          <a:prstGeom prst="downArrow">
            <a:avLst>
              <a:gd name="adj1" fmla="val 43259"/>
              <a:gd name="adj2" fmla="val 95023"/>
            </a:avLst>
          </a:prstGeom>
          <a:solidFill>
            <a:srgbClr val="0066FF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4357688" y="2357438"/>
            <a:ext cx="576262" cy="2365375"/>
          </a:xfrm>
          <a:prstGeom prst="downArrow">
            <a:avLst>
              <a:gd name="adj1" fmla="val 36648"/>
              <a:gd name="adj2" fmla="val 220608"/>
            </a:avLst>
          </a:prstGeom>
          <a:solidFill>
            <a:srgbClr val="0066FF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 rot="19140000">
            <a:off x="5894388" y="2211388"/>
            <a:ext cx="576262" cy="984250"/>
          </a:xfrm>
          <a:prstGeom prst="downArrow">
            <a:avLst>
              <a:gd name="adj1" fmla="val 43259"/>
              <a:gd name="adj2" fmla="val 95023"/>
            </a:avLst>
          </a:prstGeom>
          <a:solidFill>
            <a:srgbClr val="0066FF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9200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80928"/>
            <a:ext cx="6554867" cy="1524000"/>
          </a:xfrm>
        </p:spPr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СЮЖЕТНАЯ ТАБЛИЦА</a:t>
            </a:r>
            <a:endParaRPr lang="ru-RU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Group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110277"/>
              </p:ext>
            </p:extLst>
          </p:nvPr>
        </p:nvGraphicFramePr>
        <p:xfrm>
          <a:off x="611560" y="1340768"/>
          <a:ext cx="7769225" cy="1440160"/>
        </p:xfrm>
        <a:graphic>
          <a:graphicData uri="http://schemas.openxmlformats.org/drawingml/2006/table">
            <a:tbl>
              <a:tblPr/>
              <a:tblGrid>
                <a:gridCol w="1554162"/>
                <a:gridCol w="1554163"/>
                <a:gridCol w="1552575"/>
                <a:gridCol w="1296987"/>
                <a:gridCol w="1811338"/>
              </a:tblGrid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Кто?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Что?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Когда?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Где?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Почему?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34233" y="11663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b="1" dirty="0" smtClean="0">
                <a:solidFill>
                  <a:srgbClr val="FFC000"/>
                </a:solidFill>
              </a:rPr>
              <a:t>ТАБЛИЦА-СИНТЕЗ</a:t>
            </a:r>
            <a:endParaRPr lang="ru-RU" b="1" dirty="0">
              <a:solidFill>
                <a:srgbClr val="FFC000"/>
              </a:solidFill>
            </a:endParaRPr>
          </a:p>
        </p:txBody>
      </p:sp>
      <p:graphicFrame>
        <p:nvGraphicFramePr>
          <p:cNvPr id="7" name="Group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224251"/>
              </p:ext>
            </p:extLst>
          </p:nvPr>
        </p:nvGraphicFramePr>
        <p:xfrm>
          <a:off x="611560" y="4232920"/>
          <a:ext cx="7848873" cy="1976544"/>
        </p:xfrm>
        <a:graphic>
          <a:graphicData uri="http://schemas.openxmlformats.org/drawingml/2006/table">
            <a:tbl>
              <a:tblPr/>
              <a:tblGrid>
                <a:gridCol w="2617181"/>
                <a:gridCol w="2617183"/>
                <a:gridCol w="2614509"/>
              </a:tblGrid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arial"/>
                        </a:rPr>
                        <a:t>КЛЮЧЕВЫЕ СЛОВА</a:t>
                      </a:r>
                      <a:endParaRPr lang="ru-RU" sz="24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arial"/>
                        </a:rPr>
                        <a:t>ТОЛКОВАНИЕ</a:t>
                      </a:r>
                      <a:endParaRPr lang="ru-RU" sz="24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arial"/>
                        </a:rPr>
                        <a:t>ВЫПИСКИ ИЗ ТЕКСТА</a:t>
                      </a:r>
                      <a:endParaRPr lang="ru-RU" sz="24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89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C000"/>
                </a:solidFill>
              </a:rPr>
              <a:t>Там, где думают одинаково – </a:t>
            </a:r>
          </a:p>
          <a:p>
            <a:r>
              <a:rPr lang="ru-RU" sz="4000" b="1" dirty="0">
                <a:solidFill>
                  <a:srgbClr val="FFC000"/>
                </a:solidFill>
              </a:rPr>
              <a:t>никто не думает слишком много!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737" y="2071990"/>
            <a:ext cx="4407743" cy="43813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75963"/>
            <a:ext cx="6554867" cy="1524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C000"/>
                </a:solidFill>
              </a:rPr>
              <a:t>КОРЗИНА ИДЕЙ</a:t>
            </a:r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866425" y="3404828"/>
            <a:ext cx="4752528" cy="3240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</a:rPr>
              <a:t>ЧТО БУДЕТ ДАЛЬШЕ?</a:t>
            </a:r>
          </a:p>
          <a:p>
            <a:pPr algn="ctr"/>
            <a:endParaRPr lang="ru-RU" sz="2400" b="1" dirty="0" smtClean="0">
              <a:solidFill>
                <a:srgbClr val="0033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3300"/>
                </a:solidFill>
              </a:rPr>
              <a:t>ЧЕМ ЗАКОНЧИТСЯ РАССКАЗ?</a:t>
            </a:r>
          </a:p>
          <a:p>
            <a:pPr algn="ctr"/>
            <a:endParaRPr lang="ru-RU" sz="2400" b="1" dirty="0" smtClean="0">
              <a:solidFill>
                <a:srgbClr val="0033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3300"/>
                </a:solidFill>
              </a:rPr>
              <a:t>КАК БУДУТ РАЗВИВАТЬСЯ СОБЫТИЯ ПОСЛЕ ФИНАЛА?</a:t>
            </a:r>
            <a:endParaRPr lang="ru-RU" sz="2400" b="1" dirty="0">
              <a:solidFill>
                <a:srgbClr val="003300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88943" y="2348880"/>
            <a:ext cx="1944216" cy="79208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00"/>
                </a:solidFill>
              </a:rPr>
              <a:t>ВАРИАНТ 1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845424" y="1880828"/>
            <a:ext cx="1944216" cy="79208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00"/>
                </a:solidFill>
              </a:rPr>
              <a:t>ВАРИАНТ 2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23528" y="5648064"/>
            <a:ext cx="1944216" cy="79208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00"/>
                </a:solidFill>
              </a:rPr>
              <a:t>ВАРИАНТ 3</a:t>
            </a:r>
            <a:endParaRPr lang="ru-RU" b="1" dirty="0">
              <a:solidFill>
                <a:srgbClr val="0033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2555776" y="2996952"/>
            <a:ext cx="864096" cy="61521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6285282" y="2744924"/>
            <a:ext cx="590973" cy="84908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267744" y="5373216"/>
            <a:ext cx="576064" cy="400457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6554867" cy="15240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C000"/>
                </a:solidFill>
              </a:rPr>
              <a:t>ТОЛСТЫЕ И ТОНКИЕ ВОПРОСЫ</a:t>
            </a:r>
            <a:endParaRPr lang="ru-RU" sz="4400" b="1" dirty="0">
              <a:solidFill>
                <a:srgbClr val="FFC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591210"/>
              </p:ext>
            </p:extLst>
          </p:nvPr>
        </p:nvGraphicFramePr>
        <p:xfrm>
          <a:off x="539552" y="1700808"/>
          <a:ext cx="8229600" cy="4861249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4117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3300"/>
                          </a:solidFill>
                        </a:rPr>
                        <a:t>? ТОНКИЕ</a:t>
                      </a:r>
                      <a:endParaRPr lang="ru-RU" sz="2800" b="1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381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19000">
                          <a:srgbClr val="85C2FF"/>
                        </a:gs>
                        <a:gs pos="65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3300"/>
                          </a:solidFill>
                        </a:rPr>
                        <a:t>? ТОЛСТЫЕ</a:t>
                      </a:r>
                      <a:endParaRPr lang="ru-RU" sz="2800" b="1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19000">
                          <a:srgbClr val="85C2FF"/>
                        </a:gs>
                        <a:gs pos="65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16200000" scaled="1"/>
                    </a:gradFill>
                  </a:tcPr>
                </a:tc>
              </a:tr>
              <a:tr h="4320073"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кто...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когда...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может...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будет...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мог ли...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звали...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было ли...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согласны ли вы...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верно... </a:t>
                      </a:r>
                      <a:endParaRPr lang="ru-RU" b="1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B>
                    <a:gradFill>
                      <a:gsLst>
                        <a:gs pos="0">
                          <a:srgbClr val="5E9EFF"/>
                        </a:gs>
                        <a:gs pos="19000">
                          <a:srgbClr val="85C2FF"/>
                        </a:gs>
                        <a:gs pos="65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дайте объяснение, почему...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почему вы думаете...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почему вы считаете...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чем разница... 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предположите, что будет, если...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что, если... </a:t>
                      </a:r>
                      <a:endParaRPr lang="ru-RU" b="1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19000">
                          <a:srgbClr val="85C2FF"/>
                        </a:gs>
                        <a:gs pos="65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162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58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4313"/>
            <a:ext cx="8964613" cy="3097212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3600" b="1" i="1" dirty="0"/>
              <a:t>      </a:t>
            </a:r>
            <a:r>
              <a:rPr lang="ru-RU" sz="3600" b="1" i="1" dirty="0">
                <a:solidFill>
                  <a:srgbClr val="660033"/>
                </a:solidFill>
                <a:latin typeface="Bookman Old Style" pitchFamily="18" charset="0"/>
              </a:rPr>
              <a:t>Непосредственный контакт с новой информацией (текст, фильм, лекция, материал параграфа), работа ведется индивидуально или в парах.</a:t>
            </a:r>
            <a:r>
              <a:rPr lang="ru-RU" sz="3600" b="1" i="1" dirty="0"/>
              <a:t> </a:t>
            </a:r>
          </a:p>
        </p:txBody>
      </p:sp>
      <p:pic>
        <p:nvPicPr>
          <p:cNvPr id="72708" name="Picture 4" descr="j039812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565731"/>
            <a:ext cx="2879725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09" name="Picture 5" descr="j0398129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06221"/>
            <a:ext cx="226695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3528" y="44624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b="1" dirty="0" smtClean="0">
                <a:solidFill>
                  <a:srgbClr val="FFC000"/>
                </a:solidFill>
              </a:rPr>
              <a:t>РЕАЛИЗАЦИЯ (ОСМЫСЛЕНИЕ)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8663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дисплей 2"/>
          <p:cNvSpPr/>
          <p:nvPr/>
        </p:nvSpPr>
        <p:spPr>
          <a:xfrm>
            <a:off x="395288" y="1412776"/>
            <a:ext cx="8281168" cy="1368152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</a:rPr>
              <a:t>СООТНЕСЕНИЕ СТАРЫХ И НОВЫХ ПРЕДСТАВЛЕНИЙ</a:t>
            </a:r>
            <a:endParaRPr lang="ru-RU" sz="2400" b="1" dirty="0">
              <a:solidFill>
                <a:srgbClr val="0033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76375" y="274638"/>
            <a:ext cx="6119813" cy="77787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5400" b="1" dirty="0" smtClean="0">
                <a:solidFill>
                  <a:srgbClr val="FFC000"/>
                </a:solidFill>
              </a:rPr>
              <a:t>РЕФЛЕКСИЯ</a:t>
            </a:r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6" name="Блок-схема: дисплей 5"/>
          <p:cNvSpPr/>
          <p:nvPr/>
        </p:nvSpPr>
        <p:spPr>
          <a:xfrm>
            <a:off x="395288" y="3141191"/>
            <a:ext cx="8281168" cy="1224136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</a:rPr>
              <a:t>ОБОЩЕНИЕ ИЗУЧЕННОГО МАТЕРИАЛА</a:t>
            </a:r>
            <a:endParaRPr lang="ru-RU" sz="2400" b="1" dirty="0">
              <a:solidFill>
                <a:srgbClr val="003300"/>
              </a:solidFill>
            </a:endParaRPr>
          </a:p>
        </p:txBody>
      </p:sp>
      <p:sp>
        <p:nvSpPr>
          <p:cNvPr id="7" name="Блок-схема: дисплей 6"/>
          <p:cNvSpPr/>
          <p:nvPr/>
        </p:nvSpPr>
        <p:spPr>
          <a:xfrm>
            <a:off x="611560" y="4509120"/>
            <a:ext cx="8281168" cy="1584176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</a:rPr>
              <a:t>ОПРЕДЕЛЕНИЕ НАПРАВЛЕНИЙ ДЛЯ ДАЛЬНЕЙШЕГО ИЗУЧЕНИЯ ТЕМЫ</a:t>
            </a:r>
            <a:endParaRPr lang="ru-RU" sz="2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5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F41-FDC1-4DEA-86A0-67F84E591222}" type="datetime1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Загнутый угол 2"/>
          <p:cNvSpPr/>
          <p:nvPr/>
        </p:nvSpPr>
        <p:spPr>
          <a:xfrm>
            <a:off x="0" y="1556792"/>
            <a:ext cx="4139952" cy="530120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3300"/>
              </a:solidFill>
            </a:endParaRPr>
          </a:p>
          <a:p>
            <a:pPr algn="ctr"/>
            <a:endParaRPr lang="ru-RU" sz="2400" b="1" dirty="0">
              <a:solidFill>
                <a:srgbClr val="0033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3300"/>
                </a:solidFill>
              </a:rPr>
              <a:t>УЧАЩИЕСЯ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СООТНОСЯТ «НОВУЮ» ИНФОРМАЦИЮ СО «СТАРОЙ», ИСПОЛЬЗУЯ ЗНАНИЯ, ПОЛУЧЕННЫЕ НА СТАДИИ ОСМЫСЛЕНИЯ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ОТБИРАЮТ ИНФОРМАЦИЮ, НАИБОЛЕЕ ЗНАЧИМУЮ ДЛЯ ПОНИМАНИЯ СУТИ ИЗУЧАЕМОЙ ТЕМЫ И РЕАЛИЗАЦИИ ПОСТАВЛЕННОЙ РАНЕЕ ИНДИВИДУАЛЬНО ЦЕЛИ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ВЫРАЖАЮТ НОВЫЕ ИДЕИ И ИНФОРМАЦИЮ СОБСТВЕННЫМИ СЛОВАМИ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САМОСТОЯТЕЛЬНО ВЫСТРАИВАЮТ ПРИЧИННО-СЛЕДСТВЕННЫЕ СВЯЗИ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4139952" y="1556792"/>
            <a:ext cx="5004048" cy="5184576"/>
          </a:xfrm>
          <a:prstGeom prst="leftArrowCallout">
            <a:avLst>
              <a:gd name="adj1" fmla="val 6799"/>
              <a:gd name="adj2" fmla="val 8263"/>
              <a:gd name="adj3" fmla="val 9524"/>
              <a:gd name="adj4" fmla="val 880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b="1" dirty="0" smtClean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ru-RU" sz="1600" b="1" dirty="0" smtClean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ЭССЕ,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СИНКВЕЙН,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ВЫБОР АФОРИЗМА,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ВОЗВРАТ К КЛЮЧЕВЫМ СЛОВАМ, ВЕРНЫМ И НЕВЕРНЫМ УТВЕРЖДЕНИЯМ,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ПЕРЕКРЕСТНАЯ ДИСКУССИЯ,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КРУГЛЫЕ СТОЛЫ,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ДРЕВО ЦЕЛИ (Я НЕ ЗНАЛ/ ТЕПЕРЬ Я ЗНАЮ),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«+», «-», «ИНТЕРЕСНО»,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НЕЗАКОНЧЕННОЕ ПРЕДЛОЖЕНИЕ,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ОЦЕНОЧНОЕ ОКНО</a:t>
            </a:r>
          </a:p>
          <a:p>
            <a:pPr algn="ctr">
              <a:lnSpc>
                <a:spcPct val="150000"/>
              </a:lnSpc>
            </a:pPr>
            <a:endParaRPr lang="ru-RU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ru-RU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76375" y="274638"/>
            <a:ext cx="6119813" cy="77787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b="1" dirty="0" smtClean="0">
                <a:solidFill>
                  <a:srgbClr val="FFC000"/>
                </a:solidFill>
              </a:rPr>
              <a:t>РЕФЛЕКСИЯ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81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1520" y="260648"/>
            <a:ext cx="7884368" cy="77787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4000" b="1" dirty="0" smtClean="0">
                <a:solidFill>
                  <a:srgbClr val="FFC000"/>
                </a:solidFill>
              </a:rPr>
              <a:t>ЗНАЮ - ХОЧУ ЗНАТЬ – УЗНАЛ</a:t>
            </a:r>
          </a:p>
        </p:txBody>
      </p:sp>
      <p:graphicFrame>
        <p:nvGraphicFramePr>
          <p:cNvPr id="5" name="Group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115650"/>
              </p:ext>
            </p:extLst>
          </p:nvPr>
        </p:nvGraphicFramePr>
        <p:xfrm>
          <a:off x="323528" y="1268761"/>
          <a:ext cx="8229600" cy="441963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743200"/>
                <a:gridCol w="2743200"/>
                <a:gridCol w="2743200"/>
              </a:tblGrid>
              <a:tr h="102549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Знаем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Хотим узнать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Узнали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42694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1.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2.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3.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1.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2.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3.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1.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2.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3.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0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Осталось узнать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1.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2.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</a:rPr>
                        <a:t>3.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166707"/>
              </p:ext>
            </p:extLst>
          </p:nvPr>
        </p:nvGraphicFramePr>
        <p:xfrm>
          <a:off x="179512" y="5733256"/>
          <a:ext cx="8712968" cy="845820"/>
        </p:xfrm>
        <a:graphic>
          <a:graphicData uri="http://schemas.openxmlformats.org/drawingml/2006/table">
            <a:tbl>
              <a:tblPr/>
              <a:tblGrid>
                <a:gridCol w="1656184"/>
                <a:gridCol w="2088232"/>
                <a:gridCol w="1944216"/>
                <a:gridCol w="302433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+ </a:t>
                      </a:r>
                      <a:r>
                        <a:rPr lang="ru-RU" sz="2800" b="1" i="0" dirty="0" smtClean="0">
                          <a:solidFill>
                            <a:srgbClr val="003300"/>
                          </a:solidFill>
                          <a:effectLst/>
                          <a:latin typeface="Arial"/>
                        </a:rPr>
                        <a:t>Я </a:t>
                      </a:r>
                      <a:r>
                        <a:rPr lang="ru-RU" sz="2800" b="1" i="0" dirty="0">
                          <a:solidFill>
                            <a:srgbClr val="003300"/>
                          </a:solidFill>
                          <a:effectLst/>
                          <a:latin typeface="Arial"/>
                        </a:rPr>
                        <a:t>знал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 </a:t>
                      </a:r>
                      <a:r>
                        <a:rPr lang="ru-RU" sz="2800" b="1" i="0" dirty="0" smtClean="0">
                          <a:solidFill>
                            <a:srgbClr val="003300"/>
                          </a:solidFill>
                          <a:effectLst/>
                          <a:latin typeface="Arial"/>
                        </a:rPr>
                        <a:t>Я </a:t>
                      </a:r>
                      <a:r>
                        <a:rPr lang="ru-RU" sz="2800" b="1" i="0" dirty="0">
                          <a:solidFill>
                            <a:srgbClr val="003300"/>
                          </a:solidFill>
                          <a:effectLst/>
                          <a:latin typeface="Arial"/>
                        </a:rPr>
                        <a:t>не знал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! </a:t>
                      </a:r>
                      <a:r>
                        <a:rPr lang="ru-RU" sz="2800" b="1" i="0" dirty="0" smtClean="0">
                          <a:solidFill>
                            <a:srgbClr val="003300"/>
                          </a:solidFill>
                          <a:effectLst/>
                          <a:latin typeface="Arial"/>
                        </a:rPr>
                        <a:t>Удивлён</a:t>
                      </a:r>
                      <a:endParaRPr lang="ru-RU" sz="2800" b="1" i="0" dirty="0">
                        <a:solidFill>
                          <a:srgbClr val="003300"/>
                        </a:solidFill>
                        <a:effectLst/>
                        <a:latin typeface="Arial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? </a:t>
                      </a:r>
                      <a:r>
                        <a:rPr lang="ru-RU" sz="2800" b="1" i="0" dirty="0" smtClean="0">
                          <a:solidFill>
                            <a:srgbClr val="003300"/>
                          </a:solidFill>
                          <a:effectLst/>
                          <a:latin typeface="Arial"/>
                        </a:rPr>
                        <a:t>Задаю</a:t>
                      </a:r>
                      <a:r>
                        <a:rPr lang="ru-RU" sz="2800" b="1" i="0" baseline="0" dirty="0" smtClean="0">
                          <a:solidFill>
                            <a:srgbClr val="0033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800" b="1" i="0" dirty="0" smtClean="0">
                          <a:solidFill>
                            <a:srgbClr val="003300"/>
                          </a:solidFill>
                          <a:effectLst/>
                          <a:latin typeface="Arial"/>
                        </a:rPr>
                        <a:t>вопрос</a:t>
                      </a:r>
                      <a:endParaRPr lang="ru-RU" sz="2800" b="1" i="0" dirty="0">
                        <a:solidFill>
                          <a:srgbClr val="003300"/>
                        </a:solidFill>
                        <a:effectLst/>
                        <a:latin typeface="Arial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i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i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91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08224"/>
              </p:ext>
            </p:extLst>
          </p:nvPr>
        </p:nvGraphicFramePr>
        <p:xfrm>
          <a:off x="323528" y="1340768"/>
          <a:ext cx="8496944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4536504"/>
              </a:tblGrid>
              <a:tr h="942982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800000"/>
                          </a:solidFill>
                        </a:rPr>
                        <a:t>Название </a:t>
                      </a:r>
                    </a:p>
                    <a:p>
                      <a:r>
                        <a:rPr lang="ru-RU" sz="2400" dirty="0" smtClean="0">
                          <a:solidFill>
                            <a:srgbClr val="0033CC"/>
                          </a:solidFill>
                        </a:rPr>
                        <a:t> </a:t>
                      </a:r>
                      <a:endParaRPr lang="ru-RU" sz="2400" dirty="0">
                        <a:solidFill>
                          <a:srgbClr val="0033CC"/>
                        </a:solidFill>
                      </a:endParaRPr>
                    </a:p>
                  </a:txBody>
                  <a:tcPr marL="91439" marR="91439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cap="all" baseline="0" dirty="0" smtClean="0">
                          <a:solidFill>
                            <a:srgbClr val="0033CC"/>
                          </a:solidFill>
                        </a:rPr>
                        <a:t>существительное  -1</a:t>
                      </a:r>
                    </a:p>
                    <a:p>
                      <a:pPr algn="ctr"/>
                      <a:endParaRPr lang="ru-RU" sz="2800" cap="all" baseline="0" dirty="0"/>
                    </a:p>
                  </a:txBody>
                  <a:tcPr marL="91439" marR="91439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982"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kern="1200" dirty="0" smtClean="0">
                          <a:solidFill>
                            <a:srgbClr val="800000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 </a:t>
                      </a:r>
                    </a:p>
                  </a:txBody>
                  <a:tcPr marL="91439" marR="91439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cap="all" baseline="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Прилагательное - 2</a:t>
                      </a:r>
                    </a:p>
                    <a:p>
                      <a:pPr algn="ctr"/>
                      <a:endParaRPr lang="ru-RU" sz="2800" cap="all" baseline="0" dirty="0"/>
                    </a:p>
                  </a:txBody>
                  <a:tcPr marL="91439" marR="91439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98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3200" b="1" kern="1200" dirty="0" smtClean="0">
                          <a:solidFill>
                            <a:srgbClr val="800000"/>
                          </a:solidFill>
                          <a:latin typeface="+mn-lt"/>
                          <a:ea typeface="+mn-ea"/>
                          <a:cs typeface="+mn-cs"/>
                        </a:rPr>
                        <a:t>Действия</a:t>
                      </a:r>
                    </a:p>
                  </a:txBody>
                  <a:tcPr marL="91439" marR="91439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cap="all" baseline="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Глагол - 3</a:t>
                      </a:r>
                    </a:p>
                    <a:p>
                      <a:pPr algn="ctr"/>
                      <a:endParaRPr lang="ru-RU" sz="2800" cap="all" baseline="0" dirty="0"/>
                    </a:p>
                  </a:txBody>
                  <a:tcPr marL="91439" marR="91439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98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3200" b="1" kern="1200" dirty="0" smtClean="0">
                          <a:solidFill>
                            <a:srgbClr val="800000"/>
                          </a:solidFill>
                          <a:latin typeface="+mn-lt"/>
                          <a:ea typeface="+mn-ea"/>
                          <a:cs typeface="+mn-cs"/>
                        </a:rPr>
                        <a:t>Чувство </a:t>
                      </a:r>
                    </a:p>
                  </a:txBody>
                  <a:tcPr marL="91439" marR="91439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cap="all" baseline="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Фраза из 4 слов</a:t>
                      </a:r>
                    </a:p>
                    <a:p>
                      <a:pPr algn="ctr"/>
                      <a:endParaRPr lang="ru-RU" sz="2800" cap="all" baseline="0" dirty="0"/>
                    </a:p>
                  </a:txBody>
                  <a:tcPr marL="91439" marR="91439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98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3200" b="1" kern="1200" dirty="0" smtClean="0">
                          <a:solidFill>
                            <a:srgbClr val="800000"/>
                          </a:solidFill>
                          <a:latin typeface="+mn-lt"/>
                          <a:ea typeface="+mn-ea"/>
                          <a:cs typeface="+mn-cs"/>
                        </a:rPr>
                        <a:t>Повторение сути</a:t>
                      </a:r>
                    </a:p>
                  </a:txBody>
                  <a:tcPr marL="91439" marR="91439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cap="all" baseline="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(синоним) 1 слово</a:t>
                      </a:r>
                    </a:p>
                    <a:p>
                      <a:pPr algn="ctr"/>
                      <a:endParaRPr lang="ru-RU" sz="2800" cap="all" baseline="0" dirty="0"/>
                    </a:p>
                  </a:txBody>
                  <a:tcPr marL="91439" marR="91439">
                    <a:lnL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76375" y="274638"/>
            <a:ext cx="6119813" cy="77787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b="1" dirty="0" smtClean="0">
                <a:solidFill>
                  <a:srgbClr val="FFC000"/>
                </a:solidFill>
              </a:rPr>
              <a:t>СИНКВЕЙН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96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68413"/>
            <a:ext cx="8064500" cy="31686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3600" b="1" i="1" dirty="0"/>
              <a:t>     </a:t>
            </a:r>
            <a:r>
              <a:rPr lang="ru-RU" sz="3600" b="1" i="1" dirty="0">
                <a:solidFill>
                  <a:srgbClr val="660033"/>
                </a:solidFill>
                <a:latin typeface="Bookman Old Style" pitchFamily="18" charset="0"/>
              </a:rPr>
              <a:t>Творческая переработка, анализ, интерпретация  изученной информации ведется индивидуально – в группах.</a:t>
            </a:r>
          </a:p>
        </p:txBody>
      </p:sp>
      <p:pic>
        <p:nvPicPr>
          <p:cNvPr id="75780" name="Picture 4" descr="j0397542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281" y="4221088"/>
            <a:ext cx="2662238" cy="235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781" name="Picture 5" descr="j0398125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05064"/>
            <a:ext cx="2373312" cy="264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76375" y="274638"/>
            <a:ext cx="6119813" cy="1138138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5400" b="1" dirty="0" smtClean="0">
                <a:solidFill>
                  <a:srgbClr val="FFC000"/>
                </a:solidFill>
              </a:rPr>
              <a:t>РЕФЛЕКСИЯ</a:t>
            </a:r>
            <a:endParaRPr lang="ru-RU" sz="5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1762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33063" y="154975"/>
            <a:ext cx="87137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+mn-lt"/>
                <a:cs typeface="Times New Roman" pitchFamily="18" charset="0"/>
              </a:rPr>
              <a:t>ФУНКЦИИ ТРЕХ ФАЗ ТРКМ</a:t>
            </a:r>
            <a:r>
              <a:rPr lang="ru-RU" sz="1800" b="1" dirty="0">
                <a:solidFill>
                  <a:srgbClr val="FFC000"/>
                </a:solidFill>
                <a:latin typeface="Arial" charset="0"/>
              </a:rPr>
              <a:t> </a:t>
            </a:r>
            <a:r>
              <a:rPr lang="ru-RU" sz="1800" dirty="0">
                <a:solidFill>
                  <a:srgbClr val="FFC000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14442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413834"/>
              </p:ext>
            </p:extLst>
          </p:nvPr>
        </p:nvGraphicFramePr>
        <p:xfrm>
          <a:off x="33063" y="1268413"/>
          <a:ext cx="8931550" cy="5303520"/>
        </p:xfrm>
        <a:graphic>
          <a:graphicData uri="http://schemas.openxmlformats.org/drawingml/2006/table">
            <a:tbl>
              <a:tblPr/>
              <a:tblGrid>
                <a:gridCol w="2805398"/>
                <a:gridCol w="2885667"/>
                <a:gridCol w="3240485"/>
              </a:tblGrid>
              <a:tr h="5184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Вызов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 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Мотивационная 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(побуждение к работе с новой информацией, пробуждение интереса к теме)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  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Информационная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(вызов «на поверхность» имеющихся знании по теме)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Коммуникационная</a:t>
                      </a:r>
                      <a:b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</a:b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(бесконфликтный обмен мнениями)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Осмысление содержания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  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Информационная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(получение новой информации по теме)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Систематизационная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 (классификация полученной информации по категориям знания)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Рефлексия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 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Коммуникационная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(обмен мнениями о новой информации)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 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Информационная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(приобретение нового знания)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 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Мотивационная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(побуждение к дальнейшему расширению информационного поля)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 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Оценочная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Bookman Old Style" pitchFamily="18" charset="0"/>
                        </a:rPr>
                        <a:t>(соотнесение новой информации и имеющихся знаний, выработка собственной позиции,  оценка процесса)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74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04664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+mn-lt"/>
              </a:rPr>
              <a:t>ПОЛОЖИТЕЛЬНЫЕ СТОРОНЫ ТЕХНОЛОГИИ</a:t>
            </a:r>
            <a:endParaRPr lang="ru-RU" sz="40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661846" cy="5399087"/>
          </a:xfrm>
        </p:spPr>
        <p:txBody>
          <a:bodyPr>
            <a:normAutofit fontScale="92500"/>
          </a:bodyPr>
          <a:lstStyle/>
          <a:p>
            <a:r>
              <a:rPr lang="ru-RU" sz="2800" b="1" dirty="0">
                <a:solidFill>
                  <a:srgbClr val="333300"/>
                </a:solidFill>
                <a:latin typeface="Bookman Old Style" pitchFamily="18" charset="0"/>
              </a:rPr>
              <a:t>Побуждает интерес к теме </a:t>
            </a:r>
          </a:p>
          <a:p>
            <a:r>
              <a:rPr lang="ru-RU" sz="2800" b="1" dirty="0">
                <a:solidFill>
                  <a:srgbClr val="333300"/>
                </a:solidFill>
                <a:latin typeface="Bookman Old Style" pitchFamily="18" charset="0"/>
              </a:rPr>
              <a:t>Позволяет систематизировать имеющиеся у школьников знания</a:t>
            </a:r>
          </a:p>
          <a:p>
            <a:r>
              <a:rPr lang="ru-RU" sz="2800" b="1" dirty="0">
                <a:solidFill>
                  <a:srgbClr val="333300"/>
                </a:solidFill>
                <a:latin typeface="Bookman Old Style" pitchFamily="18" charset="0"/>
              </a:rPr>
              <a:t>Организует работу непосредственно с материалом и учит его обобщать</a:t>
            </a:r>
          </a:p>
          <a:p>
            <a:r>
              <a:rPr lang="ru-RU" sz="2800" b="1" dirty="0">
                <a:solidFill>
                  <a:srgbClr val="333300"/>
                </a:solidFill>
                <a:latin typeface="Bookman Old Style" pitchFamily="18" charset="0"/>
              </a:rPr>
              <a:t>Повышает самооценку у учащихся, развивает потребность в познании нового</a:t>
            </a:r>
          </a:p>
          <a:p>
            <a:r>
              <a:rPr lang="ru-RU" sz="2800" b="1" dirty="0">
                <a:solidFill>
                  <a:srgbClr val="333300"/>
                </a:solidFill>
                <a:latin typeface="Bookman Old Style" pitchFamily="18" charset="0"/>
              </a:rPr>
              <a:t>Создает условия для вариативности и дифференциации обучения</a:t>
            </a:r>
          </a:p>
          <a:p>
            <a:r>
              <a:rPr lang="ru-RU" sz="2800" b="1" dirty="0">
                <a:solidFill>
                  <a:srgbClr val="333300"/>
                </a:solidFill>
                <a:latin typeface="Bookman Old Style" pitchFamily="18" charset="0"/>
              </a:rPr>
              <a:t>Позволяет создать собственную индивидуальную технологию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202356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656431"/>
            <a:ext cx="6840759" cy="7778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ТЕХНОЛОГИЯ РАЗВИТИЯ КРИТИЧЕСКОГО МЫШЛЕНИЯ</a:t>
            </a:r>
            <a:endParaRPr lang="ru-RU" sz="4000" b="1" dirty="0">
              <a:solidFill>
                <a:srgbClr val="FFC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988840"/>
            <a:ext cx="8229600" cy="4032448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</a:t>
            </a:r>
            <a:r>
              <a:rPr lang="ru-RU" sz="2800" b="1" dirty="0" smtClean="0">
                <a:solidFill>
                  <a:schemeClr val="tx1"/>
                </a:solidFill>
              </a:rPr>
              <a:t>Развитие </a:t>
            </a:r>
            <a:r>
              <a:rPr lang="ru-RU" sz="2800" b="1" dirty="0">
                <a:solidFill>
                  <a:schemeClr val="tx1"/>
                </a:solidFill>
              </a:rPr>
              <a:t>мыслительных навыков учащихся, необходимых не только в учебе, но и в обычной </a:t>
            </a:r>
            <a:r>
              <a:rPr lang="ru-RU" sz="2800" b="1" dirty="0" smtClean="0">
                <a:solidFill>
                  <a:schemeClr val="tx1"/>
                </a:solidFill>
              </a:rPr>
              <a:t>жизни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ru-RU" sz="2800" b="1" dirty="0">
                <a:solidFill>
                  <a:srgbClr val="FFC000"/>
                </a:solidFill>
              </a:rPr>
              <a:t>У</a:t>
            </a:r>
            <a:r>
              <a:rPr lang="ru-RU" sz="2800" b="1" dirty="0" smtClean="0">
                <a:solidFill>
                  <a:srgbClr val="FFC000"/>
                </a:solidFill>
              </a:rPr>
              <a:t>мение </a:t>
            </a:r>
            <a:r>
              <a:rPr lang="ru-RU" sz="2800" b="1" dirty="0">
                <a:solidFill>
                  <a:srgbClr val="FFC000"/>
                </a:solidFill>
              </a:rPr>
              <a:t>принимать взвешенные решения</a:t>
            </a:r>
            <a:r>
              <a:rPr lang="ru-RU" sz="2800" b="1" dirty="0" smtClean="0">
                <a:solidFill>
                  <a:srgbClr val="FFC000"/>
                </a:solidFill>
              </a:rPr>
              <a:t>,</a:t>
            </a:r>
            <a:endParaRPr lang="en-US" sz="2800" b="1" dirty="0" smtClean="0">
              <a:solidFill>
                <a:srgbClr val="FFC000"/>
              </a:solidFill>
            </a:endParaRPr>
          </a:p>
          <a:p>
            <a:pPr algn="ctr">
              <a:buFontTx/>
              <a:buNone/>
            </a:pP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>
                <a:solidFill>
                  <a:srgbClr val="FFC000"/>
                </a:solidFill>
              </a:rPr>
              <a:t>работать с информацией</a:t>
            </a:r>
            <a:r>
              <a:rPr lang="ru-RU" sz="2800" b="1" dirty="0" smtClean="0">
                <a:solidFill>
                  <a:srgbClr val="FFC000"/>
                </a:solidFill>
              </a:rPr>
              <a:t>,</a:t>
            </a:r>
            <a:endParaRPr lang="en-US" sz="2800" b="1" dirty="0" smtClean="0">
              <a:solidFill>
                <a:srgbClr val="FFC000"/>
              </a:solidFill>
            </a:endParaRPr>
          </a:p>
          <a:p>
            <a:pPr algn="ctr">
              <a:buFontTx/>
              <a:buNone/>
            </a:pP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>
                <a:solidFill>
                  <a:srgbClr val="FFC000"/>
                </a:solidFill>
              </a:rPr>
              <a:t>анализировать различные стороны </a:t>
            </a:r>
            <a:r>
              <a:rPr lang="ru-RU" sz="2800" b="1" dirty="0" smtClean="0">
                <a:solidFill>
                  <a:srgbClr val="FFC000"/>
                </a:solidFill>
              </a:rPr>
              <a:t>явлений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229600" cy="198884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  <a:latin typeface="+mn-lt"/>
              </a:rPr>
              <a:t>НЕДОСТАТОК ТЕХНОЛОГИИ</a:t>
            </a:r>
            <a:endParaRPr lang="ru-RU" sz="48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03429" name="Rectangle 5"/>
          <p:cNvSpPr>
            <a:spLocks noGrp="1" noChangeArrowheads="1"/>
          </p:cNvSpPr>
          <p:nvPr>
            <p:ph idx="1"/>
          </p:nvPr>
        </p:nvSpPr>
        <p:spPr>
          <a:xfrm>
            <a:off x="107504" y="1844824"/>
            <a:ext cx="4752527" cy="453590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ru-RU" dirty="0"/>
              <a:t>   </a:t>
            </a:r>
            <a:r>
              <a:rPr lang="ru-RU" sz="4600" b="1" dirty="0" smtClean="0">
                <a:solidFill>
                  <a:srgbClr val="333300"/>
                </a:solidFill>
                <a:latin typeface="Bookman Old Style" pitchFamily="18" charset="0"/>
              </a:rPr>
              <a:t>Нехватка </a:t>
            </a:r>
            <a:r>
              <a:rPr lang="ru-RU" sz="4600" b="1" dirty="0">
                <a:solidFill>
                  <a:srgbClr val="333300"/>
                </a:solidFill>
                <a:latin typeface="Bookman Old Style" pitchFamily="18" charset="0"/>
              </a:rPr>
              <a:t>времени на уроке для прохождения всех трех стадий в обучении, что является непременным условием.</a:t>
            </a:r>
          </a:p>
        </p:txBody>
      </p:sp>
      <p:pic>
        <p:nvPicPr>
          <p:cNvPr id="103430" name="Picture 6" descr="j041007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501008"/>
            <a:ext cx="2879725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29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/>
      <p:bldP spid="10342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212976"/>
            <a:ext cx="6554867" cy="280682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C000"/>
                </a:solidFill>
              </a:rPr>
              <a:t>РЕФЛЕКСИЯ</a:t>
            </a:r>
            <a:br>
              <a:rPr lang="ru-RU" sz="6000" b="1" dirty="0" smtClean="0">
                <a:solidFill>
                  <a:srgbClr val="FFC000"/>
                </a:solidFill>
              </a:rPr>
            </a:br>
            <a:r>
              <a:rPr lang="ru-RU" sz="6000" b="1" dirty="0" smtClean="0">
                <a:solidFill>
                  <a:srgbClr val="FFC000"/>
                </a:solidFill>
              </a:rPr>
              <a:t>КЛАСТЕР</a:t>
            </a:r>
            <a:br>
              <a:rPr lang="ru-RU" sz="6000" b="1" dirty="0" smtClean="0">
                <a:solidFill>
                  <a:srgbClr val="FFC000"/>
                </a:solidFill>
              </a:rPr>
            </a:br>
            <a:r>
              <a:rPr lang="ru-RU" sz="6000" b="1" dirty="0" smtClean="0">
                <a:solidFill>
                  <a:srgbClr val="FFC000"/>
                </a:solidFill>
              </a:rPr>
              <a:t>Технология</a:t>
            </a:r>
            <a:endParaRPr lang="ru-RU" sz="6000" b="1" dirty="0">
              <a:solidFill>
                <a:srgbClr val="FFC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356" y="404664"/>
            <a:ext cx="3635821" cy="36358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199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und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445125"/>
            <a:ext cx="5472113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13582" y="1408138"/>
            <a:ext cx="830953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РАЗМЫШЛЯЙТЕ НАД ЭТИМ…</a:t>
            </a:r>
            <a:endParaRPr lang="ru-RU" sz="54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8427" y="3717032"/>
            <a:ext cx="7926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ТОЛЬКО КРИТИЧЕСКИ</a:t>
            </a:r>
            <a:endParaRPr lang="ru-RU" sz="54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72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rgbClr val="FFC000"/>
                </a:solidFill>
              </a:rPr>
              <a:t>МЫШЛЕНИЕ</a:t>
            </a:r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8702" y="1412776"/>
            <a:ext cx="40847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КРИТИЧЕСКОЕ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28795" y="1359233"/>
            <a:ext cx="37850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ТВОРЧЕСКОЕ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2752" y="2285141"/>
            <a:ext cx="3816672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3300"/>
                </a:solidFill>
              </a:rPr>
              <a:t>ОТКРЫТОЕ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3300"/>
                </a:solidFill>
              </a:rPr>
              <a:t>НЕ ПРИНИМАЕТ ДОГМ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3300"/>
                </a:solidFill>
              </a:rPr>
              <a:t>РАЗВИВАЕТСЯ ПУТЕМ НАЛОЖЕНИЯ НОВОЙ ИНФОРМАЦИИ НА ЛИЧНЫЙ ЖИЗНЕННЫЙ ОПЫТ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11239" y="2283745"/>
            <a:ext cx="3888432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3300"/>
                </a:solidFill>
              </a:rPr>
              <a:t>НЕ ПРЕДУСМАТРИВАЕТ ОЦЕНОЧНОСТИ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3300"/>
                </a:solidFill>
              </a:rPr>
              <a:t>ПРЕДПОЛАГАЕТ ПРОДУЦИРОВАНИЕ НОВЫХ ИДЕЙ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3300"/>
                </a:solidFill>
              </a:rPr>
              <a:t>ЧАСТО ВЫХОДИТ ЗА РАМКИ ЖИЗНЕННОГО ОПЫТА, ВНЕШНИХ НОРМ И ПРАВИЛ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3959692" y="3081886"/>
            <a:ext cx="714380" cy="4714908"/>
          </a:xfrm>
          <a:prstGeom prst="rightBrac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50333" y="5949280"/>
            <a:ext cx="6594723" cy="5847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00"/>
                </a:solidFill>
              </a:rPr>
              <a:t>РАЗВИВАЮТСЯ В СИНТЕЗЕ, ВЗАИМООБУСЛОВЛЕНЫ</a:t>
            </a:r>
            <a:endParaRPr lang="ru-RU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трелка вниз 14"/>
          <p:cNvSpPr/>
          <p:nvPr/>
        </p:nvSpPr>
        <p:spPr>
          <a:xfrm>
            <a:off x="4441091" y="5013176"/>
            <a:ext cx="142876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771800" y="188913"/>
            <a:ext cx="3528392" cy="935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347864" y="274638"/>
            <a:ext cx="4248324" cy="777875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C000"/>
                </a:solidFill>
              </a:rPr>
              <a:t>Т Р К М</a:t>
            </a:r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441091" y="3861048"/>
            <a:ext cx="142876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439773" y="2314648"/>
            <a:ext cx="142876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408381" y="1135291"/>
            <a:ext cx="142876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78949" y="1840264"/>
            <a:ext cx="5544616" cy="580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СОВОКУПНОСТЬ ПРИЕМОВ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1295066" y="2970786"/>
            <a:ext cx="6696744" cy="100811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ЗАИНТЕРЕСОВАТЬ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 (ПРОБУДИТЬ ИССЛЕДОВАТЕЛЬСКУЮ, ТВОРЧЕСКУЮ  АКТИВНОСТЬ)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1295066" y="4443115"/>
            <a:ext cx="6768752" cy="79208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ПРЕДОСТАВИТЬ УСЛОВИЯ ДЛЯ ОСМЫСЛЕНИЯ МАТЕРИАЛА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1295066" y="5733256"/>
            <a:ext cx="6877334" cy="72008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ПОМОЧЬ ОБОБЩИТЬ ПРИОБРЕТЕННЫЕ ЗНАНИЯ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171420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ОСНОВНЫЕ ФАЗЫ ТЕХНОЛОГИИ</a:t>
            </a:r>
            <a:endParaRPr lang="ru-RU" sz="4000" b="1" dirty="0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2348880"/>
            <a:ext cx="398102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3300"/>
                </a:solidFill>
              </a:rPr>
              <a:t>ВЫЗОВ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3200" b="1" dirty="0" smtClean="0">
              <a:solidFill>
                <a:srgbClr val="0033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ru-RU" sz="3200" b="1" dirty="0" smtClean="0">
              <a:solidFill>
                <a:srgbClr val="0033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3300"/>
                </a:solidFill>
              </a:rPr>
              <a:t>РЕАЛИЗАЦИЯ </a:t>
            </a:r>
          </a:p>
          <a:p>
            <a:r>
              <a:rPr lang="ru-RU" sz="3200" b="1" dirty="0">
                <a:solidFill>
                  <a:srgbClr val="003300"/>
                </a:solidFill>
              </a:rPr>
              <a:t> </a:t>
            </a:r>
            <a:r>
              <a:rPr lang="ru-RU" sz="3200" b="1" dirty="0" smtClean="0">
                <a:solidFill>
                  <a:srgbClr val="003300"/>
                </a:solidFill>
              </a:rPr>
              <a:t>   (ОСМЫСЛЕНИЕ)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3200" b="1" dirty="0" smtClean="0">
              <a:solidFill>
                <a:srgbClr val="0033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3300"/>
                </a:solidFill>
              </a:rPr>
              <a:t>РЕФЛЕКСИЯ</a:t>
            </a:r>
            <a:endParaRPr lang="ru-RU" sz="3200" b="1" dirty="0">
              <a:solidFill>
                <a:srgbClr val="0033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952836"/>
            <a:ext cx="2905701" cy="4358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C000"/>
                </a:solidFill>
              </a:rPr>
              <a:t>ВЫЗОВ</a:t>
            </a:r>
            <a:endParaRPr lang="ru-RU" sz="4800" b="1" dirty="0">
              <a:solidFill>
                <a:srgbClr val="FFC000"/>
              </a:solidFill>
            </a:endParaRPr>
          </a:p>
        </p:txBody>
      </p:sp>
      <p:sp>
        <p:nvSpPr>
          <p:cNvPr id="2" name="Блок-схема: дисплей 1"/>
          <p:cNvSpPr/>
          <p:nvPr/>
        </p:nvSpPr>
        <p:spPr>
          <a:xfrm>
            <a:off x="395288" y="1628800"/>
            <a:ext cx="8281168" cy="1368152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</a:rPr>
              <a:t>АКТУАЛИЗАЦИЯ И ОБОБЩЕНИЕ ИМЕЮЩИХСЯ ЗНАНИЙ ПО ДАННОЙ ТЕМЕ ИЛИ ПРОБЛЕМЕ</a:t>
            </a:r>
            <a:endParaRPr lang="ru-RU" sz="2400" b="1" dirty="0">
              <a:solidFill>
                <a:srgbClr val="003300"/>
              </a:solidFill>
            </a:endParaRPr>
          </a:p>
        </p:txBody>
      </p:sp>
      <p:sp>
        <p:nvSpPr>
          <p:cNvPr id="8" name="Блок-схема: дисплей 7"/>
          <p:cNvSpPr/>
          <p:nvPr/>
        </p:nvSpPr>
        <p:spPr>
          <a:xfrm>
            <a:off x="506714" y="3429000"/>
            <a:ext cx="8281168" cy="1224136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</a:rPr>
              <a:t>УСТОЙЧИВЫЙ ИНТЕРЕС К ИЗУЧАЕМОЙ ТЕМЕ, МОТИВАЦИЯ К УЧЕБНОЙ ДЕЯТЕЛЬНОСТИ</a:t>
            </a:r>
            <a:endParaRPr lang="ru-RU" sz="2000" b="1" dirty="0">
              <a:solidFill>
                <a:srgbClr val="003300"/>
              </a:solidFill>
            </a:endParaRPr>
          </a:p>
        </p:txBody>
      </p:sp>
      <p:sp>
        <p:nvSpPr>
          <p:cNvPr id="9" name="Блок-схема: дисплей 8"/>
          <p:cNvSpPr/>
          <p:nvPr/>
        </p:nvSpPr>
        <p:spPr>
          <a:xfrm>
            <a:off x="506714" y="5085184"/>
            <a:ext cx="8281168" cy="1296144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</a:rPr>
              <a:t>ПОБУЖДЕНИЕ К АКТИВНОЙ РАБОТЕ НА УРОКЕ И ДОМА</a:t>
            </a:r>
            <a:endParaRPr lang="ru-RU" sz="2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41072" y="394333"/>
            <a:ext cx="8064896" cy="7778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ВЫЗОВ </a:t>
            </a:r>
            <a:br>
              <a:rPr lang="ru-RU" b="1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(ЛИКВИДАЦИЯ ЧИСТОГО ЛИСТА)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3" name="Загнутый угол 2"/>
          <p:cNvSpPr/>
          <p:nvPr/>
        </p:nvSpPr>
        <p:spPr>
          <a:xfrm>
            <a:off x="0" y="1556792"/>
            <a:ext cx="3744416" cy="511256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3300"/>
              </a:solidFill>
            </a:endParaRPr>
          </a:p>
          <a:p>
            <a:pPr algn="ctr"/>
            <a:endParaRPr lang="ru-RU" sz="2400" b="1" dirty="0">
              <a:solidFill>
                <a:srgbClr val="0033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3300"/>
                </a:solidFill>
              </a:rPr>
              <a:t>УЧАЩИЕСЯ </a:t>
            </a: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ВСПОМИНАЮТ, ЧТО ИМ ИЗВЕСТНО ПО ИЗУЧАЕМОМУ ВОПРОСУ (ДЕЛАЮТ ПРЕДПОЛОЖЕНИЯ)</a:t>
            </a:r>
          </a:p>
          <a:p>
            <a:endParaRPr lang="ru-RU" b="1" dirty="0" smtClean="0">
              <a:solidFill>
                <a:srgbClr val="00330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СИСТЕМАТИЗИРУЮТ ИНФОРМАЦИЮ ДО ЕЕ ИЗУЧЕНИЯ</a:t>
            </a:r>
          </a:p>
          <a:p>
            <a:endParaRPr lang="ru-RU" b="1" dirty="0" smtClean="0">
              <a:solidFill>
                <a:srgbClr val="00330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ЗАДАЮТ ВОПРОСЫ, НА КОТОРЫЕ ХОТЕЛИ БЫ ПОЛУЧИТЬ ОТВЕТ</a:t>
            </a:r>
          </a:p>
          <a:p>
            <a:endParaRPr lang="ru-RU" b="1" dirty="0" smtClean="0">
              <a:solidFill>
                <a:srgbClr val="00330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</a:rPr>
              <a:t>СТАВЯТ СОБСТВЕННЫЕ ЦЕЛИ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3744416" y="1556792"/>
            <a:ext cx="5399584" cy="5184576"/>
          </a:xfrm>
          <a:prstGeom prst="leftArrowCallout">
            <a:avLst>
              <a:gd name="adj1" fmla="val 6799"/>
              <a:gd name="adj2" fmla="val 8263"/>
              <a:gd name="adj3" fmla="val 9524"/>
              <a:gd name="adj4" fmla="val 880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b="1" dirty="0" smtClean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МОЗГОВОЙ ШТУРМ,</a:t>
            </a:r>
            <a:endParaRPr lang="ru-RU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03300"/>
                </a:solidFill>
              </a:rPr>
              <a:t>ПОЯСНИТЕ </a:t>
            </a:r>
            <a:r>
              <a:rPr lang="ru-RU" b="1" dirty="0" smtClean="0">
                <a:solidFill>
                  <a:srgbClr val="003300"/>
                </a:solidFill>
              </a:rPr>
              <a:t>ЦИТАТУ,</a:t>
            </a:r>
            <a:endParaRPr lang="ru-RU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03300"/>
                </a:solidFill>
              </a:rPr>
              <a:t>ВЫ СОГЛАСНЫ С ЭТИМ </a:t>
            </a:r>
            <a:r>
              <a:rPr lang="ru-RU" b="1" dirty="0" smtClean="0">
                <a:solidFill>
                  <a:srgbClr val="003300"/>
                </a:solidFill>
              </a:rPr>
              <a:t>ВЫСКАЗЫВАНИЕМ,</a:t>
            </a:r>
            <a:endParaRPr lang="ru-RU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03300"/>
                </a:solidFill>
              </a:rPr>
              <a:t>КАК БЫ ВЫ </a:t>
            </a:r>
            <a:r>
              <a:rPr lang="ru-RU" b="1" dirty="0" smtClean="0">
                <a:solidFill>
                  <a:srgbClr val="003300"/>
                </a:solidFill>
              </a:rPr>
              <a:t>ПРОКОММЕНТИРОВАЛИ ЭПИГРАФ,</a:t>
            </a:r>
            <a:endParaRPr lang="ru-RU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03300"/>
                </a:solidFill>
              </a:rPr>
              <a:t>КАК ВЫ ОБЪЯСНИТЕ </a:t>
            </a:r>
            <a:r>
              <a:rPr lang="ru-RU" b="1" dirty="0" smtClean="0">
                <a:solidFill>
                  <a:srgbClr val="003300"/>
                </a:solidFill>
              </a:rPr>
              <a:t>НАРОДНУЮ МУДРОСТЬ,</a:t>
            </a:r>
            <a:endParaRPr lang="ru-RU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03300"/>
                </a:solidFill>
              </a:rPr>
              <a:t>ВЕРИТЕ ЛИ ВЫ, ЧТО</a:t>
            </a:r>
            <a:r>
              <a:rPr lang="ru-RU" b="1" dirty="0" smtClean="0">
                <a:solidFill>
                  <a:srgbClr val="003300"/>
                </a:solidFill>
              </a:rPr>
              <a:t>…,</a:t>
            </a:r>
            <a:endParaRPr lang="ru-RU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03300"/>
                </a:solidFill>
              </a:rPr>
              <a:t>ЧТО ЭТО  (ЧЕРНЫЙ ЯЩИК</a:t>
            </a:r>
            <a:r>
              <a:rPr lang="ru-RU" b="1" dirty="0" smtClean="0">
                <a:solidFill>
                  <a:srgbClr val="003300"/>
                </a:solidFill>
              </a:rPr>
              <a:t>),</a:t>
            </a:r>
            <a:endParaRPr lang="ru-RU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03300"/>
                </a:solidFill>
              </a:rPr>
              <a:t>ИНТЕРЕСНЫЕ СТАТИСТИЧЕСКИЕ </a:t>
            </a:r>
            <a:r>
              <a:rPr lang="ru-RU" b="1" dirty="0" smtClean="0">
                <a:solidFill>
                  <a:srgbClr val="003300"/>
                </a:solidFill>
              </a:rPr>
              <a:t>ДАННЫЕ,</a:t>
            </a:r>
            <a:endParaRPr lang="ru-RU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03300"/>
                </a:solidFill>
              </a:rPr>
              <a:t>АССОЦИАЦИИ</a:t>
            </a:r>
          </a:p>
          <a:p>
            <a:pPr algn="ctr"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-3276600" y="0"/>
            <a:ext cx="215900" cy="2063750"/>
          </a:xfrm>
        </p:spPr>
        <p:txBody>
          <a:bodyPr/>
          <a:lstStyle/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308368" y="678231"/>
            <a:ext cx="8604448" cy="439236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600" b="1" i="1" dirty="0"/>
              <a:t>     </a:t>
            </a:r>
            <a:r>
              <a:rPr lang="ru-RU" sz="3600" b="1" i="1" dirty="0">
                <a:solidFill>
                  <a:srgbClr val="660033"/>
                </a:solidFill>
                <a:latin typeface="Bookman Old Style" pitchFamily="18" charset="0"/>
              </a:rPr>
              <a:t>Информация, полученная на первой стадии, выслушивается, записывается, </a:t>
            </a:r>
            <a:r>
              <a:rPr lang="ru-RU" sz="3600" b="1" i="1" dirty="0" smtClean="0">
                <a:solidFill>
                  <a:srgbClr val="660033"/>
                </a:solidFill>
                <a:latin typeface="Bookman Old Style" pitchFamily="18" charset="0"/>
              </a:rPr>
              <a:t>обсуждается; </a:t>
            </a:r>
            <a:r>
              <a:rPr lang="ru-RU" sz="3600" b="1" i="1" dirty="0">
                <a:solidFill>
                  <a:srgbClr val="660033"/>
                </a:solidFill>
                <a:latin typeface="Bookman Old Style" pitchFamily="18" charset="0"/>
              </a:rPr>
              <a:t>работа ведется </a:t>
            </a:r>
            <a:endParaRPr lang="ru-RU" sz="3600" b="1" i="1" dirty="0" smtClean="0">
              <a:solidFill>
                <a:srgbClr val="660033"/>
              </a:solidFill>
              <a:latin typeface="Bookman Old Style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600" b="1" i="1" dirty="0" smtClean="0">
                <a:solidFill>
                  <a:srgbClr val="660033"/>
                </a:solidFill>
                <a:latin typeface="Bookman Old Style" pitchFamily="18" charset="0"/>
              </a:rPr>
              <a:t>индивидуально </a:t>
            </a:r>
            <a:r>
              <a:rPr lang="ru-RU" sz="3600" b="1" i="1" dirty="0">
                <a:solidFill>
                  <a:srgbClr val="660033"/>
                </a:solidFill>
                <a:latin typeface="Bookman Old Style" pitchFamily="18" charset="0"/>
              </a:rPr>
              <a:t>– в парах – группах.</a:t>
            </a:r>
          </a:p>
        </p:txBody>
      </p:sp>
      <p:pic>
        <p:nvPicPr>
          <p:cNvPr id="69636" name="Picture 4" descr="j0343359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305853"/>
            <a:ext cx="2457450" cy="256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50686" y="254000"/>
            <a:ext cx="6119813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b="1" dirty="0" smtClean="0">
                <a:solidFill>
                  <a:srgbClr val="FFC000"/>
                </a:solidFill>
              </a:rPr>
              <a:t>ВЫЗОВ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5065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theme/theme1.xml><?xml version="1.0" encoding="utf-8"?>
<a:theme xmlns:a="http://schemas.openxmlformats.org/drawingml/2006/main" name="Сектор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1052</Words>
  <Application>Microsoft Office PowerPoint</Application>
  <PresentationFormat>Экран (4:3)</PresentationFormat>
  <Paragraphs>292</Paragraphs>
  <Slides>32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2" baseType="lpstr">
      <vt:lpstr>arial</vt:lpstr>
      <vt:lpstr>arial</vt:lpstr>
      <vt:lpstr>Bookman Old Style</vt:lpstr>
      <vt:lpstr>Century Gothic</vt:lpstr>
      <vt:lpstr>Tahoma</vt:lpstr>
      <vt:lpstr>Times New Roman</vt:lpstr>
      <vt:lpstr>Wingdings</vt:lpstr>
      <vt:lpstr>Wingdings 2</vt:lpstr>
      <vt:lpstr>Wingdings 3</vt:lpstr>
      <vt:lpstr>Сектор</vt:lpstr>
      <vt:lpstr>ТЕХНОЛОГИЯ РАЗВИТИЯ КРИТИЧЕСКОГО МЫШЛЕНИЯ</vt:lpstr>
      <vt:lpstr>Презентация PowerPoint</vt:lpstr>
      <vt:lpstr>ТЕХНОЛОГИЯ РАЗВИТИЯ КРИТИЧЕСКОГО МЫШЛЕНИЯ</vt:lpstr>
      <vt:lpstr>МЫШЛЕНИЕ</vt:lpstr>
      <vt:lpstr>Т Р К М</vt:lpstr>
      <vt:lpstr>ОСНОВНЫЕ ФАЗЫ ТЕХНОЛОГИИ</vt:lpstr>
      <vt:lpstr>ВЫЗОВ</vt:lpstr>
      <vt:lpstr>ВЫЗОВ  (ЛИКВИДАЦИЯ ЧИСТОГО ЛИСТА)</vt:lpstr>
      <vt:lpstr>Презентация PowerPoint</vt:lpstr>
      <vt:lpstr>РЕАЛИЗАЦИЯ (ОСМЫСЛЕНИЕ)</vt:lpstr>
      <vt:lpstr>Презентация PowerPoint</vt:lpstr>
      <vt:lpstr>Ромашка Блума</vt:lpstr>
      <vt:lpstr>Ромашка Блума</vt:lpstr>
      <vt:lpstr>Прием «ФИШБОУН»</vt:lpstr>
      <vt:lpstr>ПЕРЕПУТАННЫЕ ЛОГИЧЕСКИЕ ЦЕПОЧКИ</vt:lpstr>
      <vt:lpstr>ПРИЕМ  «ИНСЕРТ»</vt:lpstr>
      <vt:lpstr>Презентация PowerPoint</vt:lpstr>
      <vt:lpstr>Презентация PowerPoint</vt:lpstr>
      <vt:lpstr>СЮЖЕТНАЯ ТАБЛИЦА</vt:lpstr>
      <vt:lpstr>КОРЗИНА ИДЕЙ</vt:lpstr>
      <vt:lpstr>ТОЛСТЫЕ И ТОНКИЕ ВОПРОСЫ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ПОЛОЖИТЕЛЬНЫЕ СТОРОНЫ ТЕХНОЛОГИИ</vt:lpstr>
      <vt:lpstr>НЕДОСТАТОК ТЕХНОЛОГИИ</vt:lpstr>
      <vt:lpstr>РЕФЛЕКСИЯ КЛАСТЕР Технология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РАЗВИТИЯ КРИТИЧЕСКОГО МЫШЛЕНИЯ</dc:title>
  <dc:creator>XP GAME 2008</dc:creator>
  <cp:lastModifiedBy>Наталья Мамедалиева</cp:lastModifiedBy>
  <cp:revision>73</cp:revision>
  <dcterms:created xsi:type="dcterms:W3CDTF">2012-01-23T16:30:49Z</dcterms:created>
  <dcterms:modified xsi:type="dcterms:W3CDTF">2015-01-15T06:03:28Z</dcterms:modified>
</cp:coreProperties>
</file>