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75" r:id="rId3"/>
    <p:sldId id="262" r:id="rId4"/>
    <p:sldId id="266" r:id="rId5"/>
    <p:sldId id="280" r:id="rId6"/>
    <p:sldId id="281" r:id="rId7"/>
    <p:sldId id="282" r:id="rId8"/>
    <p:sldId id="283" r:id="rId9"/>
    <p:sldId id="267" r:id="rId10"/>
    <p:sldId id="268" r:id="rId11"/>
    <p:sldId id="269" r:id="rId12"/>
    <p:sldId id="277" r:id="rId13"/>
    <p:sldId id="270" r:id="rId14"/>
    <p:sldId id="271" r:id="rId15"/>
    <p:sldId id="278" r:id="rId16"/>
    <p:sldId id="279" r:id="rId17"/>
    <p:sldId id="289" r:id="rId18"/>
    <p:sldId id="273" r:id="rId19"/>
    <p:sldId id="272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009900"/>
    <a:srgbClr val="CC0066"/>
    <a:srgbClr val="990000"/>
    <a:srgbClr val="FF9999"/>
    <a:srgbClr val="CC3300"/>
    <a:srgbClr val="A50021"/>
    <a:srgbClr val="0099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2E103-ECE4-4B7B-8F7D-C02D96BDFFDE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DC7EE-2295-4E37-B872-69D49A578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7F5E2-8E97-4566-AEC9-262F4161520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0FF63-1FF8-4A6A-9EAF-15A030CE2901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FCF23-4294-4BA9-9328-67DF80A060C0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B073-40A5-45AB-8F2E-C4E69AF26CD7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5C7C-432F-4605-95B3-BDEF1BECA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телде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шартлатыу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цоканье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+</a:t>
            </a: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телде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у84а, 3ул4а маятник ке1ек й0р0т01+</a:t>
            </a: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ауы6 эсенд2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_туп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уйнатыу_+</a:t>
            </a:r>
            <a:endParaRPr lang="ru-RU" sz="4000" b="1" dirty="0" smtClean="0">
              <a:solidFill>
                <a:srgbClr val="990000"/>
              </a:solidFill>
              <a:latin typeface="Times Cyr Bash Normal" pitchFamily="34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телде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теш ара3ына 7уйып,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тартып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алыу=</a:t>
            </a:r>
            <a:endParaRPr lang="ru-RU" sz="4000" b="1" dirty="0" smtClean="0">
              <a:solidFill>
                <a:srgbClr val="990000"/>
              </a:solidFill>
              <a:latin typeface="Times Cyr Bash Normal" pitchFamily="34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_и62н, та7та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буяу_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й24ни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телде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ауы6 эсенд2 тешт2р </a:t>
            </a:r>
            <a:r>
              <a:rPr lang="ru-RU" sz="4000" b="1" dirty="0" err="1" smtClean="0">
                <a:solidFill>
                  <a:srgbClr val="990000"/>
                </a:solidFill>
                <a:latin typeface="Times Cyr Bash Normal" pitchFamily="34" charset="0"/>
              </a:rPr>
              <a:t>буйлап</a:t>
            </a:r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09т2н,</a:t>
            </a:r>
          </a:p>
          <a:p>
            <a:r>
              <a:rPr lang="ru-RU" sz="4000" b="1" dirty="0" smtClean="0">
                <a:solidFill>
                  <a:srgbClr val="990000"/>
                </a:solidFill>
                <a:latin typeface="Times Cyr Bash Normal" pitchFamily="34" charset="0"/>
              </a:rPr>
              <a:t> а9тан й0р0т01+</a:t>
            </a:r>
            <a:endParaRPr lang="ru-RU" sz="4000" b="1" dirty="0">
              <a:solidFill>
                <a:srgbClr val="990000"/>
              </a:solidFill>
              <a:latin typeface="Times Cyr Bash Norm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err="1" smtClean="0">
                <a:solidFill>
                  <a:srgbClr val="0000FF"/>
                </a:solidFill>
                <a:latin typeface="Times Cyr Bash Normal" pitchFamily="34" charset="0"/>
              </a:rPr>
              <a:t>Артикуляцион</a:t>
            </a:r>
            <a:r>
              <a:rPr lang="ru-RU" sz="6600" dirty="0" smtClean="0">
                <a:solidFill>
                  <a:srgbClr val="0000FF"/>
                </a:solidFill>
                <a:latin typeface="Times Cyr Bash Normal" pitchFamily="34" charset="0"/>
              </a:rPr>
              <a:t> к1неге1</a:t>
            </a:r>
            <a:endParaRPr lang="ru-RU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1сереп я6ыу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к1ре1, у7ыу, ишете1, я6ыу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к1некм2л2ре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бер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юлы 19еш2.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64243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№1662рг2 ял4ау6ар 7ушыу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-да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-д2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-та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-т2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-6а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-62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-л2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д2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6а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62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ял4ау6арын 32м терк21ест2рен и9т2 7алырлы7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итеп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30йл2мд2р бир2м.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М292л2н,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уян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да,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тейен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д2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урманда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"с2й 62,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атай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6а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0й62.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Шкаф та, ултыр4ыс та-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кабинетта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Алма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сей2 л2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ба7сала.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м272лд2р6е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дауам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итерг2=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_Кем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эшл2м2й,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к2р2кле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сифат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09т2п я6ыр4а=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	 …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ат7а 7амсы к2р2км2й.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бирелг2н м272лде8 рус теленд2ге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вариантын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я6=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_Ете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7ат 1лс2,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бер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7ат ки9_.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т0ш0п 7ал4ан 3166е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тап=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_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316е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к282ш,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фатиха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а7ыл 3.б.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т0ш0п 7ал4ан 316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урынына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нинд2й 31р2тте 7уйыр4а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була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/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_Т2жриб2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и8 я7шы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5.picsearch.com/is?PVh0P2s2EkJF3GJimHpX_mO6oq2tRDnI4WGtX97Gi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000504"/>
            <a:ext cx="2214578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://media1.picsearch.com/is?07zakjc_hj8KQTn9gn3lA0mNERpDNdRuViGD6oFUK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857628"/>
            <a:ext cx="15811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media1.picsearch.com/is?tyj1gEknWRSG8SY1nfoyTFeaTtjoF-gHSl08H9wWqT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500438"/>
            <a:ext cx="178592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http://media2.picsearch.com/is?wIXPf0pMiRKraprJrFnNPSVb8zMEl5cVdW6FZyDwxB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1357298"/>
            <a:ext cx="2005012" cy="148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http://media1.picsearch.com/is?kyOjAOi4lLdACuoAg-FvtNEki5HLayG_MLdLCICu2v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1500174"/>
            <a:ext cx="2286003" cy="16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6786578" y="5929330"/>
            <a:ext cx="1709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Cyr Bash Normal" pitchFamily="34" charset="0"/>
              </a:rPr>
              <a:t>У7ытыусы</a:t>
            </a: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4000496" y="5857892"/>
            <a:ext cx="1039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>
                <a:latin typeface="Times Cyr Bash Normal" pitchFamily="34" charset="0"/>
              </a:rPr>
              <a:t>Табип</a:t>
            </a:r>
            <a:endParaRPr lang="ru-RU" sz="2400" b="1" dirty="0">
              <a:latin typeface="Times Cyr Bash Normal" pitchFamily="34" charset="0"/>
            </a:endParaRP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2214546" y="2928934"/>
            <a:ext cx="127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Cyr Bash Normal" pitchFamily="34" charset="0"/>
              </a:rPr>
              <a:t>Шахтер</a:t>
            </a:r>
          </a:p>
        </p:txBody>
      </p: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0" y="5929330"/>
            <a:ext cx="2670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Cyr Bash Normal" pitchFamily="34" charset="0"/>
              </a:rPr>
              <a:t>Ян4ын 31ндере1се</a:t>
            </a:r>
          </a:p>
        </p:txBody>
      </p:sp>
      <p:sp>
        <p:nvSpPr>
          <p:cNvPr id="18443" name="TextBox 12"/>
          <p:cNvSpPr txBox="1">
            <a:spLocks noChangeArrowheads="1"/>
          </p:cNvSpPr>
          <p:nvPr/>
        </p:nvSpPr>
        <p:spPr bwMode="auto">
          <a:xfrm>
            <a:off x="5786446" y="3286124"/>
            <a:ext cx="1946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Cyr Bash Normal" pitchFamily="34" charset="0"/>
              </a:rPr>
              <a:t>Милиционер</a:t>
            </a:r>
          </a:p>
        </p:txBody>
      </p:sp>
      <p:sp>
        <p:nvSpPr>
          <p:cNvPr id="18444" name="Rectangle 1"/>
          <p:cNvSpPr>
            <a:spLocks noChangeArrowheads="1"/>
          </p:cNvSpPr>
          <p:nvPr/>
        </p:nvSpPr>
        <p:spPr bwMode="auto">
          <a:xfrm>
            <a:off x="142875" y="142875"/>
            <a:ext cx="8715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600" dirty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Т2жриб2-и8 я7шы …</a:t>
            </a:r>
            <a:endParaRPr lang="ru-RU" sz="66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err="1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роектлау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технология3ыны8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бер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т0р0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логик-м242н21и моделд2р.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3143248"/>
            <a:ext cx="2143140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0000FF"/>
                </a:solidFill>
                <a:latin typeface="Times Cyr Bash Normal" pitchFamily="34" charset="0"/>
              </a:rPr>
              <a:t>)ф0</a:t>
            </a:r>
            <a:endParaRPr lang="ru-RU" sz="4000" i="1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cxnSp>
        <p:nvCxnSpPr>
          <p:cNvPr id="7" name="Прямая со стрелкой 6"/>
          <p:cNvCxnSpPr>
            <a:stCxn id="5" idx="0"/>
          </p:cNvCxnSpPr>
          <p:nvPr/>
        </p:nvCxnSpPr>
        <p:spPr>
          <a:xfrm rot="5400000" flipH="1" flipV="1">
            <a:off x="3946918" y="2482446"/>
            <a:ext cx="1285884" cy="3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500694" y="2428868"/>
            <a:ext cx="1500198" cy="871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1714480" y="2357430"/>
            <a:ext cx="1671178" cy="799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571736" y="4071942"/>
            <a:ext cx="12425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5"/>
          </p:cNvCxnSpPr>
          <p:nvPr/>
        </p:nvCxnSpPr>
        <p:spPr>
          <a:xfrm rot="16200000" flipH="1">
            <a:off x="5408178" y="3979426"/>
            <a:ext cx="942746" cy="109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4"/>
          </p:cNvCxnSpPr>
          <p:nvPr/>
        </p:nvCxnSpPr>
        <p:spPr>
          <a:xfrm rot="5400000">
            <a:off x="3929058" y="48577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472" y="171448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Театр6ар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142873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№2йк2лд2р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15140" y="214311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</a:rPr>
              <a:t>Райондар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6578" y="550070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Музей6ар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7554" y="592933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У7ыу </a:t>
            </a: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</a:rPr>
              <a:t>йорттары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0100" y="5143512"/>
            <a:ext cx="2144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Йыр6ар,</a:t>
            </a:r>
          </a:p>
          <a:p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</a:rPr>
              <a:t>ши4ыр6ар</a:t>
            </a:r>
            <a:endParaRPr lang="ru-RU" sz="28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 flipH="1" flipV="1">
            <a:off x="2857488" y="2928934"/>
            <a:ext cx="357190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2214546" y="2500306"/>
            <a:ext cx="71438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8-конечная звезда 32"/>
          <p:cNvSpPr/>
          <p:nvPr/>
        </p:nvSpPr>
        <p:spPr>
          <a:xfrm flipH="1" flipV="1">
            <a:off x="2571736" y="4714884"/>
            <a:ext cx="188594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8-конечная звезда 33"/>
          <p:cNvSpPr/>
          <p:nvPr/>
        </p:nvSpPr>
        <p:spPr>
          <a:xfrm flipH="1">
            <a:off x="3143240" y="4286256"/>
            <a:ext cx="142876" cy="28575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5643570" y="314324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286512" y="2786058"/>
            <a:ext cx="71438" cy="1171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4500562" y="2714620"/>
            <a:ext cx="142877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4500562" y="2143116"/>
            <a:ext cx="214314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4500562" y="450057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 flipH="1">
            <a:off x="4571999" y="5357826"/>
            <a:ext cx="71438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омб 44"/>
          <p:cNvSpPr/>
          <p:nvPr/>
        </p:nvSpPr>
        <p:spPr>
          <a:xfrm flipV="1">
            <a:off x="5572132" y="4214817"/>
            <a:ext cx="142876" cy="14287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омб 45"/>
          <p:cNvSpPr/>
          <p:nvPr/>
        </p:nvSpPr>
        <p:spPr>
          <a:xfrm flipH="1">
            <a:off x="6072198" y="4643446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571480"/>
            <a:ext cx="914400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Cyr Bash Normal" pitchFamily="34" charset="0"/>
              </a:rPr>
              <a:t>Т2н7итле фекерл216е 19тере1 технология3ы</a:t>
            </a:r>
            <a:endParaRPr lang="ru-RU" sz="8000" b="1" cap="none" spc="50" dirty="0">
              <a:ln w="11430">
                <a:solidFill>
                  <a:srgbClr val="0070C0"/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сканировано 07.03.2010 14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571612"/>
            <a:ext cx="5500726" cy="42084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n w="38100">
                  <a:solidFill>
                    <a:srgbClr val="009900"/>
                  </a:solidFill>
                </a:ln>
                <a:solidFill>
                  <a:srgbClr val="FFFF00"/>
                </a:solidFill>
              </a:rPr>
              <a:t>КЛАСТЕР</a:t>
            </a:r>
            <a:endParaRPr lang="ru-RU" sz="5400" dirty="0">
              <a:ln w="38100">
                <a:solidFill>
                  <a:srgbClr val="009900"/>
                </a:solidFill>
              </a:ln>
              <a:solidFill>
                <a:srgbClr val="FFFF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1928794" y="1785926"/>
            <a:ext cx="1643074" cy="1285884"/>
          </a:xfrm>
          <a:prstGeom prst="straightConnector1">
            <a:avLst/>
          </a:prstGeom>
          <a:ln w="57150"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1" idx="3"/>
          </p:cNvCxnSpPr>
          <p:nvPr/>
        </p:nvCxnSpPr>
        <p:spPr>
          <a:xfrm rot="10800000">
            <a:off x="1643042" y="3763179"/>
            <a:ext cx="1357322" cy="245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00694" y="3071810"/>
            <a:ext cx="200026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928264" y="2571744"/>
            <a:ext cx="1143802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86380" y="4572008"/>
            <a:ext cx="178595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357290" y="4786322"/>
            <a:ext cx="1785950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58" y="1142984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3300"/>
                </a:solidFill>
                <a:latin typeface="Times Cyr Bash Normal" pitchFamily="34" charset="0"/>
              </a:rPr>
              <a:t>Ер</a:t>
            </a:r>
            <a:r>
              <a:rPr lang="ru-RU" sz="4000" dirty="0" smtClean="0">
                <a:solidFill>
                  <a:srgbClr val="FF3300"/>
                </a:solidFill>
                <a:latin typeface="Times Cyr Bash Normal" pitchFamily="34" charset="0"/>
              </a:rPr>
              <a:t> </a:t>
            </a:r>
            <a:r>
              <a:rPr lang="ru-RU" sz="4000" b="1" dirty="0" smtClean="0">
                <a:solidFill>
                  <a:srgbClr val="FF3300"/>
                </a:solidFill>
                <a:latin typeface="Times Cyr Bash Normal" pitchFamily="34" charset="0"/>
              </a:rPr>
              <a:t>30р2</a:t>
            </a:r>
            <a:endParaRPr lang="ru-RU" sz="4000" b="1" dirty="0">
              <a:solidFill>
                <a:srgbClr val="FF3300"/>
              </a:solidFill>
              <a:latin typeface="Times Cyr Bash Norm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928670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Йорт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хайуаны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8082" y="2214554"/>
            <a:ext cx="178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Cyr Bash Normal" pitchFamily="34" charset="0"/>
              </a:rPr>
              <a:t>Й0к</a:t>
            </a:r>
            <a:r>
              <a:rPr lang="ru-RU" sz="3200" dirty="0" smtClean="0">
                <a:solidFill>
                  <a:srgbClr val="002060"/>
                </a:solidFill>
                <a:latin typeface="Times Cyr Bash Normal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Cyr Bash Normal" pitchFamily="34" charset="0"/>
              </a:rPr>
              <a:t>ташый</a:t>
            </a:r>
            <a:endParaRPr lang="ru-RU" sz="4000" b="1" dirty="0">
              <a:solidFill>
                <a:srgbClr val="002060"/>
              </a:solidFill>
              <a:latin typeface="Times Cyr Bash Norm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286124"/>
            <a:ext cx="1643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9900"/>
                </a:solidFill>
                <a:latin typeface="Times Cyr Bash Normal" pitchFamily="34" charset="0"/>
              </a:rPr>
              <a:t>Кешене8 </a:t>
            </a:r>
            <a:r>
              <a:rPr lang="ru-RU" sz="2800" b="1" dirty="0" err="1" smtClean="0">
                <a:solidFill>
                  <a:srgbClr val="009900"/>
                </a:solidFill>
                <a:latin typeface="Times Cyr Bash Normal" pitchFamily="34" charset="0"/>
              </a:rPr>
              <a:t>юлдашы</a:t>
            </a:r>
            <a:endParaRPr lang="ru-RU" sz="2800" b="1" dirty="0">
              <a:solidFill>
                <a:srgbClr val="009900"/>
              </a:solidFill>
              <a:latin typeface="Times Cyr Bash Norm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29454" y="4357694"/>
            <a:ext cx="2214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  <a:latin typeface="Times Cyr Bash Normal" pitchFamily="34" charset="0"/>
              </a:rPr>
              <a:t>Б2йгел2р62</a:t>
            </a:r>
            <a:r>
              <a:rPr lang="ru-RU" sz="3200" dirty="0" smtClean="0">
                <a:solidFill>
                  <a:srgbClr val="990000"/>
                </a:solidFill>
                <a:latin typeface="Times Cyr Bash Normal" pitchFamily="34" charset="0"/>
              </a:rPr>
              <a:t> </a:t>
            </a:r>
            <a:r>
              <a:rPr lang="ru-RU" sz="3200" b="1" dirty="0" smtClean="0">
                <a:solidFill>
                  <a:srgbClr val="990000"/>
                </a:solidFill>
                <a:latin typeface="Times Cyr Bash Normal" pitchFamily="34" charset="0"/>
              </a:rPr>
              <a:t>7атнаша</a:t>
            </a:r>
            <a:endParaRPr lang="ru-RU" sz="3200" b="1" dirty="0">
              <a:solidFill>
                <a:srgbClr val="990000"/>
              </a:solidFill>
              <a:latin typeface="Times Cyr Bash Norm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929198"/>
            <a:ext cx="1714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6600CC"/>
                </a:solidFill>
                <a:latin typeface="Times Cyr Bash Normal" pitchFamily="34" charset="0"/>
              </a:rPr>
              <a:t>Ит</a:t>
            </a:r>
            <a:r>
              <a:rPr lang="ru-RU" sz="2800" b="1" dirty="0" smtClean="0">
                <a:solidFill>
                  <a:srgbClr val="6600CC"/>
                </a:solidFill>
                <a:latin typeface="Times Cyr Bash Normal" pitchFamily="34" charset="0"/>
              </a:rPr>
              <a:t>, 7ымы6 бир2</a:t>
            </a:r>
            <a:endParaRPr lang="ru-RU" sz="2800" b="1" dirty="0">
              <a:solidFill>
                <a:srgbClr val="6600CC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357438" y="0"/>
            <a:ext cx="3643312" cy="1571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4000" b="1" dirty="0" err="1" smtClean="0">
                <a:solidFill>
                  <a:srgbClr val="0000FF"/>
                </a:solidFill>
                <a:latin typeface="Times Cyr Bash Normal" pitchFamily="34" charset="0"/>
              </a:rPr>
              <a:t>Исем</a:t>
            </a:r>
            <a:endParaRPr lang="ru-RU" sz="4000" b="1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5" y="1285875"/>
            <a:ext cx="2500313" cy="10001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0000FF"/>
                </a:solidFill>
                <a:latin typeface="Times Cyr Bash Normal" pitchFamily="34" charset="0"/>
              </a:rPr>
              <a:t>Нинд2й</a:t>
            </a:r>
            <a:r>
              <a:rPr lang="ru-RU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" name="Овал 7"/>
          <p:cNvSpPr/>
          <p:nvPr/>
        </p:nvSpPr>
        <p:spPr>
          <a:xfrm>
            <a:off x="500063" y="2928938"/>
            <a:ext cx="2357437" cy="107156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rgbClr val="0000FF"/>
                </a:solidFill>
                <a:latin typeface="Times Cyr Bash Normal" pitchFamily="34" charset="0"/>
              </a:rPr>
              <a:t>Ни эшл2й</a:t>
            </a:r>
            <a:r>
              <a:rPr lang="ru-RU" sz="2000" b="1" dirty="0">
                <a:solidFill>
                  <a:srgbClr val="0000FF"/>
                </a:solidFill>
              </a:rPr>
              <a:t>?</a:t>
            </a:r>
            <a:endParaRPr lang="ru-RU" sz="2000" b="1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43636" y="1285860"/>
            <a:ext cx="2500312" cy="10001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0000FF"/>
                </a:solidFill>
                <a:latin typeface="Times Cyr Bash Normal" pitchFamily="34" charset="0"/>
              </a:rPr>
              <a:t>Нинд2й</a:t>
            </a:r>
            <a:r>
              <a:rPr lang="ru-RU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71813" y="2571750"/>
            <a:ext cx="2357437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rgbClr val="0000FF"/>
                </a:solidFill>
                <a:latin typeface="Times Cyr Bash Normal" pitchFamily="34" charset="0"/>
              </a:rPr>
              <a:t>Ни эшл2й</a:t>
            </a:r>
            <a:r>
              <a:rPr lang="ru-RU" sz="2000" b="1" dirty="0">
                <a:solidFill>
                  <a:srgbClr val="0000FF"/>
                </a:solidFill>
              </a:rPr>
              <a:t>?</a:t>
            </a:r>
            <a:endParaRPr lang="ru-RU" sz="2000" b="1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15000" y="3000375"/>
            <a:ext cx="2357438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rgbClr val="0000FF"/>
                </a:solidFill>
                <a:latin typeface="Times Cyr Bash Normal" pitchFamily="34" charset="0"/>
              </a:rPr>
              <a:t>Ни эшл2й</a:t>
            </a:r>
            <a:r>
              <a:rPr lang="ru-RU" sz="2000" b="1" dirty="0">
                <a:solidFill>
                  <a:srgbClr val="0000FF"/>
                </a:solidFill>
              </a:rPr>
              <a:t>?</a:t>
            </a:r>
            <a:endParaRPr lang="ru-RU" sz="2000" b="1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38" y="5786438"/>
            <a:ext cx="2857500" cy="85725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Times Cyr Bash Normal" pitchFamily="34" charset="0"/>
              </a:rPr>
              <a:t>Синоним</a:t>
            </a:r>
          </a:p>
          <a:p>
            <a:pPr algn="ctr">
              <a:defRPr/>
            </a:pP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00188" y="4572000"/>
            <a:ext cx="5572125" cy="85725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latin typeface="Times Cyr Bash Normal" pitchFamily="34" charset="0"/>
              </a:rPr>
              <a:t>№0йл2м</a:t>
            </a:r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0" name="Круговая стрелка 19"/>
          <p:cNvSpPr/>
          <p:nvPr/>
        </p:nvSpPr>
        <p:spPr>
          <a:xfrm flipH="1">
            <a:off x="1500188" y="428625"/>
            <a:ext cx="1071562" cy="1643063"/>
          </a:xfrm>
          <a:prstGeom prst="circularArrow">
            <a:avLst>
              <a:gd name="adj1" fmla="val 2237"/>
              <a:gd name="adj2" fmla="val 2663335"/>
              <a:gd name="adj3" fmla="val 20223714"/>
              <a:gd name="adj4" fmla="val 13285241"/>
              <a:gd name="adj5" fmla="val 13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овая стрелка 20"/>
          <p:cNvSpPr/>
          <p:nvPr/>
        </p:nvSpPr>
        <p:spPr>
          <a:xfrm>
            <a:off x="5857875" y="357188"/>
            <a:ext cx="857250" cy="1785937"/>
          </a:xfrm>
          <a:prstGeom prst="circularArrow">
            <a:avLst>
              <a:gd name="adj1" fmla="val 5343"/>
              <a:gd name="adj2" fmla="val 2663335"/>
              <a:gd name="adj3" fmla="val 20320382"/>
              <a:gd name="adj4" fmla="val 13871774"/>
              <a:gd name="adj5" fmla="val 11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руговая стрелка 21"/>
          <p:cNvSpPr/>
          <p:nvPr/>
        </p:nvSpPr>
        <p:spPr>
          <a:xfrm flipH="1">
            <a:off x="2286000" y="1285875"/>
            <a:ext cx="2357438" cy="3071813"/>
          </a:xfrm>
          <a:prstGeom prst="circularArrow">
            <a:avLst>
              <a:gd name="adj1" fmla="val 2037"/>
              <a:gd name="adj2" fmla="val 2346108"/>
              <a:gd name="adj3" fmla="val 20448981"/>
              <a:gd name="adj4" fmla="val 14980104"/>
              <a:gd name="adj5" fmla="val 8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руговая стрелка 22"/>
          <p:cNvSpPr/>
          <p:nvPr/>
        </p:nvSpPr>
        <p:spPr>
          <a:xfrm>
            <a:off x="4572000" y="1143000"/>
            <a:ext cx="1643063" cy="3286125"/>
          </a:xfrm>
          <a:prstGeom prst="circularArrow">
            <a:avLst>
              <a:gd name="adj1" fmla="val 2883"/>
              <a:gd name="adj2" fmla="val 2802470"/>
              <a:gd name="adj3" fmla="val 20658652"/>
              <a:gd name="adj4" fmla="val 14980104"/>
              <a:gd name="adj5" fmla="val 10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руговая стрелка 23"/>
          <p:cNvSpPr/>
          <p:nvPr/>
        </p:nvSpPr>
        <p:spPr>
          <a:xfrm rot="20999738" flipH="1">
            <a:off x="3857625" y="1357313"/>
            <a:ext cx="785813" cy="2286000"/>
          </a:xfrm>
          <a:prstGeom prst="circularArrow">
            <a:avLst>
              <a:gd name="adj1" fmla="val 4171"/>
              <a:gd name="adj2" fmla="val 2404082"/>
              <a:gd name="adj3" fmla="val 20472819"/>
              <a:gd name="adj4" fmla="val 15642396"/>
              <a:gd name="adj5" fmla="val 20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2441556">
            <a:off x="2106613" y="3983038"/>
            <a:ext cx="957262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Штриховая стрелка вправо 25"/>
          <p:cNvSpPr/>
          <p:nvPr/>
        </p:nvSpPr>
        <p:spPr>
          <a:xfrm rot="7388637">
            <a:off x="5422900" y="4043363"/>
            <a:ext cx="839787" cy="414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Штриховая стрелка вправо 26"/>
          <p:cNvSpPr/>
          <p:nvPr/>
        </p:nvSpPr>
        <p:spPr>
          <a:xfrm rot="5400000">
            <a:off x="4067969" y="5315744"/>
            <a:ext cx="669925" cy="414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Штриховая стрелка вправо 27"/>
          <p:cNvSpPr/>
          <p:nvPr/>
        </p:nvSpPr>
        <p:spPr>
          <a:xfrm rot="5400000">
            <a:off x="3824288" y="3890963"/>
            <a:ext cx="909637" cy="414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71" name="Picture 23" descr="F:\ларионова\концепции\много чего\knig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0586">
            <a:off x="6970713" y="5157788"/>
            <a:ext cx="1946275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357438" y="0"/>
            <a:ext cx="3643312" cy="1571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5400" b="1" dirty="0">
                <a:solidFill>
                  <a:srgbClr val="3333FF"/>
                </a:solidFill>
                <a:latin typeface="Times Cyr Bash Normal" pitchFamily="34" charset="0"/>
              </a:rPr>
              <a:t>Икм2к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58" y="1285860"/>
            <a:ext cx="2500313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3333FF"/>
                </a:solidFill>
                <a:latin typeface="Times Cyr Bash Normal" pitchFamily="34" charset="0"/>
              </a:rPr>
              <a:t>Т2мле</a:t>
            </a:r>
            <a:endParaRPr lang="ru-RU" sz="2800" b="1" dirty="0">
              <a:solidFill>
                <a:srgbClr val="3333F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34" y="3000372"/>
            <a:ext cx="2357437" cy="1071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3333FF"/>
                </a:solidFill>
                <a:latin typeface="Times Cyr Bash Normal" pitchFamily="34" charset="0"/>
              </a:rPr>
              <a:t>Беш2</a:t>
            </a:r>
            <a:endParaRPr lang="ru-RU" sz="2800" b="1" dirty="0">
              <a:solidFill>
                <a:srgbClr val="3333FF"/>
              </a:solidFill>
              <a:latin typeface="Times Cyr Bash Norm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72198" y="1357298"/>
            <a:ext cx="2500312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 err="1" smtClean="0">
                <a:solidFill>
                  <a:srgbClr val="3333FF"/>
                </a:solidFill>
                <a:latin typeface="Times Cyr Bash Normal" pitchFamily="34" charset="0"/>
              </a:rPr>
              <a:t>Йылы</a:t>
            </a:r>
            <a:endParaRPr lang="ru-RU" sz="2800" b="1" dirty="0">
              <a:solidFill>
                <a:srgbClr val="3333FF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71813" y="2571750"/>
            <a:ext cx="2357437" cy="10715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3333FF"/>
                </a:solidFill>
                <a:latin typeface="Times Cyr Bash Normal" pitchFamily="34" charset="0"/>
              </a:rPr>
              <a:t>№</a:t>
            </a:r>
            <a:r>
              <a:rPr lang="ru-RU" sz="2800" b="1" dirty="0" err="1" smtClean="0">
                <a:solidFill>
                  <a:srgbClr val="3333FF"/>
                </a:solidFill>
                <a:latin typeface="Times Cyr Bash Normal" pitchFamily="34" charset="0"/>
              </a:rPr>
              <a:t>атыла</a:t>
            </a:r>
            <a:endParaRPr lang="ru-RU" sz="2800" b="1" dirty="0">
              <a:solidFill>
                <a:srgbClr val="3333FF"/>
              </a:solidFill>
              <a:latin typeface="Times Cyr Bash Norm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643570" y="3071810"/>
            <a:ext cx="2357438" cy="10715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50925" indent="-914400" algn="ctr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3333FF"/>
                </a:solidFill>
                <a:latin typeface="Times Cyr Bash Normal" pitchFamily="34" charset="0"/>
              </a:rPr>
              <a:t>!92</a:t>
            </a:r>
            <a:endParaRPr lang="ru-RU" sz="2800" b="1" dirty="0">
              <a:solidFill>
                <a:srgbClr val="3333FF"/>
              </a:solidFill>
              <a:latin typeface="Times Cyr Bash Norm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38" y="5786438"/>
            <a:ext cx="2857500" cy="857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3333FF"/>
                </a:solidFill>
                <a:latin typeface="Times Cyr Bash Normal" pitchFamily="34" charset="0"/>
              </a:rPr>
              <a:t>Й2ш21 сы4ана4ы.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00188" y="4572000"/>
            <a:ext cx="5572125" cy="857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rgbClr val="0000FF"/>
                </a:solidFill>
                <a:latin typeface="Times Cyr Bash Normal" pitchFamily="34" charset="0"/>
              </a:rPr>
              <a:t>Икм2кт2н </a:t>
            </a:r>
            <a:r>
              <a:rPr lang="ru-RU" sz="3600" dirty="0" err="1" smtClean="0">
                <a:solidFill>
                  <a:srgbClr val="0000FF"/>
                </a:solidFill>
                <a:latin typeface="Times Cyr Bash Normal" pitchFamily="34" charset="0"/>
              </a:rPr>
              <a:t>оло</a:t>
            </a:r>
            <a:r>
              <a:rPr lang="ru-RU" sz="3600" dirty="0" smtClean="0">
                <a:solidFill>
                  <a:srgbClr val="0000FF"/>
                </a:solidFill>
                <a:latin typeface="Times Cyr Bash Normal" pitchFamily="34" charset="0"/>
              </a:rPr>
              <a:t> </a:t>
            </a:r>
            <a:r>
              <a:rPr lang="ru-RU" sz="3600" dirty="0" err="1" smtClean="0">
                <a:solidFill>
                  <a:srgbClr val="0000FF"/>
                </a:solidFill>
                <a:latin typeface="Times Cyr Bash Normal" pitchFamily="34" charset="0"/>
              </a:rPr>
              <a:t>аш</a:t>
            </a:r>
            <a:r>
              <a:rPr lang="ru-RU" sz="3600" dirty="0" smtClean="0">
                <a:solidFill>
                  <a:srgbClr val="0000FF"/>
                </a:solidFill>
                <a:latin typeface="Times Cyr Bash Normal" pitchFamily="34" charset="0"/>
              </a:rPr>
              <a:t> ю7.</a:t>
            </a:r>
            <a:endParaRPr lang="ru-RU" sz="36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0" name="Круговая стрелка 19"/>
          <p:cNvSpPr/>
          <p:nvPr/>
        </p:nvSpPr>
        <p:spPr>
          <a:xfrm flipH="1">
            <a:off x="1500188" y="428625"/>
            <a:ext cx="1071562" cy="1643063"/>
          </a:xfrm>
          <a:prstGeom prst="circularArrow">
            <a:avLst>
              <a:gd name="adj1" fmla="val 2237"/>
              <a:gd name="adj2" fmla="val 2663335"/>
              <a:gd name="adj3" fmla="val 20223714"/>
              <a:gd name="adj4" fmla="val 13285241"/>
              <a:gd name="adj5" fmla="val 13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овая стрелка 20"/>
          <p:cNvSpPr/>
          <p:nvPr/>
        </p:nvSpPr>
        <p:spPr>
          <a:xfrm>
            <a:off x="5857875" y="357188"/>
            <a:ext cx="857250" cy="1785937"/>
          </a:xfrm>
          <a:prstGeom prst="circularArrow">
            <a:avLst>
              <a:gd name="adj1" fmla="val 5343"/>
              <a:gd name="adj2" fmla="val 2663335"/>
              <a:gd name="adj3" fmla="val 20320382"/>
              <a:gd name="adj4" fmla="val 13871774"/>
              <a:gd name="adj5" fmla="val 11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руговая стрелка 21"/>
          <p:cNvSpPr/>
          <p:nvPr/>
        </p:nvSpPr>
        <p:spPr>
          <a:xfrm flipH="1">
            <a:off x="2286000" y="1285875"/>
            <a:ext cx="2357438" cy="3071813"/>
          </a:xfrm>
          <a:prstGeom prst="circularArrow">
            <a:avLst>
              <a:gd name="adj1" fmla="val 2037"/>
              <a:gd name="adj2" fmla="val 2346108"/>
              <a:gd name="adj3" fmla="val 20448981"/>
              <a:gd name="adj4" fmla="val 14980104"/>
              <a:gd name="adj5" fmla="val 8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руговая стрелка 22"/>
          <p:cNvSpPr/>
          <p:nvPr/>
        </p:nvSpPr>
        <p:spPr>
          <a:xfrm>
            <a:off x="4572000" y="1143000"/>
            <a:ext cx="1643063" cy="3286125"/>
          </a:xfrm>
          <a:prstGeom prst="circularArrow">
            <a:avLst>
              <a:gd name="adj1" fmla="val 2883"/>
              <a:gd name="adj2" fmla="val 2802470"/>
              <a:gd name="adj3" fmla="val 20658652"/>
              <a:gd name="adj4" fmla="val 14980104"/>
              <a:gd name="adj5" fmla="val 10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руговая стрелка 23"/>
          <p:cNvSpPr/>
          <p:nvPr/>
        </p:nvSpPr>
        <p:spPr>
          <a:xfrm rot="20999738" flipH="1">
            <a:off x="3857625" y="1357313"/>
            <a:ext cx="785813" cy="2286000"/>
          </a:xfrm>
          <a:prstGeom prst="circularArrow">
            <a:avLst>
              <a:gd name="adj1" fmla="val 4171"/>
              <a:gd name="adj2" fmla="val 2404082"/>
              <a:gd name="adj3" fmla="val 20472819"/>
              <a:gd name="adj4" fmla="val 15638007"/>
              <a:gd name="adj5" fmla="val 20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2441556">
            <a:off x="2106613" y="3983038"/>
            <a:ext cx="957262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Штриховая стрелка вправо 25"/>
          <p:cNvSpPr/>
          <p:nvPr/>
        </p:nvSpPr>
        <p:spPr>
          <a:xfrm rot="7388637">
            <a:off x="5422900" y="4043363"/>
            <a:ext cx="839787" cy="414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Штриховая стрелка вправо 26"/>
          <p:cNvSpPr/>
          <p:nvPr/>
        </p:nvSpPr>
        <p:spPr>
          <a:xfrm rot="5400000">
            <a:off x="4067969" y="5315744"/>
            <a:ext cx="669925" cy="414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Штриховая стрелка вправо 27"/>
          <p:cNvSpPr/>
          <p:nvPr/>
        </p:nvSpPr>
        <p:spPr>
          <a:xfrm rot="5400000">
            <a:off x="3824288" y="3890963"/>
            <a:ext cx="909637" cy="414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71" name="Picture 23" descr="F:\ларионова\концепции\много чего\knig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0586">
            <a:off x="6970713" y="5157788"/>
            <a:ext cx="1946275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00FF"/>
                </a:solidFill>
                <a:latin typeface="Times Cyr Bash Normal" pitchFamily="34" charset="0"/>
              </a:rPr>
              <a:t>Компьютер технология3ы</a:t>
            </a:r>
            <a:endParaRPr lang="ru-RU" sz="60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схема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буйынса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й2 булма3а бирелг2н 31662р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буйынса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30йл2мд2р т0601+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тест 3орау6арына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яуап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бире1+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- 3орау-яуаптар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диалогы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т0601+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т0ш0п 7ал4ан 316, 30йл2мд2р6е я6ыу+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текста4ы хаталар6ы т062те1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ял4ау6ар,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лексик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хаталар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4000" b="1" dirty="0" smtClean="0">
                <a:solidFill>
                  <a:srgbClr val="A50021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6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Мин б0г0н ...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белдем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Мине8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д0р09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булды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Ми82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о7шаны.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solidFill>
                  <a:srgbClr val="FFFF00"/>
                </a:solidFill>
                <a:latin typeface="Times Cyr Bash Normal" pitchFamily="34" charset="0"/>
                <a:cs typeface="Times New Roman" pitchFamily="18" charset="0"/>
              </a:rPr>
              <a:t>Мин … 0йр2ндем.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Cyr Bash Normal" pitchFamily="34" charset="0"/>
                <a:cs typeface="Times New Roman" pitchFamily="18" charset="0"/>
              </a:rPr>
              <a:t>Мин …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Cyr Bash Normal" pitchFamily="34" charset="0"/>
                <a:cs typeface="Times New Roman" pitchFamily="18" charset="0"/>
              </a:rPr>
              <a:t>яуап</a:t>
            </a:r>
            <a:r>
              <a:rPr kumimoji="0" lang="ru-RU" sz="6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Cyr Bash Normal" pitchFamily="34" charset="0"/>
                <a:cs typeface="Times New Roman" pitchFamily="18" charset="0"/>
              </a:rPr>
              <a:t> бир2м.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6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Фонетик к1неге162р </a:t>
            </a:r>
            <a:r>
              <a:rPr lang="ru-RU" sz="6000" b="1" dirty="0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тема4а 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ярашлы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ши4ыр6ан 060к, йома7, йыр6ар, ти62йткест2р.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К2-к2-к2, мин кил2м м2кт2пк2,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;а-4а-4а, мин сы4ам та7та4а,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Ты-ты-ты, мин </a:t>
            </a:r>
            <a:r>
              <a:rPr lang="ru-RU" sz="4400" i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алам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китапты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4400" i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Де-де-де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0йр2н2м мин </a:t>
            </a:r>
            <a:r>
              <a:rPr lang="ru-RU" sz="4400" i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телемде</a:t>
            </a: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400" i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Билд2ле педагог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Л.В.Занков=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Cyr Bash Norm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№2р я7лы 19ешк2,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рухи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байлы77а к0сл2п 0лг2штереп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булмай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 Кеше 16е ынтылыр4а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тейеш,_</a:t>
            </a:r>
            <a:r>
              <a:rPr kumimoji="0" lang="ru-RU" sz="4400" b="1" i="1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ти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белемг2, я8ылы77а бала 7ы6ы73ыныуы бул4анда 4ына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ынтыла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     Фонетик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уйындар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Мин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нинд2й 0нд0 сер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итеп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тотам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/_ 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_Какой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звук я задумала/_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-б0г0н, )ф0, 0с, т0лк0  - )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д2рес, икм2к, 2с2й, б2л2к2й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б1л2к, т1б2т2й, к1л, к1лд2к - !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- 7ар, 7орот, 7айма7, 7ул - ?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- 3ин, 3аумы, 3ауа, 3ары - № 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643314"/>
            <a:ext cx="63579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sz="2800" b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Лексик</a:t>
            </a:r>
            <a:r>
              <a:rPr lang="ru-RU" sz="2800" b="1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уйындар</a:t>
            </a:r>
            <a:r>
              <a:rPr lang="ru-RU" sz="2800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_Ваты7 </a:t>
            </a:r>
            <a:r>
              <a:rPr lang="ru-RU" sz="2800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телефон_</a:t>
            </a:r>
            <a:endParaRPr lang="ru-RU" sz="28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_Тере</a:t>
            </a:r>
            <a:r>
              <a:rPr lang="ru-RU" sz="2800" dirty="0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9900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чайнворд_</a:t>
            </a:r>
            <a:endParaRPr lang="ru-RU" sz="28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72075"/>
            <a:ext cx="7429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   Грамматик </a:t>
            </a:r>
            <a:r>
              <a:rPr lang="ru-RU" sz="2800" b="1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уйындар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_Интервью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алыу_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_Магазинда_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_Танышыу_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, _?ай6а/_, </a:t>
            </a:r>
            <a:r>
              <a:rPr lang="ru-RU" sz="2800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_Интервью</a:t>
            </a:r>
            <a:r>
              <a:rPr lang="ru-RU" sz="2800" dirty="0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бире1_.</a:t>
            </a: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FF"/>
              </a:solidFill>
              <a:latin typeface="Times Cyr Bash Normal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50"/>
                            </p:stCondLst>
                            <p:childTnLst>
                              <p:par>
                                <p:cTn id="17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85828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err="1" smtClean="0">
                <a:solidFill>
                  <a:srgbClr val="0000FF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шетеп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а8лау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Таныу,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айыра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беле1 32л2тен 19тере1 к1неге162ре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714620"/>
            <a:ext cx="89297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Х2тер 19тере1г2 й1н2лтелг2н ты8лап а8лау к1неге162ре.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929066"/>
            <a:ext cx="9044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К2р2кле м24л1м2тте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айырып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алыу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к1неге162ре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78632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Ишетк2нде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тулыландырыу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к1неге162ре.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1" grpId="0"/>
      <p:bldP spid="225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Cyr Bash Normal" pitchFamily="34" charset="0"/>
              </a:rPr>
              <a:t>)нд2р6е айырыр4а 0йр2те1=</a:t>
            </a:r>
            <a:r>
              <a:rPr lang="ru-RU" sz="3600" dirty="0" smtClean="0">
                <a:solidFill>
                  <a:srgbClr val="0000FF"/>
                </a:solidFill>
                <a:latin typeface="Times Cyr Bash Normal" pitchFamily="34" charset="0"/>
              </a:rPr>
              <a:t> ты8ла4ы6 32м </a:t>
            </a:r>
            <a:r>
              <a:rPr lang="ru-RU" sz="4900" dirty="0" smtClean="0">
                <a:solidFill>
                  <a:srgbClr val="009900"/>
                </a:solidFill>
                <a:latin typeface="Times Cyr Bash Normal" pitchFamily="34" charset="0"/>
              </a:rPr>
              <a:t>2</a:t>
            </a:r>
            <a:r>
              <a:rPr lang="ru-RU" sz="3600" dirty="0" smtClean="0">
                <a:latin typeface="Times Cyr Bash Normal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Times Cyr Bash Normal" pitchFamily="34" charset="0"/>
              </a:rPr>
              <a:t>0н0 бул4ан 3166е 2йтеге6.</a:t>
            </a:r>
            <a:endParaRPr lang="ru-RU" sz="3600" dirty="0">
              <a:solidFill>
                <a:srgbClr val="0000FF"/>
              </a:solidFill>
              <a:latin typeface="Times Cyr Bash Norm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Атай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2с2й, </a:t>
            </a:r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олатай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0л2с2й, </a:t>
            </a:r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ашай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й2ш2й.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Cyr Bash Normal" pitchFamily="34" charset="0"/>
              </a:rPr>
              <a:t>Ижект2р6е айырыр4а 0йр2те1= </a:t>
            </a:r>
            <a:r>
              <a:rPr lang="ru-RU" dirty="0" smtClean="0">
                <a:solidFill>
                  <a:srgbClr val="0000FF"/>
                </a:solidFill>
                <a:latin typeface="Times Cyr Bash Normal" pitchFamily="34" charset="0"/>
              </a:rPr>
              <a:t>ты8ла4ы6 32м 0с </a:t>
            </a:r>
            <a:r>
              <a:rPr lang="ru-RU" dirty="0" err="1" smtClean="0">
                <a:solidFill>
                  <a:srgbClr val="0000FF"/>
                </a:solidFill>
                <a:latin typeface="Times Cyr Bash Normal" pitchFamily="34" charset="0"/>
              </a:rPr>
              <a:t>ижекле</a:t>
            </a:r>
            <a:r>
              <a:rPr lang="ru-RU" dirty="0" smtClean="0">
                <a:solidFill>
                  <a:srgbClr val="0000FF"/>
                </a:solidFill>
                <a:latin typeface="Times Cyr Bash Normal" pitchFamily="34" charset="0"/>
              </a:rPr>
              <a:t> 31662р6е 2йтеге6.</a:t>
            </a:r>
          </a:p>
          <a:p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Малай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4аил2, икм2к, т2би42т, у7ыусы.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Cyr Bash Normal" pitchFamily="34" charset="0"/>
              </a:rPr>
              <a:t>№166е8 </a:t>
            </a:r>
            <a:r>
              <a:rPr lang="ru-RU" dirty="0" err="1" smtClean="0">
                <a:solidFill>
                  <a:srgbClr val="C00000"/>
                </a:solidFill>
                <a:latin typeface="Times Cyr Bash Normal" pitchFamily="34" charset="0"/>
              </a:rPr>
              <a:t>лексик</a:t>
            </a:r>
            <a:r>
              <a:rPr lang="ru-RU" dirty="0" smtClean="0">
                <a:solidFill>
                  <a:srgbClr val="C00000"/>
                </a:solidFill>
                <a:latin typeface="Times Cyr Bash Normal" pitchFamily="34" charset="0"/>
              </a:rPr>
              <a:t> м242н23ен айырыр4а 0йр2те1= </a:t>
            </a:r>
            <a:r>
              <a:rPr lang="ru-RU" dirty="0" smtClean="0">
                <a:solidFill>
                  <a:srgbClr val="0000FF"/>
                </a:solidFill>
                <a:latin typeface="Times Cyr Bash Normal" pitchFamily="34" charset="0"/>
              </a:rPr>
              <a:t>31662р р2тен2н а4асты белдерг2н 31662р6е табы4ы6.</a:t>
            </a:r>
          </a:p>
          <a:p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?</a:t>
            </a:r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ояш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7айын, йыл4а, </a:t>
            </a:r>
            <a:r>
              <a:rPr lang="ru-RU" dirty="0" err="1" smtClean="0">
                <a:solidFill>
                  <a:srgbClr val="CC00FF"/>
                </a:solidFill>
                <a:latin typeface="Times Cyr Bash Normal" pitchFamily="34" charset="0"/>
              </a:rPr>
              <a:t>шыршы</a:t>
            </a:r>
            <a:r>
              <a:rPr lang="ru-RU" dirty="0" smtClean="0">
                <a:solidFill>
                  <a:srgbClr val="CC00FF"/>
                </a:solidFill>
                <a:latin typeface="Times Cyr Bash Normal" pitchFamily="34" charset="0"/>
              </a:rPr>
              <a:t>, шатлы7, 7ара4ай.</a:t>
            </a:r>
          </a:p>
          <a:p>
            <a:endParaRPr lang="ru-RU" dirty="0">
              <a:latin typeface="Times Cyr Bash Norm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28572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00FF"/>
                </a:solidFill>
                <a:latin typeface="Times Cyr Bash Normal" pitchFamily="34" charset="0"/>
              </a:rPr>
              <a:t>  Ты8ла4ы6 32м 2йтеге6, </a:t>
            </a:r>
            <a:r>
              <a:rPr lang="ru-RU" sz="4000" dirty="0" err="1" smtClean="0">
                <a:solidFill>
                  <a:srgbClr val="0000FF"/>
                </a:solidFill>
                <a:latin typeface="Times Cyr Bash Normal" pitchFamily="34" charset="0"/>
              </a:rPr>
              <a:t>икенсе</a:t>
            </a:r>
            <a:r>
              <a:rPr lang="ru-RU" sz="4000" dirty="0" smtClean="0">
                <a:solidFill>
                  <a:srgbClr val="0000FF"/>
                </a:solidFill>
                <a:latin typeface="Times Cyr Bash Normal" pitchFamily="34" charset="0"/>
              </a:rPr>
              <a:t> текста ним2 16г2рг2н/</a:t>
            </a:r>
            <a:r>
              <a:rPr lang="ru-RU" sz="4000" dirty="0" smtClean="0">
                <a:latin typeface="Times Cyr Bash Normal" pitchFamily="34" charset="0"/>
              </a:rPr>
              <a:t/>
            </a:r>
            <a:br>
              <a:rPr lang="ru-RU" sz="4000" dirty="0" smtClean="0">
                <a:latin typeface="Times Cyr Bash Norm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У7ыусы я6а. У7ыусы 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</a:rPr>
              <a:t>инша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 я6а.</a:t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r>
              <a:rPr lang="ru-RU" sz="4000" dirty="0" smtClean="0">
                <a:latin typeface="Times Cyr Bash Normal" pitchFamily="34" charset="0"/>
              </a:rPr>
              <a:t/>
            </a:r>
            <a:br>
              <a:rPr lang="ru-RU" sz="4000" dirty="0" smtClean="0">
                <a:latin typeface="Times Cyr Bash Normal" pitchFamily="34" charset="0"/>
              </a:rPr>
            </a:br>
            <a:r>
              <a:rPr lang="ru-RU" sz="4000" dirty="0" smtClean="0">
                <a:latin typeface="Times Cyr Bash Normal" pitchFamily="34" charset="0"/>
              </a:rPr>
              <a:t>  </a:t>
            </a:r>
            <a:r>
              <a:rPr lang="ru-RU" sz="4000" dirty="0" smtClean="0">
                <a:solidFill>
                  <a:srgbClr val="0000FF"/>
                </a:solidFill>
                <a:latin typeface="Times Cyr Bash Normal" pitchFamily="34" charset="0"/>
              </a:rPr>
              <a:t>Ты8ла4ы6 32м 2йтеге6, диалог ним2 тура3ында/</a:t>
            </a:r>
            <a:r>
              <a:rPr lang="ru-RU" sz="4000" dirty="0" smtClean="0">
                <a:latin typeface="Times Cyr Bash Normal" pitchFamily="34" charset="0"/>
              </a:rPr>
              <a:t/>
            </a:r>
            <a:br>
              <a:rPr lang="ru-RU" sz="4000" dirty="0" smtClean="0">
                <a:latin typeface="Times Cyr Bash Norm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- №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</a:rPr>
              <a:t>аумы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</a:rPr>
              <a:t>Урал\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- №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</a:rPr>
              <a:t>аумы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, С2лим2\</a:t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- ?ай6а китте8/</a:t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- Дауахана4а. Мине8 тешем 3ы6лай.</a:t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Cyr Bash Norm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Cyr Bash Normal" pitchFamily="34" charset="0"/>
              </a:rPr>
            </a:br>
            <a:endParaRPr lang="ru-RU" dirty="0">
              <a:solidFill>
                <a:srgbClr val="FF0000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Cyr Bash Normal" pitchFamily="34" charset="0"/>
              </a:rPr>
              <a:t>Ситуацияны</a:t>
            </a:r>
            <a:r>
              <a:rPr lang="ru-RU" sz="5400" dirty="0" smtClean="0">
                <a:solidFill>
                  <a:srgbClr val="FF0000"/>
                </a:solidFill>
                <a:latin typeface="Times Cyr Bash Normal" pitchFamily="34" charset="0"/>
              </a:rPr>
              <a:t> а8лау.</a:t>
            </a:r>
            <a:br>
              <a:rPr lang="ru-RU" sz="54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endParaRPr lang="ru-RU" sz="5400" dirty="0">
              <a:solidFill>
                <a:srgbClr val="FF0000"/>
              </a:solidFill>
              <a:latin typeface="Times Cyr Bash Norm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00FF"/>
                </a:solidFill>
                <a:latin typeface="Times Cyr Bash Normal" pitchFamily="34" charset="0"/>
              </a:rPr>
              <a:t>  </a:t>
            </a:r>
            <a:r>
              <a:rPr lang="ru-RU" sz="4800" dirty="0" err="1" smtClean="0">
                <a:solidFill>
                  <a:srgbClr val="0000FF"/>
                </a:solidFill>
                <a:latin typeface="Times Cyr Bash Normal" pitchFamily="34" charset="0"/>
              </a:rPr>
              <a:t>Азат</a:t>
            </a:r>
            <a:r>
              <a:rPr lang="ru-RU" sz="4800" dirty="0" smtClean="0">
                <a:solidFill>
                  <a:srgbClr val="0000FF"/>
                </a:solidFill>
                <a:latin typeface="Times Cyr Bash Normal" pitchFamily="34" charset="0"/>
              </a:rPr>
              <a:t> урман4а бар6ы. </a:t>
            </a:r>
            <a:r>
              <a:rPr lang="ru-RU" sz="4800" dirty="0" err="1" smtClean="0">
                <a:solidFill>
                  <a:srgbClr val="0000FF"/>
                </a:solidFill>
                <a:latin typeface="Times Cyr Bash Normal" pitchFamily="34" charset="0"/>
              </a:rPr>
              <a:t>Ул</a:t>
            </a:r>
            <a:r>
              <a:rPr lang="ru-RU" sz="4800" dirty="0" smtClean="0">
                <a:solidFill>
                  <a:srgbClr val="0000FF"/>
                </a:solidFill>
                <a:latin typeface="Times Cyr Bash Normal" pitchFamily="34" charset="0"/>
              </a:rPr>
              <a:t> б2шм2к йый6ы. Марат урман4а бар6ы. </a:t>
            </a:r>
            <a:r>
              <a:rPr lang="ru-RU" sz="4800" dirty="0" err="1" smtClean="0">
                <a:solidFill>
                  <a:srgbClr val="0000FF"/>
                </a:solidFill>
                <a:latin typeface="Times Cyr Bash Normal" pitchFamily="34" charset="0"/>
              </a:rPr>
              <a:t>Ул</a:t>
            </a:r>
            <a:r>
              <a:rPr lang="ru-RU" sz="4800" dirty="0" smtClean="0">
                <a:solidFill>
                  <a:srgbClr val="0000FF"/>
                </a:solidFill>
                <a:latin typeface="Times Cyr Bash Normal" pitchFamily="34" charset="0"/>
              </a:rPr>
              <a:t> </a:t>
            </a:r>
            <a:r>
              <a:rPr lang="ru-RU" sz="4800" dirty="0" err="1" smtClean="0">
                <a:solidFill>
                  <a:srgbClr val="0000FF"/>
                </a:solidFill>
                <a:latin typeface="Times Cyr Bash Normal" pitchFamily="34" charset="0"/>
              </a:rPr>
              <a:t>муйыл</a:t>
            </a:r>
            <a:r>
              <a:rPr lang="ru-RU" sz="4800" dirty="0" smtClean="0">
                <a:solidFill>
                  <a:srgbClr val="0000FF"/>
                </a:solidFill>
                <a:latin typeface="Times Cyr Bash Normal" pitchFamily="34" charset="0"/>
              </a:rPr>
              <a:t> йый6ы.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Cyr Bash Normal" pitchFamily="34" charset="0"/>
              </a:rPr>
              <a:t>№</a:t>
            </a:r>
            <a:r>
              <a:rPr lang="ru-RU" sz="4000" dirty="0" err="1" smtClean="0">
                <a:solidFill>
                  <a:srgbClr val="C00000"/>
                </a:solidFill>
                <a:latin typeface="Times Cyr Bash Normal" pitchFamily="34" charset="0"/>
              </a:rPr>
              <a:t>орау</a:t>
            </a:r>
            <a:r>
              <a:rPr lang="ru-RU" sz="4400" dirty="0" err="1" smtClean="0">
                <a:solidFill>
                  <a:srgbClr val="CC0066"/>
                </a:solidFill>
                <a:latin typeface="Times Cyr Bash Normal" pitchFamily="34" charset="0"/>
              </a:rPr>
              <a:t>=</a:t>
            </a:r>
            <a:r>
              <a:rPr lang="ru-RU" sz="4400" dirty="0" smtClean="0">
                <a:solidFill>
                  <a:srgbClr val="CC0066"/>
                </a:solidFill>
                <a:latin typeface="Times Cyr Bash Normal" pitchFamily="34" charset="0"/>
              </a:rPr>
              <a:t> </a:t>
            </a:r>
            <a:r>
              <a:rPr lang="ru-RU" sz="4400" i="1" dirty="0" err="1" smtClean="0">
                <a:solidFill>
                  <a:srgbClr val="CC0066"/>
                </a:solidFill>
                <a:latin typeface="Times Cyr Bash Normal" pitchFamily="34" charset="0"/>
              </a:rPr>
              <a:t>Азат</a:t>
            </a:r>
            <a:r>
              <a:rPr lang="ru-RU" sz="4400" i="1" dirty="0" smtClean="0">
                <a:solidFill>
                  <a:srgbClr val="CC0066"/>
                </a:solidFill>
                <a:latin typeface="Times Cyr Bash Normal" pitchFamily="34" charset="0"/>
              </a:rPr>
              <a:t> мен2н Марат б2шм2к йый4андармы/</a:t>
            </a:r>
            <a:endParaRPr lang="ru-RU" sz="4400" i="1" dirty="0">
              <a:solidFill>
                <a:srgbClr val="CC0066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	Ишетк2нде </a:t>
            </a:r>
            <a:r>
              <a:rPr lang="ru-RU" sz="4000" dirty="0" err="1" smtClean="0">
                <a:solidFill>
                  <a:srgbClr val="FF0000"/>
                </a:solidFill>
                <a:latin typeface="Times Cyr Bash Normal" pitchFamily="34" charset="0"/>
              </a:rPr>
              <a:t>тулыландырыу</a:t>
            </a: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.</a:t>
            </a:r>
            <a:b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</a:br>
            <a:endParaRPr lang="ru-RU" sz="4000" dirty="0">
              <a:solidFill>
                <a:srgbClr val="FF0000"/>
              </a:solidFill>
              <a:latin typeface="Times Cyr Bash Norm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err="1" smtClean="0">
                <a:solidFill>
                  <a:srgbClr val="0000FF"/>
                </a:solidFill>
                <a:latin typeface="Times Cyr Bash Normal" pitchFamily="34" charset="0"/>
              </a:rPr>
              <a:t>Балалар</a:t>
            </a: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</a:t>
            </a: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балы77а …</a:t>
            </a:r>
            <a:endParaRPr lang="ru-RU" sz="4400" dirty="0" smtClean="0">
              <a:solidFill>
                <a:srgbClr val="0000FF"/>
              </a:solidFill>
              <a:latin typeface="Times Cyr Bash Normal" pitchFamily="34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Улар … алдылар.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  <a:latin typeface="Times Cyr Bash Normal" pitchFamily="34" charset="0"/>
              </a:rPr>
              <a:t>Балалар</a:t>
            </a: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… </a:t>
            </a:r>
            <a:r>
              <a:rPr lang="ru-RU" sz="4400" dirty="0" err="1" smtClean="0">
                <a:solidFill>
                  <a:srgbClr val="0000FF"/>
                </a:solidFill>
                <a:latin typeface="Times Cyr Bash Normal" pitchFamily="34" charset="0"/>
              </a:rPr>
              <a:t>тотто</a:t>
            </a: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Cyr Bash Normal" pitchFamily="34" charset="0"/>
              </a:rPr>
              <a:t>		Тексты т060п б0т0р01.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Марат китапхана4а бар6ы.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  <a:latin typeface="Times Cyr Bash Normal" pitchFamily="34" charset="0"/>
              </a:rPr>
              <a:t>Ул</a:t>
            </a:r>
            <a:r>
              <a:rPr lang="ru-RU" sz="4400" dirty="0" smtClean="0">
                <a:solidFill>
                  <a:srgbClr val="0000FF"/>
                </a:solidFill>
                <a:latin typeface="Times Cyr Bash Normal" pitchFamily="34" charset="0"/>
              </a:rPr>
              <a:t> … .</a:t>
            </a:r>
            <a:endParaRPr lang="ru-RU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643182"/>
          <a:ext cx="9143999" cy="4313741"/>
        </p:xfrm>
        <a:graphic>
          <a:graphicData uri="http://schemas.openxmlformats.org/drawingml/2006/table">
            <a:tbl>
              <a:tblPr/>
              <a:tblGrid>
                <a:gridCol w="1523814"/>
                <a:gridCol w="1523814"/>
                <a:gridCol w="1523814"/>
                <a:gridCol w="1523814"/>
                <a:gridCol w="1548578"/>
                <a:gridCol w="1500165"/>
              </a:tblGrid>
              <a:tr h="60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Мине8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ат-ым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матур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саба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-мы/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Эйе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№ине8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ат-ы8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ш2п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юрта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/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Ю7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Уны8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а7ыллы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хайуан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-мо/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Бе66е8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ат-ыбы6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сы6амлы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мал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-м0/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№е66е8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ат-ы4ы6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ты8лаусан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кешн2й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Cyr Bash Norm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                           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ма</a:t>
                      </a:r>
                      <a:endParaRPr lang="ru-RU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Cyr Bash Norm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м2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0066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Улар6ы8</a:t>
                      </a:r>
                      <a:endParaRPr lang="ru-RU" sz="2000" b="1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9900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ат-ы</a:t>
                      </a:r>
                      <a:endParaRPr lang="ru-RU" sz="2000" b="1" dirty="0">
                        <a:solidFill>
                          <a:srgbClr val="99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990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к0сл0</a:t>
                      </a:r>
                      <a:endParaRPr lang="ru-RU" sz="2000" b="1" dirty="0"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Cyr Bash Normal"/>
                          <a:ea typeface="Calibri"/>
                          <a:cs typeface="Times New Roman"/>
                        </a:rPr>
                        <a:t>то7ом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Cyr Bash Normal"/>
                          <a:ea typeface="Calibri"/>
                          <a:cs typeface="Times New Roman"/>
                        </a:rPr>
                        <a:t>т1гел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Cyr Bash Norm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№0йл21 телм2рен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19тере1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Айг0л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уйнай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     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Айг0л  </a:t>
            </a: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туп </a:t>
            </a:r>
            <a:r>
              <a:rPr lang="ru-RU" sz="2800" b="1" dirty="0" err="1" smtClean="0">
                <a:solidFill>
                  <a:srgbClr val="A50021"/>
                </a:solidFill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уйнай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Айг0л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урамда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туп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уйнай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Айг0л </a:t>
            </a:r>
            <a:r>
              <a:rPr lang="ru-RU" sz="2800" b="1" dirty="0" err="1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Азат</a:t>
            </a: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 мен2н </a:t>
            </a:r>
            <a:r>
              <a:rPr lang="ru-RU" sz="2800" b="1" dirty="0" err="1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урамда</a:t>
            </a: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 туп </a:t>
            </a:r>
            <a:r>
              <a:rPr lang="ru-RU" sz="2800" b="1" dirty="0" err="1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уйнай</a:t>
            </a:r>
            <a:r>
              <a:rPr lang="ru-RU" sz="2800" b="1" dirty="0" smtClean="0">
                <a:solidFill>
                  <a:srgbClr val="A50021"/>
                </a:solidFill>
                <a:latin typeface="Times Cyr Bash Normal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43174" y="857232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71802" y="1285860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71868" y="1285860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71934" y="1285860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43240" y="857232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9124" y="1714488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0628" y="1714488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72132" y="1714488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15074" y="2143116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143636" y="1714488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15140" y="2143116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215206" y="2143116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86710" y="2143116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358214" y="2143116"/>
            <a:ext cx="357190" cy="158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665</Words>
  <Application>Microsoft Office PowerPoint</Application>
  <PresentationFormat>Экран (4:3)</PresentationFormat>
  <Paragraphs>167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)нд2р6е айырыр4а 0йр2те1= ты8ла4ы6 32м 2 0н0 бул4ан 3166е 2йтеге6.</vt:lpstr>
      <vt:lpstr>  Ты8ла4ы6 32м 2йтеге6, икенсе текста ним2 16г2рг2н/ У7ыусы я6а. У7ыусы инша я6а.    Ты8ла4ы6 32м 2йтеге6, диалог ним2 тура3ында/ - №аумы, Урал\ - №аумы, С2лим2\ - ?ай6а китте8/ - Дауахана4а. Мине8 тешем 3ы6лай.  </vt:lpstr>
      <vt:lpstr>Ситуацияны а8лау. </vt:lpstr>
      <vt:lpstr> Ишетк2нде тулыландырыу.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</dc:creator>
  <cp:lastModifiedBy>ГИЗА</cp:lastModifiedBy>
  <cp:revision>60</cp:revision>
  <dcterms:created xsi:type="dcterms:W3CDTF">2010-03-21T08:34:51Z</dcterms:created>
  <dcterms:modified xsi:type="dcterms:W3CDTF">2010-03-28T15:35:48Z</dcterms:modified>
</cp:coreProperties>
</file>