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05ACA4-BBB3-42E6-9969-10FAD069F4B2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BFFD62-972E-4C9E-9A3C-C9ECE90EB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ra.ru/composition/get/coid/00564601319584681888/woid/00046701184773069176/" TargetMode="External"/><Relationship Id="rId2" Type="http://schemas.openxmlformats.org/officeDocument/2006/relationships/hyperlink" Target="http://knowledge.allbest.ru/literature/2c0b65625a2ac68b5d43b89521306c26_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orks.tarefer.ru/44/100288/index.html" TargetMode="External"/><Relationship Id="rId4" Type="http://schemas.openxmlformats.org/officeDocument/2006/relationships/hyperlink" Target="http://www.kostyor.ru/student/?n=24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848872" cy="648071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Эволюция образного мира С. Есенина.</a:t>
            </a:r>
            <a:endParaRPr lang="ru-RU" sz="32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03848" y="1412776"/>
            <a:ext cx="5688632" cy="4896544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«Сергей Есенин не столько человек, сколько орган, созданный природой исключительно для поэзии, для выражения “печали людей”, любви ко всему живому в мире и милосердия, которое - более всего иного - заслужено человеком». 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                                                        М. Горький.</a:t>
            </a: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  <p:pic>
        <p:nvPicPr>
          <p:cNvPr id="1026" name="Picture 2" descr="C:\Users\Клеменчук С В\Desktop\250px-Sergey_Yesen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2016224" cy="28803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3714744" y="5185066"/>
            <a:ext cx="5249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Презентация подготовлена </a:t>
            </a:r>
            <a:r>
              <a:rPr lang="ru-RU" sz="2000" dirty="0" smtClean="0"/>
              <a:t>учителем средней общеобразовательной школы № 6. п. Новый </a:t>
            </a:r>
            <a:r>
              <a:rPr lang="ru-RU" sz="2000" dirty="0" err="1" smtClean="0"/>
              <a:t>Надеждинского</a:t>
            </a:r>
            <a:r>
              <a:rPr lang="ru-RU" sz="2000" dirty="0" smtClean="0"/>
              <a:t> района</a:t>
            </a:r>
            <a:endParaRPr lang="ru-RU" sz="2000" dirty="0" smtClean="0"/>
          </a:p>
          <a:p>
            <a:r>
              <a:rPr lang="ru-RU" sz="2000" dirty="0" err="1" smtClean="0"/>
              <a:t>Клеменчук</a:t>
            </a:r>
            <a:r>
              <a:rPr lang="ru-RU" sz="2000" dirty="0" smtClean="0"/>
              <a:t> С. В. 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46064" cy="79208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Мир образов Есенина.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Мир поэзии Есенина, несмотря на сложность, многообразие и даже противоречивость его творчества, представляет собой неразрывную художественную ткань из образов, символов, картин, мотивов, тем. Поэта привлекают не только  образы, связанные с религиозными верованиями и христианским бытом. Через всё творчество Есенина проходит образ Родины . В ранних стихотворениях поэта Родина- это уголок мира, где родился и вырос  Сергей Есенин. В поздних произведениях поэта мы слышим тревогу за происходящее в родной стране. Неотделимы от образа Родины  и образ природы, и  образ народа, и образ матери, и образ любимой.Художественный мир поэта сложен, многообразен, ярок. И в этом прелесть самобытности и неповторимости его произведений.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634082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Вместо заключения…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149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Движется, живет по своим законам мир поэзии - Вселенная души человечества. Беспрерывно нарождаются и вспыхивают в этом чудесном мире новые поэтические звезды и звездочки. Одни сгорают и навсегда затухают, еще при жизни их "хозяина", свет других доходит к нам на протяжении десятилетий, и лишь немногие, очень немногие согревают народную "живую душу" в веках разгораясь со временем все ярче и ярче. </a:t>
            </a:r>
            <a:r>
              <a:rPr lang="ru-RU" i="1" dirty="0" smtClean="0"/>
              <a:t>Имя одной из таких прекраснейших лучезарных звезд в бессмертном поэтическом созвездии России - Сергей Есенин. Оно - вечно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720080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Использованные источники: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hlinkClick r:id="rId2"/>
              </a:rPr>
              <a:t>http://knowledge.allbest.ru/literature/2c0b65625a2ac68b5d43b89521306c26_0.html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hlinkClick r:id="rId3"/>
              </a:rPr>
              <a:t>http://www.litra.ru/composition/get/coid/00564601319584681888/woid/00046701184773069176/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hlinkClick r:id="rId4"/>
              </a:rPr>
              <a:t>http://www.kostyor.ru/student/?n=246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hlinkClick r:id="rId5"/>
              </a:rPr>
              <a:t>http://works.tarefer.ru/44/100288/index.html</a:t>
            </a:r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Русская литература </a:t>
            </a:r>
            <a:r>
              <a:rPr lang="en-US" sz="2400" dirty="0" smtClean="0"/>
              <a:t>XX</a:t>
            </a:r>
            <a:r>
              <a:rPr lang="ru-RU" sz="2400" dirty="0" smtClean="0"/>
              <a:t>века.11кл./Под </a:t>
            </a:r>
            <a:r>
              <a:rPr lang="ru-RU" sz="2400" dirty="0" err="1" smtClean="0"/>
              <a:t>ред.В.В.Агеносова</a:t>
            </a:r>
            <a:r>
              <a:rPr lang="ru-RU" sz="2400" dirty="0" smtClean="0"/>
              <a:t> ( стр.268-272).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562392"/>
          </a:xfrm>
          <a:solidFill>
            <a:srgbClr val="FFE39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Художественный мир поэта.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3744416" cy="513470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Сергея Есенина как истинного поэта волновали вечные философские вопросы взаимоотношения человека и Вселенной, человека и природы, человека и мира, его земных деяний, радостей, страстей, тревог, любви и ненависти, жизни и смерти.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4032448" cy="5112568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Главными составляющими  художественного мира поэта являются образы </a:t>
            </a:r>
            <a:r>
              <a:rPr lang="ru-RU" sz="2400" i="1" u="sng" dirty="0" smtClean="0"/>
              <a:t>земли и неба</a:t>
            </a:r>
            <a:r>
              <a:rPr lang="ru-RU" sz="2400" i="1" dirty="0" smtClean="0"/>
              <a:t>. В центре природно-поэтического мира Есенина- «деревенская изба» с её немудрёными атрибутами.</a:t>
            </a:r>
            <a:endParaRPr lang="ru-RU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562392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Художественный мир С. Есенина.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268760"/>
            <a:ext cx="3905584" cy="470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Край ты мой заброшенный,</a:t>
            </a:r>
          </a:p>
          <a:p>
            <a:pPr>
              <a:buNone/>
            </a:pPr>
            <a:r>
              <a:rPr lang="ru-RU" sz="2000" dirty="0" smtClean="0"/>
              <a:t>Край ты мой, пустырь.</a:t>
            </a:r>
          </a:p>
          <a:p>
            <a:pPr>
              <a:buNone/>
            </a:pPr>
            <a:r>
              <a:rPr lang="ru-RU" sz="2000" dirty="0" smtClean="0"/>
              <a:t>Сенокос некошеный,</a:t>
            </a:r>
          </a:p>
          <a:p>
            <a:pPr>
              <a:buNone/>
            </a:pPr>
            <a:r>
              <a:rPr lang="ru-RU" sz="2000" dirty="0" smtClean="0"/>
              <a:t>Лес да монастырь.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Избы </a:t>
            </a:r>
            <a:r>
              <a:rPr lang="ru-RU" sz="2000" dirty="0" err="1" smtClean="0"/>
              <a:t>забоченились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 smtClean="0"/>
              <a:t>А их всех-то пять.</a:t>
            </a:r>
          </a:p>
          <a:p>
            <a:pPr>
              <a:buNone/>
            </a:pPr>
            <a:r>
              <a:rPr lang="ru-RU" sz="2000" dirty="0" smtClean="0"/>
              <a:t>Крыши их запенились</a:t>
            </a:r>
          </a:p>
          <a:p>
            <a:pPr>
              <a:buNone/>
            </a:pPr>
            <a:r>
              <a:rPr lang="ru-RU" sz="2000" dirty="0" smtClean="0"/>
              <a:t>В заревую гать.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Под соломой – ризою</a:t>
            </a:r>
          </a:p>
          <a:p>
            <a:pPr>
              <a:buNone/>
            </a:pPr>
            <a:r>
              <a:rPr lang="ru-RU" sz="2000" dirty="0" err="1" smtClean="0"/>
              <a:t>Выструги</a:t>
            </a:r>
            <a:r>
              <a:rPr lang="ru-RU" sz="2000" dirty="0" smtClean="0"/>
              <a:t> стропил,</a:t>
            </a:r>
          </a:p>
          <a:p>
            <a:pPr>
              <a:buNone/>
            </a:pPr>
            <a:r>
              <a:rPr lang="ru-RU" sz="2000" dirty="0" smtClean="0"/>
              <a:t>Ветер плесень сизую</a:t>
            </a:r>
          </a:p>
          <a:p>
            <a:pPr>
              <a:buNone/>
            </a:pPr>
            <a:r>
              <a:rPr lang="ru-RU" sz="2000" dirty="0" smtClean="0"/>
              <a:t>Солнцем окропил…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pic>
        <p:nvPicPr>
          <p:cNvPr id="1026" name="Picture 2" descr="C:\Users\Клеменчук С В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312368" cy="3340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634082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Эволюция образа деревенской избы.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Постепенно </a:t>
            </a:r>
            <a:r>
              <a:rPr lang="ru-RU" sz="2800" dirty="0" err="1" smtClean="0"/>
              <a:t>мифологизируясь</a:t>
            </a:r>
            <a:r>
              <a:rPr lang="ru-RU" sz="2800" dirty="0" smtClean="0"/>
              <a:t>, деревенская изба , по словам литературоведа М. Пьяных,  становится «пантеистическим храмом»,связующим землю и небо, а различные части этой избы предстают символами «земной предметности» с «воздушным миром»… с мирозданием».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46064" cy="648072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Художественный мир С. Есенина.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3608" y="1052736"/>
            <a:ext cx="3816424" cy="5361384"/>
          </a:xfr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С 1914 г. в поэтическом мире Есенина появляется и небесное жилище- изба на небе..Это «золочёная хата», «божий» терем.</a:t>
            </a:r>
          </a:p>
          <a:p>
            <a:pPr>
              <a:buNone/>
            </a:pPr>
            <a:r>
              <a:rPr lang="ru-RU" sz="2400" dirty="0" smtClean="0"/>
              <a:t>На небесном престоле -Христос и Божья Матерь. </a:t>
            </a:r>
          </a:p>
          <a:p>
            <a:pPr>
              <a:buNone/>
            </a:pPr>
            <a:r>
              <a:rPr lang="ru-RU" sz="2400" dirty="0" smtClean="0"/>
              <a:t> Прочтём фрагмент стихотворения «</a:t>
            </a:r>
            <a:r>
              <a:rPr lang="ru-RU" sz="2400" dirty="0" err="1" smtClean="0"/>
              <a:t>Микола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4048" y="1052736"/>
            <a:ext cx="3960440" cy="5544616"/>
          </a:xfr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     Кроют зори райский терем,</a:t>
            </a:r>
            <a:br>
              <a:rPr lang="ru-RU" i="1" dirty="0" smtClean="0"/>
            </a:br>
            <a:r>
              <a:rPr lang="ru-RU" i="1" dirty="0" smtClean="0"/>
              <a:t>У окошка божья мать</a:t>
            </a:r>
            <a:br>
              <a:rPr lang="ru-RU" i="1" dirty="0" smtClean="0"/>
            </a:br>
            <a:r>
              <a:rPr lang="ru-RU" i="1" dirty="0" smtClean="0"/>
              <a:t>Голубей сзывает к дверям</a:t>
            </a:r>
            <a:br>
              <a:rPr lang="ru-RU" i="1" dirty="0" smtClean="0"/>
            </a:br>
            <a:r>
              <a:rPr lang="ru-RU" i="1" dirty="0" smtClean="0"/>
              <a:t>Рожь зернистую клевать.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"Клюйте, ангельские птицы:</a:t>
            </a:r>
            <a:br>
              <a:rPr lang="ru-RU" i="1" dirty="0" smtClean="0"/>
            </a:br>
            <a:r>
              <a:rPr lang="ru-RU" i="1" dirty="0" smtClean="0"/>
              <a:t>Колос - жизненный полет".</a:t>
            </a:r>
            <a:br>
              <a:rPr lang="ru-RU" i="1" dirty="0" smtClean="0"/>
            </a:br>
            <a:r>
              <a:rPr lang="ru-RU" i="1" dirty="0" smtClean="0"/>
              <a:t>Ароматней медуницы</a:t>
            </a:r>
            <a:br>
              <a:rPr lang="ru-RU" i="1" dirty="0" smtClean="0"/>
            </a:br>
            <a:r>
              <a:rPr lang="ru-RU" i="1" dirty="0" smtClean="0"/>
              <a:t>Пахнет жней веселых пот.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Кружевами лес украшен,</a:t>
            </a:r>
            <a:br>
              <a:rPr lang="ru-RU" i="1" dirty="0" smtClean="0"/>
            </a:br>
            <a:r>
              <a:rPr lang="ru-RU" i="1" dirty="0" smtClean="0"/>
              <a:t>Ели словно купина.</a:t>
            </a:r>
            <a:br>
              <a:rPr lang="ru-RU" i="1" dirty="0" smtClean="0"/>
            </a:br>
            <a:r>
              <a:rPr lang="ru-RU" i="1" dirty="0" smtClean="0"/>
              <a:t>По лощинам черных пашен -</a:t>
            </a:r>
            <a:br>
              <a:rPr lang="ru-RU" i="1" dirty="0" smtClean="0"/>
            </a:br>
            <a:r>
              <a:rPr lang="ru-RU" i="1" dirty="0" smtClean="0"/>
              <a:t>Пряжа </a:t>
            </a:r>
            <a:r>
              <a:rPr lang="ru-RU" i="1" dirty="0" err="1" smtClean="0"/>
              <a:t>выснежного</a:t>
            </a:r>
            <a:r>
              <a:rPr lang="ru-RU" i="1" dirty="0" smtClean="0"/>
              <a:t> льна…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864096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Взаимодействие земной и небесной сфер в поэзии Есенина.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В 1914-1919 гг. эти сферы есенинского мира не просто взаимодействуют, а порой сливаются: божественный мир приобретает черты земного, а земной- обожествляется. Небо в художественном мире поэта- «голубая трава», «голубой песок», там растут деревья, пасутся животные (месяц, солнце, звёзды, облака, тучи) , а вода на земле- это небесная «синь, упавшая в реку».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928" y="188640"/>
            <a:ext cx="7818072" cy="504056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Космическая модель мира Есенина.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8326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У Есенина  практически в каждом стихотворении присутствуют небесные явления, космические пейзажи. Так, например, месяц (луна) упоминается в 52 стихотворениях, солнце (10 ), звезды (32 ) , небо (14 ) .</a:t>
            </a:r>
          </a:p>
          <a:p>
            <a:pPr>
              <a:buNone/>
            </a:pPr>
            <a:r>
              <a:rPr lang="ru-RU" dirty="0" smtClean="0"/>
              <a:t> Космическая модель мира  поэта двухчленна (небо и земля). К первому — верхнему миру — относятся небесные явления (небо, солнце, луна, звезды), ко второму ярусу — среднему — относятся земля, деревья, животные, человек, жилищные и другие строения. </a:t>
            </a:r>
          </a:p>
          <a:p>
            <a:pPr>
              <a:buNone/>
            </a:pPr>
            <a:r>
              <a:rPr lang="ru-RU" i="1" dirty="0" smtClean="0"/>
              <a:t>У лесной поляны — в свяслах  копны хлеба, </a:t>
            </a:r>
            <a:br>
              <a:rPr lang="ru-RU" i="1" dirty="0" smtClean="0"/>
            </a:br>
            <a:r>
              <a:rPr lang="ru-RU" i="1" dirty="0" smtClean="0"/>
              <a:t>Ели , словно копья, </a:t>
            </a:r>
            <a:r>
              <a:rPr lang="ru-RU" i="1" dirty="0" err="1" smtClean="0"/>
              <a:t>уперлися</a:t>
            </a:r>
            <a:r>
              <a:rPr lang="ru-RU" i="1" dirty="0" smtClean="0"/>
              <a:t> в небо. </a:t>
            </a:r>
            <a:br>
              <a:rPr lang="ru-RU" i="1" dirty="0" smtClean="0"/>
            </a:br>
            <a:r>
              <a:rPr lang="ru-RU" i="1" dirty="0" smtClean="0"/>
              <a:t>("Задымился вечер…", 1912 г.) 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Погасло солнце. Тихо на лужке. </a:t>
            </a:r>
            <a:br>
              <a:rPr lang="ru-RU" i="1" dirty="0" smtClean="0"/>
            </a:br>
            <a:r>
              <a:rPr lang="ru-RU" i="1" dirty="0" smtClean="0"/>
              <a:t>("Табун", 1915 г.)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Гляну в поле, гляну в небо —</a:t>
            </a:r>
            <a:br>
              <a:rPr lang="ru-RU" i="1" dirty="0" smtClean="0"/>
            </a:br>
            <a:r>
              <a:rPr lang="ru-RU" i="1" dirty="0" smtClean="0"/>
              <a:t>И в полях и в небе рай.</a:t>
            </a:r>
            <a:br>
              <a:rPr lang="ru-RU" i="1" dirty="0" smtClean="0"/>
            </a:br>
            <a:r>
              <a:rPr lang="ru-RU" i="1" dirty="0" smtClean="0"/>
              <a:t>("Гляну в поле…", 1917 г.)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 три звезды березняк над прудом…</a:t>
            </a:r>
            <a:br>
              <a:rPr lang="ru-RU" i="1" dirty="0" smtClean="0"/>
            </a:br>
            <a:r>
              <a:rPr lang="ru-RU" i="1" dirty="0" smtClean="0"/>
              <a:t>("Я покинул родимый дом…", 1918 г.)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648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Природа у С. Есенина.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Природа у поэта- божественный храм: в ней – «ночных небес иконостас», звёзды- «лампадки небесные», «хаты- в ризах образа», деревья- монашки, сумрак-ангел…</a:t>
            </a:r>
          </a:p>
          <a:p>
            <a:pPr>
              <a:buNone/>
            </a:pPr>
            <a:r>
              <a:rPr lang="ru-RU" sz="2400" dirty="0" smtClean="0"/>
              <a:t>Жизнь природного мира в поэзии Есенина предстаёт как торжественное действо природной литургии: « С голубизны незримой кущи // струятся звёздные псалмы».</a:t>
            </a:r>
          </a:p>
          <a:p>
            <a:pPr>
              <a:buNone/>
            </a:pPr>
            <a:r>
              <a:rPr lang="ru-RU" sz="2400" dirty="0" smtClean="0"/>
              <a:t>В статье «Ключи Марии»(1918) Есенин суммировал свои эстетические принципы. Единство двух миров поэт объясняет мифом о «браке земли с небом».</a:t>
            </a:r>
          </a:p>
          <a:p>
            <a:pPr>
              <a:buNone/>
            </a:pPr>
            <a:r>
              <a:rPr lang="ru-RU" sz="2400" dirty="0" smtClean="0"/>
              <a:t>Небо и земля в поэзии 1910-х гг. соединяются  Мировым деревом. Растущее от земли до неба, оно  и центр мира, и рай, и человек.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706090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Образ земли у Есенина.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1920-е гг.наиболее важным в творчестве поэта будет образ земли: «На земле милее. Полно плавать в небо».</a:t>
            </a:r>
          </a:p>
          <a:p>
            <a:pPr>
              <a:buNone/>
            </a:pPr>
            <a:r>
              <a:rPr lang="ru-RU" sz="2800" dirty="0" smtClean="0"/>
              <a:t> В центре земли- изба с крестьянскими постройками. «Деревни, «сёла», «посёлки» и «слободки», окружённые полями и лесами,- это есенинская «голубая Русь».</a:t>
            </a:r>
          </a:p>
          <a:p>
            <a:pPr>
              <a:buNone/>
            </a:pPr>
            <a:r>
              <a:rPr lang="ru-RU" sz="2800" dirty="0" smtClean="0"/>
              <a:t>В 20-е гг. в лирике Есенина есть только небо и земля, на которой живёт и в которую, умирая, ложится человек.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181</TotalTime>
  <Words>877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Эволюция образного мира С. Есенина.</vt:lpstr>
      <vt:lpstr>Художественный мир поэта.</vt:lpstr>
      <vt:lpstr>Художественный мир С. Есенина.</vt:lpstr>
      <vt:lpstr>Эволюция образа деревенской избы.</vt:lpstr>
      <vt:lpstr>Художественный мир С. Есенина.</vt:lpstr>
      <vt:lpstr>Взаимодействие земной и небесной сфер в поэзии Есенина.</vt:lpstr>
      <vt:lpstr>Космическая модель мира Есенина.</vt:lpstr>
      <vt:lpstr>Природа у С. Есенина.</vt:lpstr>
      <vt:lpstr>Образ земли у Есенина.</vt:lpstr>
      <vt:lpstr>Мир образов Есенина.</vt:lpstr>
      <vt:lpstr>Вместо заключения…</vt:lpstr>
      <vt:lpstr>Использованные источники:</vt:lpstr>
    </vt:vector>
  </TitlesOfParts>
  <Company>Diei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образного мира С. Есенина.</dc:title>
  <dc:creator>Клеменчук С В</dc:creator>
  <cp:lastModifiedBy>user</cp:lastModifiedBy>
  <cp:revision>42</cp:revision>
  <dcterms:created xsi:type="dcterms:W3CDTF">2012-12-23T23:41:14Z</dcterms:created>
  <dcterms:modified xsi:type="dcterms:W3CDTF">2014-07-07T01:19:32Z</dcterms:modified>
</cp:coreProperties>
</file>