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2;&#1091;&#1082;&#1072;&#1088;&#1072;&#1095;&#1072;\Desktop\&#1083;&#1077;&#1082;&#1090;&#1086;&#1088;&#1080;&#1081;%20&#1086;%20&#1073;&#1083;&#1072;&#1075;&#1086;&#1095;&#1077;&#1089;&#1090;&#1080;&#1080;\&#1043;&#1048;&#1052;&#1053;%20&#1057;&#1045;&#1052;&#1068;&#1045;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6%D0%B5%D0%BB%D0%BE%D0%BC%D1%83%D0%B4%D1%80%D0%B8%D0%B5" TargetMode="External"/><Relationship Id="rId3" Type="http://schemas.openxmlformats.org/officeDocument/2006/relationships/hyperlink" Target="http://ru.wikipedia.org/wiki/%D0%A1%D0%BF%D1%80%D0%B0%D0%B2%D0%B5%D0%B4%D0%BB%D0%B8%D0%B2%D0%BE%D1%81%D1%82%D1%8C" TargetMode="External"/><Relationship Id="rId7" Type="http://schemas.openxmlformats.org/officeDocument/2006/relationships/hyperlink" Target="http://ru.wikipedia.org/wiki/%D0%91%D0%B5%D1%80%D0%B5%D0%B6%D0%BB%D0%B8%D0%B2%D0%BE%D1%81%D1%82%D1%8C" TargetMode="External"/><Relationship Id="rId2" Type="http://schemas.openxmlformats.org/officeDocument/2006/relationships/hyperlink" Target="http://ru.wikipedia.org/wiki/%D0%98%D1%81%D0%BA%D1%80%D0%B5%D0%BD%D0%BD%D0%BE%D1%81%D1%82%D1%8C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u.wikipedia.org/wiki/%D0%A0%D0%B5%D1%88%D0%B8%D1%82%D0%B5%D0%BB%D1%8C%D0%BD%D0%BE%D1%81%D1%82%D1%8C" TargetMode="External"/><Relationship Id="rId5" Type="http://schemas.openxmlformats.org/officeDocument/2006/relationships/hyperlink" Target="http://ru.wikipedia.org/w/index.php?title=%D0%9B%D1%8E%D0%B1%D0%BE%D0%B2%D1%8C_%D0%BA_%D0%BF%D0%BE%D1%80%D1%8F%D0%B4%D0%BA%D1%83&amp;action=edit&amp;redlink=1" TargetMode="External"/><Relationship Id="rId4" Type="http://schemas.openxmlformats.org/officeDocument/2006/relationships/hyperlink" Target="http://ru.wikipedia.org/wiki/%D0%A3%D0%BC%D0%B5%D1%80%D0%B5%D0%BD%D0%BD%D0%BE%D1%81%D1%82%D1%8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2;&#1091;&#1082;&#1072;&#1088;&#1072;&#1095;&#1072;\Desktop\&#1083;&#1077;&#1082;&#1090;&#1086;&#1088;&#1080;&#1081;%20&#1086;%20&#1073;&#1083;&#1072;&#1075;&#1086;&#1095;&#1077;&#1089;&#1090;&#1080;&#1080;\&#1087;&#1088;&#1080;&#1090;&#1095;&#1072;%20&#1042;&#1086;&#1088;&#1086;&#1073;&#1077;&#1081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764704"/>
            <a:ext cx="8064896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СЕМЕЙНОЕ </a:t>
            </a: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БЛАГОЧЕСТИЕ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8" name="Picture 4" descr="http://www.baucenter.ru/events/federal/2011.07.08-petr_i_fevron/174633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83581"/>
            <a:ext cx="4968552" cy="2801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rosti.ru/patterns/00/02/4f/7e4d71d0bb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256584" cy="6205429"/>
          </a:xfrm>
          <a:prstGeom prst="rect">
            <a:avLst/>
          </a:prstGeom>
          <a:noFill/>
        </p:spPr>
      </p:pic>
      <p:pic>
        <p:nvPicPr>
          <p:cNvPr id="24578" name="Picture 2" descr="https://encrypted-tbn1.gstatic.com/images?q=tbn:ANd9GcSufoh7F7-5bElqPOXbeZUjZHi70s-T0nvoaGy-Pn4l10hPqW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653136"/>
            <a:ext cx="1857310" cy="1584176"/>
          </a:xfrm>
          <a:prstGeom prst="rect">
            <a:avLst/>
          </a:prstGeom>
          <a:noFill/>
        </p:spPr>
      </p:pic>
      <p:pic>
        <p:nvPicPr>
          <p:cNvPr id="24582" name="Picture 6" descr="http://vkontakte.dj/cat/image/13678356/%D0%9C%D0%B0%D0%BC%D0%B0%20%D0%97%D0%B2%D0%BE%D0%BD%D0%B8%D1%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916832"/>
            <a:ext cx="1835696" cy="1481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es.su/wallpapers/9eca880ab3d0a79c2505363b6d245a40/5850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692696"/>
            <a:ext cx="7200800" cy="54726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59228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chemeClr val="bg2"/>
                </a:solidFill>
              </a:rPr>
              <a:t>Семья — источник радости и счастья,</a:t>
            </a:r>
            <a:br>
              <a:rPr lang="ru-RU" sz="2800" b="1" dirty="0" smtClean="0">
                <a:solidFill>
                  <a:schemeClr val="bg2"/>
                </a:solidFill>
              </a:rPr>
            </a:br>
            <a:r>
              <a:rPr lang="ru-RU" sz="2800" b="1" dirty="0" smtClean="0">
                <a:solidFill>
                  <a:schemeClr val="bg2"/>
                </a:solidFill>
              </a:rPr>
              <a:t>Любви неиссякаемый родник.</a:t>
            </a:r>
            <a:br>
              <a:rPr lang="ru-RU" sz="2800" b="1" dirty="0" smtClean="0">
                <a:solidFill>
                  <a:schemeClr val="bg2"/>
                </a:solidFill>
              </a:rPr>
            </a:br>
            <a:r>
              <a:rPr lang="ru-RU" sz="2800" b="1" dirty="0" smtClean="0">
                <a:solidFill>
                  <a:schemeClr val="bg2"/>
                </a:solidFill>
              </a:rPr>
              <a:t>И в ясную погоду, и в ненастье</a:t>
            </a:r>
            <a:br>
              <a:rPr lang="ru-RU" sz="2800" b="1" dirty="0" smtClean="0">
                <a:solidFill>
                  <a:schemeClr val="bg2"/>
                </a:solidFill>
              </a:rPr>
            </a:br>
            <a:r>
              <a:rPr lang="ru-RU" sz="2800" b="1" dirty="0" smtClean="0">
                <a:solidFill>
                  <a:schemeClr val="bg2"/>
                </a:solidFill>
              </a:rPr>
              <a:t>Хранит семья и ценит жизни миг.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Семья – источник изначальный,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Небесным ангелам хранимый.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И грусть, и радость, и печали – 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Одни на всех, неразделимы.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6626" name="Picture 2" descr="https://encrypted-tbn2.gstatic.com/images?q=tbn:ANd9GcSRBEqgEYVxE4izwKSspf_aRm5v9DlHYPr7BmuTByhBgAuXl6PS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365104"/>
            <a:ext cx="2736304" cy="219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ИМН СЕМЬ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3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nhome.ru/wp-content/uploads/2012/05/schastlivaya-se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836712"/>
            <a:ext cx="1949330" cy="1882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Благочестие  - </a:t>
            </a:r>
            <a:r>
              <a:rPr lang="ru-RU" sz="3200" b="1" dirty="0" err="1" smtClean="0">
                <a:solidFill>
                  <a:schemeClr val="bg1"/>
                </a:solidFill>
              </a:rPr>
              <a:t>независтливость</a:t>
            </a:r>
            <a:r>
              <a:rPr lang="ru-RU" sz="3200" b="1" dirty="0" smtClean="0">
                <a:solidFill>
                  <a:schemeClr val="bg1"/>
                </a:solidFill>
              </a:rPr>
              <a:t>, целомудренность, </a:t>
            </a:r>
            <a:r>
              <a:rPr lang="ru-RU" sz="3200" b="1" dirty="0" err="1" smtClean="0">
                <a:solidFill>
                  <a:schemeClr val="bg1"/>
                </a:solidFill>
              </a:rPr>
              <a:t>кроткость</a:t>
            </a:r>
            <a:r>
              <a:rPr lang="ru-RU" sz="3200" b="1" dirty="0" smtClean="0">
                <a:solidFill>
                  <a:schemeClr val="bg1"/>
                </a:solidFill>
              </a:rPr>
              <a:t>, щедрость,  общительность,   не склонность к словопрению (к спорам и  ругани).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508104" y="2878341"/>
            <a:ext cx="28083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важение, страх, преданность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отношению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родителям.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476672"/>
            <a:ext cx="792088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Добродетели, которые необходимо воспитывать в себе и своих детях.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 algn="ctr"/>
            <a:endParaRPr lang="ru-RU" sz="800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556792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FF00"/>
                </a:solidFill>
              </a:rPr>
              <a:t>Трудолюбие</a:t>
            </a:r>
          </a:p>
          <a:p>
            <a:r>
              <a:rPr lang="ru-RU" sz="3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 tooltip="Искренность"/>
              </a:rPr>
              <a:t>Искренность</a:t>
            </a:r>
            <a:r>
              <a:rPr lang="ru-RU" sz="3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ru-RU" sz="3600" b="1" u="sng" dirty="0" smtClean="0">
                <a:solidFill>
                  <a:srgbClr val="FFFF00"/>
                </a:solidFill>
                <a:hlinkClick r:id="rId3" tooltip="Справедливость"/>
              </a:rPr>
              <a:t>Справедливость</a:t>
            </a:r>
            <a:endParaRPr lang="ru-RU" sz="3600" b="1" u="sng" dirty="0" smtClean="0">
              <a:solidFill>
                <a:srgbClr val="FFFF00"/>
              </a:solidFill>
            </a:endParaRPr>
          </a:p>
          <a:p>
            <a:r>
              <a:rPr lang="ru-RU" sz="3600" b="1" u="sng" dirty="0" smtClean="0">
                <a:solidFill>
                  <a:srgbClr val="FFFF00"/>
                </a:solidFill>
                <a:hlinkClick r:id="rId4" tooltip="Умеренность"/>
              </a:rPr>
              <a:t>Умеренность</a:t>
            </a:r>
            <a:endParaRPr lang="ru-RU" sz="3600" b="1" u="sng" dirty="0" smtClean="0">
              <a:solidFill>
                <a:srgbClr val="FFFF00"/>
              </a:solidFill>
            </a:endParaRPr>
          </a:p>
          <a:p>
            <a:r>
              <a:rPr lang="ru-RU" sz="3600" b="1" u="sng" dirty="0" smtClean="0">
                <a:solidFill>
                  <a:srgbClr val="FFFF00"/>
                </a:solidFill>
              </a:rPr>
              <a:t>Чистота</a:t>
            </a:r>
          </a:p>
          <a:p>
            <a:r>
              <a:rPr lang="ru-RU" sz="3600" b="1" u="sng" dirty="0" smtClean="0">
                <a:solidFill>
                  <a:srgbClr val="FFFF00"/>
                </a:solidFill>
              </a:rPr>
              <a:t>Спокойствие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564904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FF00"/>
                </a:solidFill>
              </a:rPr>
              <a:t>Воздержание</a:t>
            </a:r>
          </a:p>
          <a:p>
            <a:r>
              <a:rPr lang="ru-RU" sz="3600" b="1" u="sng" dirty="0" smtClean="0">
                <a:solidFill>
                  <a:srgbClr val="FFFF00"/>
                </a:solidFill>
              </a:rPr>
              <a:t>Молчание</a:t>
            </a:r>
          </a:p>
          <a:p>
            <a:r>
              <a:rPr lang="ru-RU" sz="3600" b="1" u="sng" dirty="0" smtClean="0">
                <a:solidFill>
                  <a:srgbClr val="FFFF00"/>
                </a:solidFill>
                <a:hlinkClick r:id="rId5" tooltip="Любовь к порядку (страница отсутствует)"/>
              </a:rPr>
              <a:t>Порядок</a:t>
            </a:r>
            <a:endParaRPr lang="ru-RU" sz="3600" b="1" u="sng" dirty="0" smtClean="0">
              <a:solidFill>
                <a:srgbClr val="FFFF00"/>
              </a:solidFill>
            </a:endParaRPr>
          </a:p>
          <a:p>
            <a:r>
              <a:rPr lang="ru-RU" sz="3600" b="1" u="sng" dirty="0" smtClean="0">
                <a:solidFill>
                  <a:srgbClr val="FFFF00"/>
                </a:solidFill>
                <a:hlinkClick r:id="rId6" tooltip="Решительность"/>
              </a:rPr>
              <a:t>Решительность</a:t>
            </a:r>
            <a:endParaRPr lang="ru-RU" sz="3600" b="1" u="sng" dirty="0" smtClean="0">
              <a:solidFill>
                <a:srgbClr val="FFFF00"/>
              </a:solidFill>
            </a:endParaRPr>
          </a:p>
          <a:p>
            <a:r>
              <a:rPr lang="ru-RU" sz="3600" b="1" u="sng" dirty="0" smtClean="0">
                <a:solidFill>
                  <a:srgbClr val="FFFF00"/>
                </a:solidFill>
                <a:hlinkClick r:id="rId7" tooltip="Бережливость"/>
              </a:rPr>
              <a:t>Бережливость</a:t>
            </a:r>
            <a:endParaRPr lang="ru-RU" sz="3600" b="1" u="sng" dirty="0" smtClean="0">
              <a:solidFill>
                <a:srgbClr val="FFFF00"/>
              </a:solidFill>
            </a:endParaRPr>
          </a:p>
          <a:p>
            <a:r>
              <a:rPr lang="ru-RU" sz="3600" b="1" u="sng" dirty="0" smtClean="0">
                <a:solidFill>
                  <a:srgbClr val="FFFF00"/>
                </a:solidFill>
                <a:hlinkClick r:id="rId8" tooltip="Целомудрие"/>
              </a:rPr>
              <a:t>Целомудрие</a:t>
            </a:r>
            <a:endParaRPr lang="ru-RU" sz="36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sychologos.ru/images/4_goda_13723884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4896544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psychologos.ru/images/6_let_13723884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56992"/>
            <a:ext cx="4626396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sychologos.ru/images/8_let_13723884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5112568" cy="294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psychologos.ru/images/14_let_13723885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573016"/>
            <a:ext cx="594042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sychologos.ru/images/21_god_13723885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5940425" cy="255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psychologos.ru/images/25_let_13723885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140968"/>
            <a:ext cx="6156449" cy="333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sychologos.ru/images/30_let_13723885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597666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psychologos.ru/images/35_let_13723885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01008"/>
            <a:ext cx="6084441" cy="299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sychologos.ru/images/50_let_13723885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05678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итча Вороб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7F7F"/>
      </a:hlink>
      <a:folHlink>
        <a:srgbClr val="FFE5E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53</Words>
  <Application>Microsoft Office PowerPoint</Application>
  <PresentationFormat>Экран (4:3)</PresentationFormat>
  <Paragraphs>20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Семья — источник радости и счастья, Любви неиссякаемый родник. И в ясную погоду, и в ненастье Хранит семья и ценит жизни миг. Семья – источник изначальный, Небесным ангелам хранимый. И грусть, и радость, и печали –  Одни на всех, неразделимы. 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Семейный</cp:lastModifiedBy>
  <cp:revision>25</cp:revision>
  <dcterms:created xsi:type="dcterms:W3CDTF">2013-08-17T08:34:50Z</dcterms:created>
  <dcterms:modified xsi:type="dcterms:W3CDTF">2014-04-02T05:25:45Z</dcterms:modified>
</cp:coreProperties>
</file>