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6" r:id="rId3"/>
    <p:sldId id="260" r:id="rId4"/>
    <p:sldId id="258" r:id="rId5"/>
    <p:sldId id="259" r:id="rId6"/>
    <p:sldId id="27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5" r:id="rId19"/>
    <p:sldId id="272" r:id="rId20"/>
    <p:sldId id="273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3B38-BB0C-49B5-9A3E-8C059F9B18B5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BC302-5B2C-44EA-BA3F-1AA2CE214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0E1E-FF83-40E1-B4AC-E41500545466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E786-B6EF-4205-8D79-1C4A2A891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0E1E-FF83-40E1-B4AC-E41500545466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E786-B6EF-4205-8D79-1C4A2A891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0E1E-FF83-40E1-B4AC-E41500545466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E786-B6EF-4205-8D79-1C4A2A891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0E1E-FF83-40E1-B4AC-E41500545466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E786-B6EF-4205-8D79-1C4A2A891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0E1E-FF83-40E1-B4AC-E41500545466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E786-B6EF-4205-8D79-1C4A2A891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0E1E-FF83-40E1-B4AC-E41500545466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E786-B6EF-4205-8D79-1C4A2A891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0E1E-FF83-40E1-B4AC-E41500545466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E786-B6EF-4205-8D79-1C4A2A891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0E1E-FF83-40E1-B4AC-E41500545466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E786-B6EF-4205-8D79-1C4A2A891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0E1E-FF83-40E1-B4AC-E41500545466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E786-B6EF-4205-8D79-1C4A2A891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0E1E-FF83-40E1-B4AC-E41500545466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E786-B6EF-4205-8D79-1C4A2A891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0E1E-FF83-40E1-B4AC-E41500545466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E786-B6EF-4205-8D79-1C4A2A891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30E1E-FF83-40E1-B4AC-E41500545466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DE786-B6EF-4205-8D79-1C4A2A891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image" Target="../media/image2.jpeg"/><Relationship Id="rId4" Type="http://schemas.openxmlformats.org/officeDocument/2006/relationships/slide" Target="slide4.xml"/><Relationship Id="rId9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slide" Target="slide20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static.tumblr.com/wnl75gw/2vUlpin1x/quillandi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648"/>
            <a:ext cx="9144000" cy="6902648"/>
          </a:xfrm>
          <a:prstGeom prst="rect">
            <a:avLst/>
          </a:prstGeom>
          <a:noFill/>
        </p:spPr>
      </p:pic>
      <p:sp>
        <p:nvSpPr>
          <p:cNvPr id="5" name="Багетная рамка 4">
            <a:hlinkClick r:id="rId3" action="ppaction://hlinksldjump"/>
          </p:cNvPr>
          <p:cNvSpPr/>
          <p:nvPr/>
        </p:nvSpPr>
        <p:spPr>
          <a:xfrm>
            <a:off x="642910" y="357166"/>
            <a:ext cx="1928826" cy="1214446"/>
          </a:xfrm>
          <a:prstGeom prst="bevel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задание №1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агетная рамка 5">
            <a:hlinkClick r:id="rId4" action="ppaction://hlinksldjump"/>
          </p:cNvPr>
          <p:cNvSpPr/>
          <p:nvPr/>
        </p:nvSpPr>
        <p:spPr>
          <a:xfrm>
            <a:off x="2928926" y="357166"/>
            <a:ext cx="1928826" cy="1214446"/>
          </a:xfrm>
          <a:prstGeom prst="bevel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№2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агетная рамка 6">
            <a:hlinkClick r:id="rId5" action="ppaction://hlinksldjump"/>
          </p:cNvPr>
          <p:cNvSpPr/>
          <p:nvPr/>
        </p:nvSpPr>
        <p:spPr>
          <a:xfrm>
            <a:off x="5143504" y="357166"/>
            <a:ext cx="1928826" cy="1214446"/>
          </a:xfrm>
          <a:prstGeom prst="bevel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№3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агетная рамка 7">
            <a:hlinkClick r:id="rId6" action="ppaction://hlinksldjump"/>
          </p:cNvPr>
          <p:cNvSpPr/>
          <p:nvPr/>
        </p:nvSpPr>
        <p:spPr>
          <a:xfrm>
            <a:off x="642910" y="2000240"/>
            <a:ext cx="1928826" cy="1214446"/>
          </a:xfrm>
          <a:prstGeom prst="bevel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№4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агетная рамка 8">
            <a:hlinkClick r:id="rId7" action="ppaction://hlinksldjump"/>
          </p:cNvPr>
          <p:cNvSpPr/>
          <p:nvPr/>
        </p:nvSpPr>
        <p:spPr>
          <a:xfrm>
            <a:off x="2928926" y="2000240"/>
            <a:ext cx="1928826" cy="1214446"/>
          </a:xfrm>
          <a:prstGeom prst="bevel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№5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агетная рамка 9">
            <a:hlinkClick r:id="rId8" action="ppaction://hlinksldjump"/>
          </p:cNvPr>
          <p:cNvSpPr/>
          <p:nvPr/>
        </p:nvSpPr>
        <p:spPr>
          <a:xfrm>
            <a:off x="5143504" y="2000240"/>
            <a:ext cx="1928826" cy="1214446"/>
          </a:xfrm>
          <a:prstGeom prst="bevel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№6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Багетная рамка 10">
            <a:hlinkClick r:id="rId9" action="ppaction://hlinksldjump"/>
          </p:cNvPr>
          <p:cNvSpPr/>
          <p:nvPr/>
        </p:nvSpPr>
        <p:spPr>
          <a:xfrm>
            <a:off x="642910" y="3571876"/>
            <a:ext cx="1928826" cy="1214446"/>
          </a:xfrm>
          <a:prstGeom prst="bevel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№7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357818" y="3429000"/>
            <a:ext cx="3263797" cy="3062260"/>
            <a:chOff x="5857884" y="3857628"/>
            <a:chExt cx="2763731" cy="263363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429388" y="4429132"/>
              <a:ext cx="1000132" cy="1500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506" name="Picture 2" descr="http://www.edu.cap.ru/home/4671/priem_1_and_10_klass/filin.jpg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57884" y="3857628"/>
              <a:ext cx="2763731" cy="263363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..из которых один обозначает птицу, а другой – приспособление для подъема тяжести.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714380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3571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Придумайте пару омонимов..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530" name="Picture 2" descr="http://img-fotki.yandex.ru/get/5305/mr-serg-bask.883/0_63ac1_7b831d43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143248"/>
            <a:ext cx="4190976" cy="3143232"/>
          </a:xfrm>
          <a:prstGeom prst="rect">
            <a:avLst/>
          </a:prstGeom>
          <a:noFill/>
        </p:spPr>
      </p:pic>
      <p:sp>
        <p:nvSpPr>
          <p:cNvPr id="7" name="Выгнутая вправо стрелка 6">
            <a:hlinkClick r:id="rId3" action="ppaction://hlinksldjump"/>
          </p:cNvPr>
          <p:cNvSpPr/>
          <p:nvPr/>
        </p:nvSpPr>
        <p:spPr>
          <a:xfrm>
            <a:off x="7500958" y="5143512"/>
            <a:ext cx="1357322" cy="1571636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857496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( журавль )</a:t>
            </a:r>
            <a:endParaRPr lang="ru-RU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Ответьте на вопрос:</a:t>
            </a:r>
            <a:endParaRPr lang="ru-RU" sz="5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329642" cy="48291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Что общего у всех приведенных фразеологизмов? Объясните их значение.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Начать с азов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Дать добро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Ходить глаголем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Ходить мыслете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Ходить фертом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714380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2714620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( начать сначала)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48" y="3429000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( разрешить )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4143380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( ходить согнувшись )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57620" y="4929198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( ходить зигзагом, шатаясь)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57620" y="5786454"/>
            <a:ext cx="528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( ходить гордо, подбоченясь) </a:t>
            </a:r>
            <a:endParaRPr lang="ru-RU" sz="32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264318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1643054" y="4714872"/>
            <a:ext cx="421481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335756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407194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0" y="478632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572140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556" name="Picture 4" descr="http://cs4558.vkontakte.ru/u69426970/104556620/x_c8fe7e8e.jpg"/>
          <p:cNvPicPr>
            <a:picLocks noChangeAspect="1" noChangeArrowheads="1"/>
          </p:cNvPicPr>
          <p:nvPr/>
        </p:nvPicPr>
        <p:blipFill>
          <a:blip r:embed="rId2"/>
          <a:srcRect l="54636" t="71827" b="11469"/>
          <a:stretch>
            <a:fillRect/>
          </a:stretch>
        </p:blipFill>
        <p:spPr bwMode="auto">
          <a:xfrm>
            <a:off x="6534172" y="0"/>
            <a:ext cx="2609828" cy="714380"/>
          </a:xfrm>
          <a:prstGeom prst="rect">
            <a:avLst/>
          </a:prstGeom>
          <a:noFill/>
        </p:spPr>
      </p:pic>
      <p:sp>
        <p:nvSpPr>
          <p:cNvPr id="17" name="Выгнутая вправо стрелка 16">
            <a:hlinkClick r:id="rId3" action="ppaction://hlinksldjump"/>
          </p:cNvPr>
          <p:cNvSpPr/>
          <p:nvPr/>
        </p:nvSpPr>
        <p:spPr>
          <a:xfrm>
            <a:off x="7858148" y="2714620"/>
            <a:ext cx="1142976" cy="1214446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sz="49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частеречную</a:t>
            </a:r>
            <a:r>
              <a:rPr lang="ru-RU" sz="4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принадлежность выделенных слов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Чиновник продвигался к двери, кланяясь и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u="sng" dirty="0" smtClean="0"/>
              <a:t> </a:t>
            </a:r>
            <a:r>
              <a:rPr lang="ru-RU" sz="3600" i="1" u="sng" dirty="0" smtClean="0">
                <a:solidFill>
                  <a:schemeClr val="accent2">
                    <a:lumMod val="50000"/>
                  </a:schemeClr>
                </a:solidFill>
              </a:rPr>
              <a:t>благодаря</a:t>
            </a:r>
            <a:r>
              <a:rPr lang="ru-RU" u="sng" dirty="0" smtClean="0"/>
              <a:t> </a:t>
            </a:r>
            <a:r>
              <a:rPr lang="ru-RU" dirty="0" smtClean="0"/>
              <a:t>начальника.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/>
              <a:t> </a:t>
            </a:r>
            <a:r>
              <a:rPr lang="ru-RU" sz="3600" i="1" u="sng" dirty="0" smtClean="0">
                <a:solidFill>
                  <a:schemeClr val="accent2">
                    <a:lumMod val="50000"/>
                  </a:schemeClr>
                </a:solidFill>
              </a:rPr>
              <a:t>Благодаря</a:t>
            </a:r>
            <a:r>
              <a:rPr lang="ru-RU" i="1" dirty="0" smtClean="0"/>
              <a:t> </a:t>
            </a:r>
            <a:r>
              <a:rPr lang="ru-RU" dirty="0" smtClean="0"/>
              <a:t>тренировкам его результаты    </a:t>
            </a:r>
          </a:p>
          <a:p>
            <a:pPr>
              <a:buNone/>
            </a:pPr>
            <a:r>
              <a:rPr lang="ru-RU" dirty="0" smtClean="0"/>
              <a:t>     улучшились.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4929198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( деепричастие – производный предлог)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714380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50112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Б) </a:t>
            </a:r>
            <a:r>
              <a:rPr lang="ru-RU" i="1" u="sng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i="1" u="sng" dirty="0" err="1" smtClean="0">
                <a:solidFill>
                  <a:schemeClr val="accent2">
                    <a:lumMod val="50000"/>
                  </a:schemeClr>
                </a:solidFill>
              </a:rPr>
              <a:t>течени</a:t>
            </a:r>
            <a:r>
              <a:rPr lang="ru-RU" i="1" u="sng" dirty="0" smtClean="0">
                <a:solidFill>
                  <a:schemeClr val="accent2">
                    <a:lumMod val="50000"/>
                  </a:schemeClr>
                </a:solidFill>
              </a:rPr>
              <a:t> (  ) </a:t>
            </a:r>
            <a:r>
              <a:rPr lang="ru-RU" dirty="0" smtClean="0"/>
              <a:t>Оби почти отсутствуют крутые </a:t>
            </a:r>
          </a:p>
          <a:p>
            <a:pPr>
              <a:buNone/>
            </a:pPr>
            <a:r>
              <a:rPr lang="ru-RU" dirty="0" smtClean="0"/>
              <a:t>     повороты.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i="1" u="sng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i="1" u="sng" dirty="0" err="1" smtClean="0">
                <a:solidFill>
                  <a:schemeClr val="accent2">
                    <a:lumMod val="50000"/>
                  </a:schemeClr>
                </a:solidFill>
              </a:rPr>
              <a:t>течени</a:t>
            </a:r>
            <a:r>
              <a:rPr lang="ru-RU" i="1" u="sng" dirty="0" smtClean="0">
                <a:solidFill>
                  <a:schemeClr val="accent2">
                    <a:lumMod val="50000"/>
                  </a:schemeClr>
                </a:solidFill>
              </a:rPr>
              <a:t> (  ) </a:t>
            </a:r>
            <a:r>
              <a:rPr lang="ru-RU" dirty="0" smtClean="0"/>
              <a:t>всей дороги путники молчали.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sz="49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частеречную</a:t>
            </a:r>
            <a:r>
              <a:rPr lang="ru-RU" sz="4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принадлежность выделенных слов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4714884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( существительное + предлог – производный предлог )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714380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235743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3500438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42976" y="364331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42976" y="242886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332037"/>
            <a:ext cx="878684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В) Вы не должны судить меня </a:t>
            </a:r>
            <a:r>
              <a:rPr lang="ru-RU" i="1" u="sng" dirty="0" smtClean="0">
                <a:solidFill>
                  <a:schemeClr val="accent2">
                    <a:lumMod val="50000"/>
                  </a:schemeClr>
                </a:solidFill>
              </a:rPr>
              <a:t>по  тому</a:t>
            </a:r>
            <a:r>
              <a:rPr lang="ru-RU" dirty="0" smtClean="0"/>
              <a:t>, что я </a:t>
            </a:r>
          </a:p>
          <a:p>
            <a:pPr>
              <a:buNone/>
            </a:pPr>
            <a:r>
              <a:rPr lang="ru-RU" dirty="0" smtClean="0"/>
              <a:t>     делаю.</a:t>
            </a:r>
          </a:p>
          <a:p>
            <a:pPr>
              <a:buNone/>
            </a:pPr>
            <a:r>
              <a:rPr lang="ru-RU" dirty="0" smtClean="0"/>
              <a:t>     Она всегда побеждал,                     что был </a:t>
            </a:r>
          </a:p>
          <a:p>
            <a:pPr>
              <a:buNone/>
            </a:pPr>
            <a:r>
              <a:rPr lang="ru-RU" dirty="0" smtClean="0"/>
              <a:t>     уверен в себе.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sz="49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частеречную</a:t>
            </a:r>
            <a:r>
              <a:rPr lang="ru-RU" sz="4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принадлежность выделенных слов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507207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( предлог + указательное местоимение – союз подчинительный)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714380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3500438"/>
            <a:ext cx="1602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u="sng" dirty="0" smtClean="0">
                <a:solidFill>
                  <a:schemeClr val="accent2">
                    <a:lumMod val="50000"/>
                  </a:schemeClr>
                </a:solidFill>
              </a:rPr>
              <a:t>потому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857884" y="2428868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571876"/>
            <a:ext cx="2072619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200" i="1" u="sng" dirty="0" smtClean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ru-RU" sz="3200" i="1" u="sng" dirty="0" smtClean="0"/>
              <a:t>?</a:t>
            </a:r>
            <a:r>
              <a:rPr lang="ru-RU" sz="3200" i="1" u="sng" dirty="0" smtClean="0">
                <a:solidFill>
                  <a:schemeClr val="accent2">
                    <a:lumMod val="50000"/>
                  </a:schemeClr>
                </a:solidFill>
              </a:rPr>
              <a:t> тому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332037"/>
            <a:ext cx="892971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Г) Мещанский край </a:t>
            </a:r>
            <a:r>
              <a:rPr lang="ru-RU" i="1" u="sng" dirty="0" smtClean="0">
                <a:solidFill>
                  <a:schemeClr val="accent2">
                    <a:lumMod val="50000"/>
                  </a:schemeClr>
                </a:solidFill>
              </a:rPr>
              <a:t>так   же </a:t>
            </a:r>
            <a:r>
              <a:rPr lang="ru-RU" dirty="0" smtClean="0"/>
              <a:t>скромен, как и картины Левитана.</a:t>
            </a:r>
          </a:p>
          <a:p>
            <a:pPr>
              <a:buNone/>
            </a:pPr>
            <a:r>
              <a:rPr lang="ru-RU" dirty="0" smtClean="0"/>
              <a:t>    Было понятно, что он                   волнуется.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714380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sz="49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частеречную</a:t>
            </a:r>
            <a:r>
              <a:rPr lang="ru-RU" sz="4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принадлежность выделенных слов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Выгнутая вправо стрелка 5">
            <a:hlinkClick r:id="rId2" action="ppaction://hlinksldjump"/>
          </p:cNvPr>
          <p:cNvSpPr/>
          <p:nvPr/>
        </p:nvSpPr>
        <p:spPr>
          <a:xfrm>
            <a:off x="7500958" y="5143512"/>
            <a:ext cx="1357322" cy="1571636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429132"/>
            <a:ext cx="628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( </a:t>
            </a:r>
            <a:r>
              <a:rPr lang="ru-RU" sz="4000" dirty="0" err="1" smtClean="0"/>
              <a:t>наречие+частица</a:t>
            </a:r>
            <a:r>
              <a:rPr lang="ru-RU" sz="4000" dirty="0" smtClean="0"/>
              <a:t> – сочинительный союз )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429124" y="2428868"/>
            <a:ext cx="2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3500438"/>
            <a:ext cx="2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3357562"/>
            <a:ext cx="1705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u="sng" dirty="0" smtClean="0">
                <a:solidFill>
                  <a:schemeClr val="accent2">
                    <a:lumMod val="50000"/>
                  </a:schemeClr>
                </a:solidFill>
              </a:rPr>
              <a:t>так  же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357562"/>
            <a:ext cx="1519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u="sng" dirty="0" smtClean="0">
                <a:solidFill>
                  <a:schemeClr val="accent2">
                    <a:lumMod val="50000"/>
                  </a:schemeClr>
                </a:solidFill>
              </a:rPr>
              <a:t>также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Расставьте знаки препинания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9"/>
            <a:ext cx="8643998" cy="2643206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Никто не приказывал Тушину куда и чем стрелять и он посоветовавшись со своим фельдфебелем Захарченко к которому имел большое уважение решил что хорошо бы зажечь деревню.</a:t>
            </a:r>
            <a:endParaRPr lang="ru-RU" dirty="0"/>
          </a:p>
        </p:txBody>
      </p:sp>
      <p:sp>
        <p:nvSpPr>
          <p:cNvPr id="5" name="Багетная рамка 4">
            <a:hlinkClick r:id="rId2" action="ppaction://hlinksldjump"/>
          </p:cNvPr>
          <p:cNvSpPr/>
          <p:nvPr/>
        </p:nvSpPr>
        <p:spPr>
          <a:xfrm>
            <a:off x="785786" y="4214818"/>
            <a:ext cx="3429024" cy="1143008"/>
          </a:xfrm>
          <a:prstGeom prst="bevel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1) с двумя видами связи (подчинительной и сочинительной)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Багетная рамка 7">
            <a:hlinkClick r:id="rId3" action="ppaction://hlinksldjump"/>
          </p:cNvPr>
          <p:cNvSpPr/>
          <p:nvPr/>
        </p:nvSpPr>
        <p:spPr>
          <a:xfrm>
            <a:off x="4929190" y="4214818"/>
            <a:ext cx="3429024" cy="1143008"/>
          </a:xfrm>
          <a:prstGeom prst="bevel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2) СПП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Багетная рамка 8">
            <a:hlinkClick r:id="rId3" action="ppaction://hlinksldjump"/>
          </p:cNvPr>
          <p:cNvSpPr/>
          <p:nvPr/>
        </p:nvSpPr>
        <p:spPr>
          <a:xfrm>
            <a:off x="785786" y="5500702"/>
            <a:ext cx="3429024" cy="1143008"/>
          </a:xfrm>
          <a:prstGeom prst="bevel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3) с двумя видами связи (подчинительной и бессоюзной)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Багетная рамка 9">
            <a:hlinkClick r:id="rId3" action="ppaction://hlinksldjump"/>
          </p:cNvPr>
          <p:cNvSpPr/>
          <p:nvPr/>
        </p:nvSpPr>
        <p:spPr>
          <a:xfrm>
            <a:off x="4929190" y="5500702"/>
            <a:ext cx="3429024" cy="1143008"/>
          </a:xfrm>
          <a:prstGeom prst="bevel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4) со всеми видами связи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407194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А)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214290"/>
            <a:ext cx="714380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>
            <a:off x="7143768" y="214290"/>
            <a:ext cx="1428760" cy="5714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Знаки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static.freepik.com/free-photo/red-x-cross-wrong-not-clip-art_42838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500042"/>
            <a:ext cx="4954591" cy="4962518"/>
          </a:xfrm>
          <a:prstGeom prst="rect">
            <a:avLst/>
          </a:prstGeom>
          <a:noFill/>
        </p:spPr>
      </p:pic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3857620" y="5072074"/>
            <a:ext cx="1428760" cy="1571636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www.waterschool7.edusite.ru/img/11954451881968599805jean_victor_balin_green_ticksvg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4572032" cy="4572032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2786050" y="5072074"/>
            <a:ext cx="3643338" cy="155620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2643206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Никто не приказывал Тушину куда и чем стрелять и он посоветовавшись со своим фельдфебелем Захарченко к которому имел большое уважение решил что хорошо бы зажечь деревню.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300037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Б)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3000372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Этому предложению соответствует блок-схема</a:t>
            </a:r>
            <a:endParaRPr lang="ru-RU" sz="3200" dirty="0"/>
          </a:p>
        </p:txBody>
      </p:sp>
      <p:pic>
        <p:nvPicPr>
          <p:cNvPr id="14" name="Рисунок 13" descr="DSC_0466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28000" contrast="51000"/>
          </a:blip>
          <a:srcRect l="8570" r="17143"/>
          <a:stretch>
            <a:fillRect/>
          </a:stretch>
        </p:blipFill>
        <p:spPr>
          <a:xfrm>
            <a:off x="0" y="3714752"/>
            <a:ext cx="2104490" cy="192880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5" name="Рисунок 14" descr="DSC_0467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32000" contrast="52000"/>
          </a:blip>
          <a:srcRect l="6460" r="11718"/>
          <a:stretch>
            <a:fillRect/>
          </a:stretch>
        </p:blipFill>
        <p:spPr>
          <a:xfrm>
            <a:off x="2071670" y="3714752"/>
            <a:ext cx="2290505" cy="1928826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16" name="Рисунок 15" descr="DSC_0468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lum bright="28000" contrast="56000"/>
          </a:blip>
          <a:srcRect l="8593" r="7812"/>
          <a:stretch>
            <a:fillRect/>
          </a:stretch>
        </p:blipFill>
        <p:spPr>
          <a:xfrm>
            <a:off x="4357686" y="3714752"/>
            <a:ext cx="2428892" cy="1937047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7" name="Рисунок 16" descr="DSC_0470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 cstate="print">
            <a:lum bright="30000" contrast="59000"/>
          </a:blip>
          <a:srcRect l="6249" r="6250"/>
          <a:stretch>
            <a:fillRect/>
          </a:stretch>
        </p:blipFill>
        <p:spPr>
          <a:xfrm>
            <a:off x="6786578" y="3714751"/>
            <a:ext cx="2357422" cy="1928827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142844" y="214290"/>
            <a:ext cx="714380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websbornik.com/textures/paper-textures/paper-texture-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9000"/>
          </a:blip>
          <a:srcRect/>
          <a:stretch>
            <a:fillRect/>
          </a:stretch>
        </p:blipFill>
        <p:spPr bwMode="auto">
          <a:xfrm>
            <a:off x="3357554" y="785794"/>
            <a:ext cx="4057190" cy="60722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64" y="1"/>
            <a:ext cx="8715436" cy="1000107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Расставьте ударение в словах:</a:t>
            </a:r>
            <a:endParaRPr lang="ru-RU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428736"/>
            <a:ext cx="3500462" cy="5214974"/>
          </a:xfrm>
          <a:prstGeom prst="rect">
            <a:avLst/>
          </a:prstGeom>
          <a:solidFill>
            <a:schemeClr val="bg1">
              <a:alpha val="27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Корысть</a:t>
            </a:r>
          </a:p>
          <a:p>
            <a:r>
              <a:rPr lang="ru-RU" sz="2800" dirty="0" smtClean="0"/>
              <a:t>Соболезнование</a:t>
            </a:r>
          </a:p>
          <a:p>
            <a:r>
              <a:rPr lang="ru-RU" sz="2800" dirty="0" smtClean="0"/>
              <a:t>Квартал</a:t>
            </a:r>
          </a:p>
          <a:p>
            <a:r>
              <a:rPr lang="ru-RU" sz="2800" dirty="0" smtClean="0"/>
              <a:t>Средства</a:t>
            </a:r>
          </a:p>
          <a:p>
            <a:r>
              <a:rPr lang="ru-RU" sz="2800" dirty="0" smtClean="0"/>
              <a:t>Красивее</a:t>
            </a:r>
          </a:p>
          <a:p>
            <a:r>
              <a:rPr lang="ru-RU" sz="2800" dirty="0" smtClean="0"/>
              <a:t>Статуя</a:t>
            </a:r>
          </a:p>
          <a:p>
            <a:r>
              <a:rPr lang="ru-RU" sz="2800" dirty="0" smtClean="0"/>
              <a:t>Обеспечение</a:t>
            </a:r>
          </a:p>
          <a:p>
            <a:r>
              <a:rPr lang="ru-RU" sz="2800" dirty="0" smtClean="0"/>
              <a:t>Кренить</a:t>
            </a:r>
          </a:p>
          <a:p>
            <a:r>
              <a:rPr lang="ru-RU" sz="2800" dirty="0" smtClean="0"/>
              <a:t>Балованный</a:t>
            </a:r>
          </a:p>
          <a:p>
            <a:r>
              <a:rPr lang="ru-RU" sz="2800" dirty="0" smtClean="0"/>
              <a:t>Коклюш</a:t>
            </a:r>
          </a:p>
          <a:p>
            <a:r>
              <a:rPr lang="ru-RU" sz="2800" dirty="0" smtClean="0"/>
              <a:t>Кровоточить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43372" y="1428737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ы́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сть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1857364"/>
            <a:ext cx="2762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/>
              <a:t>С</a:t>
            </a:r>
            <a:r>
              <a:rPr lang="ru-RU" sz="2800" dirty="0" err="1" smtClean="0"/>
              <a:t>обол</a:t>
            </a:r>
            <a:r>
              <a:rPr lang="vi-VN" sz="2800" b="1" dirty="0" smtClean="0"/>
              <a:t>е́</a:t>
            </a:r>
            <a:r>
              <a:rPr lang="ru-RU" sz="2800" dirty="0" err="1" smtClean="0"/>
              <a:t>знование</a:t>
            </a:r>
            <a:endParaRPr lang="ru-RU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143372" y="228599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варт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а́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2" y="2643182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е́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дства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372" y="314324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рас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и́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357187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а́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туя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372" y="4000504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бесп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е́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3372" y="442913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рен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и́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714380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4786322"/>
            <a:ext cx="2081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Бал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о́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ванный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5214950"/>
            <a:ext cx="1521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Кокл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ю́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5643578"/>
            <a:ext cx="2168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Кровоточ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и́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waterschool7.edusite.ru/img/11954451881968599805jean_victor_balin_green_ticksvg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4572032" cy="4572032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2786050" y="5072074"/>
            <a:ext cx="3643338" cy="155620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tatic.freepik.com/free-photo/red-x-cross-wrong-not-clip-art_42838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500042"/>
            <a:ext cx="4954591" cy="4962518"/>
          </a:xfrm>
          <a:prstGeom prst="rect">
            <a:avLst/>
          </a:prstGeom>
          <a:noFill/>
        </p:spPr>
      </p:pic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3857620" y="5072074"/>
            <a:ext cx="1428760" cy="1571636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8715436" cy="2643206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Никто не приказывал Тушину, куда и чем стрелять, и он, посоветовавшись со своим фельдфебелем Захарченко, к которому имел большое уважение, решил, что хорошо бы зажечь деревню.</a:t>
            </a:r>
            <a:endParaRPr lang="ru-RU" dirty="0"/>
          </a:p>
        </p:txBody>
      </p:sp>
      <p:sp>
        <p:nvSpPr>
          <p:cNvPr id="5" name="Выгнутая вправо стрелка 4">
            <a:hlinkClick r:id="rId2" action="ppaction://hlinksldjump"/>
          </p:cNvPr>
          <p:cNvSpPr/>
          <p:nvPr/>
        </p:nvSpPr>
        <p:spPr>
          <a:xfrm>
            <a:off x="3857620" y="5072074"/>
            <a:ext cx="1428760" cy="1571636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ebsbornik.com/textures/paper-textures/paper-texture-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9000"/>
          </a:blip>
          <a:srcRect/>
          <a:stretch>
            <a:fillRect/>
          </a:stretch>
        </p:blipFill>
        <p:spPr bwMode="auto">
          <a:xfrm>
            <a:off x="3357554" y="785794"/>
            <a:ext cx="4057190" cy="607220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2857520" cy="5572140"/>
          </a:xfrm>
          <a:solidFill>
            <a:schemeClr val="bg1">
              <a:alpha val="33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Береста</a:t>
            </a:r>
          </a:p>
          <a:p>
            <a:pPr>
              <a:buNone/>
            </a:pPr>
            <a:r>
              <a:rPr lang="ru-RU" dirty="0" smtClean="0"/>
              <a:t>Нарочитый</a:t>
            </a:r>
          </a:p>
          <a:p>
            <a:pPr>
              <a:buNone/>
            </a:pPr>
            <a:r>
              <a:rPr lang="ru-RU" dirty="0" smtClean="0"/>
              <a:t>Овен</a:t>
            </a:r>
          </a:p>
          <a:p>
            <a:pPr>
              <a:buNone/>
            </a:pPr>
            <a:r>
              <a:rPr lang="ru-RU" dirty="0" smtClean="0"/>
              <a:t>Ракушка</a:t>
            </a:r>
          </a:p>
          <a:p>
            <a:pPr>
              <a:buNone/>
            </a:pPr>
            <a:r>
              <a:rPr lang="ru-RU" dirty="0" smtClean="0"/>
              <a:t>Плато</a:t>
            </a:r>
          </a:p>
          <a:p>
            <a:pPr>
              <a:buNone/>
            </a:pPr>
            <a:r>
              <a:rPr lang="ru-RU" dirty="0" smtClean="0"/>
              <a:t>Газопровод</a:t>
            </a:r>
          </a:p>
          <a:p>
            <a:pPr>
              <a:buNone/>
            </a:pPr>
            <a:r>
              <a:rPr lang="ru-RU" dirty="0" smtClean="0"/>
              <a:t>Начерпать</a:t>
            </a:r>
          </a:p>
          <a:p>
            <a:pPr>
              <a:buNone/>
            </a:pPr>
            <a:r>
              <a:rPr lang="ru-RU" dirty="0" smtClean="0"/>
              <a:t>Нефтепровод</a:t>
            </a:r>
          </a:p>
          <a:p>
            <a:pPr>
              <a:buNone/>
            </a:pPr>
            <a:r>
              <a:rPr lang="ru-RU" dirty="0" smtClean="0"/>
              <a:t>Нормировать</a:t>
            </a:r>
          </a:p>
          <a:p>
            <a:pPr>
              <a:buNone/>
            </a:pPr>
            <a:r>
              <a:rPr lang="ru-RU" dirty="0" smtClean="0"/>
              <a:t>Кулинария</a:t>
            </a:r>
          </a:p>
          <a:p>
            <a:pPr>
              <a:buNone/>
            </a:pPr>
            <a:r>
              <a:rPr lang="ru-RU" dirty="0" smtClean="0"/>
              <a:t>Звонит</a:t>
            </a:r>
          </a:p>
          <a:p>
            <a:pPr>
              <a:buNone/>
            </a:pPr>
            <a:r>
              <a:rPr lang="ru-RU" dirty="0" smtClean="0"/>
              <a:t>Иконопись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714380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7858148" y="5643578"/>
            <a:ext cx="1071570" cy="1000132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64" y="1"/>
            <a:ext cx="8715436" cy="1000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Расставьте ударение в словах: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1428736"/>
            <a:ext cx="193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Нароч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и́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тый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1000108"/>
            <a:ext cx="2940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Берест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а́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(Бер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2714620"/>
            <a:ext cx="1198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Плат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о́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3143248"/>
            <a:ext cx="2067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азопров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о́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3643314"/>
            <a:ext cx="1794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ач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е́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рпать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4071942"/>
            <a:ext cx="2264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Нефтепров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о́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4572008"/>
            <a:ext cx="2298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ормиров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а́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5000636"/>
            <a:ext cx="1892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улин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а́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рия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3372" y="5572140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Звон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и́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6000768"/>
            <a:ext cx="1865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и́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конопись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1857364"/>
            <a:ext cx="1077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е́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43372" y="2285992"/>
            <a:ext cx="1928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у́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шка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71736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Поставьте слова в форму именительного падежа множественного числа:</a:t>
            </a:r>
            <a:endParaRPr lang="ru-RU" i="1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64318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Бок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357187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Джемпер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428625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Договор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521495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Инженер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600076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арус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857752" y="264318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Бухгалтер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342900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Ветер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421481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Директор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929190" y="5072074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Профессор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857752" y="6072206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Трюфель</a:t>
            </a:r>
            <a:endParaRPr lang="ru-RU" sz="28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500306"/>
            <a:ext cx="421481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035963" y="4679153"/>
            <a:ext cx="435769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-71458" y="4643434"/>
            <a:ext cx="4357694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3286124"/>
            <a:ext cx="421481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0" y="4143380"/>
            <a:ext cx="421481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5000636"/>
            <a:ext cx="421481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0" y="5857892"/>
            <a:ext cx="421481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43174" y="264318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Бока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14546" y="350043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Джемперы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5984" y="435769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Договоры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14546" y="521495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Инженеры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28860" y="614364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Паруса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2465385" y="4678359"/>
            <a:ext cx="435769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643438" y="2500306"/>
            <a:ext cx="450056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4714888" y="4643434"/>
            <a:ext cx="4357694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643438" y="3286124"/>
            <a:ext cx="450056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643438" y="4071942"/>
            <a:ext cx="450056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643438" y="4929198"/>
            <a:ext cx="450056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643438" y="5786454"/>
            <a:ext cx="450056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929454" y="264318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Бухгалтеры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58082" y="342900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Ветры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72330" y="4214818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Директора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00892" y="5143512"/>
            <a:ext cx="214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Профессора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15206" y="6072206"/>
            <a:ext cx="171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Трюфели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4282" y="500042"/>
            <a:ext cx="714380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7158" y="1500174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u="sng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А)</a:t>
            </a:r>
            <a:endParaRPr lang="ru-RU" sz="4800" i="1" u="sng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3000372"/>
            <a:ext cx="421481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2285202" y="4929186"/>
            <a:ext cx="3858422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3714752"/>
            <a:ext cx="421481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4429132"/>
            <a:ext cx="421481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5143512"/>
            <a:ext cx="421481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1538" y="307181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Диспетчер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357290" y="378619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Допуск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450057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Инструктор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285852" y="521495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Шофер</a:t>
            </a:r>
            <a:endParaRPr lang="ru-RU" sz="28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5929330"/>
            <a:ext cx="421481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1538" y="6000768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Коллектор</a:t>
            </a:r>
            <a:endParaRPr lang="ru-RU" sz="28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214810" y="3000372"/>
            <a:ext cx="4929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143372" y="3714752"/>
            <a:ext cx="500062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14810" y="4429132"/>
            <a:ext cx="4929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14810" y="5143512"/>
            <a:ext cx="4929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214810" y="5929330"/>
            <a:ext cx="4929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86446" y="307181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Диспетчеры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43636" y="378619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Допуски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43570" y="450057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Инструкторы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29322" y="5286388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Шоферы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57884" y="6000768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Коллекторы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85720" y="357166"/>
            <a:ext cx="81439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Поставьте слова в форму именительного падежа множественного числа:</a:t>
            </a:r>
            <a:endParaRPr lang="ru-RU" sz="4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072462" y="142852"/>
            <a:ext cx="714380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Поставьте существительное в форму родительного падежа множественного числа</a:t>
            </a:r>
            <a:endParaRPr lang="ru-RU" i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3116"/>
            <a:ext cx="8858312" cy="4714884"/>
          </a:xfrm>
          <a:solidFill>
            <a:schemeClr val="bg1">
              <a:alpha val="24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Носки</a:t>
            </a:r>
          </a:p>
          <a:p>
            <a:pPr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Киргизы</a:t>
            </a:r>
          </a:p>
          <a:p>
            <a:pPr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Апельсины</a:t>
            </a:r>
          </a:p>
          <a:p>
            <a:pPr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Домны</a:t>
            </a:r>
          </a:p>
          <a:p>
            <a:pPr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Устья</a:t>
            </a:r>
          </a:p>
          <a:p>
            <a:pPr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Чулки</a:t>
            </a:r>
          </a:p>
          <a:p>
            <a:pPr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Англичане</a:t>
            </a:r>
          </a:p>
          <a:p>
            <a:pPr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Колёсики</a:t>
            </a:r>
          </a:p>
          <a:p>
            <a:pPr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Ботфорты</a:t>
            </a:r>
          </a:p>
          <a:p>
            <a:pPr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Мокасины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21442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u="sng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Б)</a:t>
            </a:r>
            <a:endParaRPr lang="ru-RU" sz="4800" i="1" u="sng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2143116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71418" y="4500558"/>
            <a:ext cx="471488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00298" y="221455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Носков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0298" y="264318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Киргизов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0298" y="307181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Апельсинов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0298" y="350043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Домен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0298" y="400050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Устьев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298" y="442913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Чулок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0298" y="485776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Англичан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0298" y="528638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Колесиков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0298" y="571501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Ботфортов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00298" y="614364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Мокасин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4282" y="500042"/>
            <a:ext cx="714380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Выгнутая вправо стрелка 25">
            <a:hlinkClick r:id="rId2" action="ppaction://hlinksldjump"/>
          </p:cNvPr>
          <p:cNvSpPr/>
          <p:nvPr/>
        </p:nvSpPr>
        <p:spPr>
          <a:xfrm>
            <a:off x="7500958" y="5286364"/>
            <a:ext cx="1357322" cy="1571636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3574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Запишите числительные словами: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  <a:t>Беспокоиться о 5783 наполненных ведрах;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распрощаться с 698 сломанными станками;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</a:rPr>
              <a:t>гордиться 9872 выращенными деревьями</a:t>
            </a:r>
            <a:endParaRPr lang="ru-RU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714380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Выгнутая вправо стрелка 4">
            <a:hlinkClick r:id="rId2" action="ppaction://hlinksldjump"/>
          </p:cNvPr>
          <p:cNvSpPr/>
          <p:nvPr/>
        </p:nvSpPr>
        <p:spPr>
          <a:xfrm>
            <a:off x="7500958" y="5143512"/>
            <a:ext cx="1357322" cy="1571636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Придумайте пару омонимов..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..из которых один обозначает выражение лица, а другой – снаряд.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714380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3000372"/>
            <a:ext cx="321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u="sng" dirty="0" smtClean="0"/>
              <a:t>( мина )</a:t>
            </a:r>
            <a:endParaRPr lang="ru-RU" sz="4400" u="sng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5786446" y="2357430"/>
            <a:ext cx="2714644" cy="4071966"/>
            <a:chOff x="5786446" y="2357430"/>
            <a:chExt cx="2714644" cy="4071966"/>
          </a:xfrm>
        </p:grpSpPr>
        <p:pic>
          <p:nvPicPr>
            <p:cNvPr id="18434" name="Picture 2" descr="http://foto.rambler.ru/original/431a39fc-0c75-44fb-5833-e1f15446a35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86446" y="2357430"/>
              <a:ext cx="2714644" cy="2035983"/>
            </a:xfrm>
            <a:prstGeom prst="rect">
              <a:avLst/>
            </a:prstGeom>
            <a:noFill/>
          </p:spPr>
        </p:pic>
        <p:pic>
          <p:nvPicPr>
            <p:cNvPr id="18436" name="Picture 4" descr="http://www.yugopolis.ru/data/mediadb/2383/0000/0585/5852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86446" y="4357694"/>
              <a:ext cx="2714644" cy="2071702"/>
            </a:xfrm>
            <a:prstGeom prst="rect">
              <a:avLst/>
            </a:prstGeom>
            <a:noFill/>
          </p:spPr>
        </p:pic>
      </p:grpSp>
      <p:pic>
        <p:nvPicPr>
          <p:cNvPr id="18438" name="Picture 6" descr="http://www.photokonkurs.com/uploads/img/1138176000/172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000372"/>
            <a:ext cx="2420677" cy="335041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..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которых один обозначает крупную хищную птицу, питающуюся падалью, а другой – специальную надпись на книгах к документам.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714380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3571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Придумайте пару омонимов..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3643314"/>
            <a:ext cx="19335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/>
              <a:t>( гриф )</a:t>
            </a:r>
            <a:endParaRPr lang="ru-RU" sz="4400" u="sng" dirty="0"/>
          </a:p>
        </p:txBody>
      </p:sp>
      <p:pic>
        <p:nvPicPr>
          <p:cNvPr id="21508" name="Picture 4" descr="http://rnns.ru/uploads/posts/2009-10/1256742296_an1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429000"/>
            <a:ext cx="3357586" cy="2097200"/>
          </a:xfrm>
          <a:prstGeom prst="rect">
            <a:avLst/>
          </a:prstGeom>
          <a:noFill/>
        </p:spPr>
      </p:pic>
      <p:pic>
        <p:nvPicPr>
          <p:cNvPr id="21510" name="Picture 6" descr="http://zhurnal.lib.ru/img/t/tonina_o_i/morozofff-istoreggg-19/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643446"/>
            <a:ext cx="3562350" cy="16668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662</Words>
  <Application>Microsoft Office PowerPoint</Application>
  <PresentationFormat>Экран (4:3)</PresentationFormat>
  <Paragraphs>192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Расставьте ударение в словах:</vt:lpstr>
      <vt:lpstr>Слайд 3</vt:lpstr>
      <vt:lpstr>Поставьте слова в форму именительного падежа множественного числа:</vt:lpstr>
      <vt:lpstr>Слайд 5</vt:lpstr>
      <vt:lpstr>Поставьте существительное в форму родительного падежа множественного числа</vt:lpstr>
      <vt:lpstr>Запишите числительные словами: Беспокоиться о 5783 наполненных ведрах; распрощаться с 698 сломанными станками; гордиться 9872 выращенными деревьями</vt:lpstr>
      <vt:lpstr>Придумайте пару омонимов..</vt:lpstr>
      <vt:lpstr>Слайд 9</vt:lpstr>
      <vt:lpstr>Слайд 10</vt:lpstr>
      <vt:lpstr>Ответьте на вопрос:</vt:lpstr>
      <vt:lpstr>Определите частеречную принадлежность выделенных слов </vt:lpstr>
      <vt:lpstr>Определите частеречную принадлежность выделенных слов </vt:lpstr>
      <vt:lpstr>Определите частеречную принадлежность выделенных слов </vt:lpstr>
      <vt:lpstr>Определите частеречную принадлежность выделенных слов </vt:lpstr>
      <vt:lpstr>Расставьте знаки препинания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Расставьте ударение в словах:</dc:title>
  <dc:creator>XXX</dc:creator>
  <cp:lastModifiedBy>user-pk</cp:lastModifiedBy>
  <cp:revision>48</cp:revision>
  <dcterms:created xsi:type="dcterms:W3CDTF">2013-03-09T10:04:11Z</dcterms:created>
  <dcterms:modified xsi:type="dcterms:W3CDTF">2013-03-13T09:07:58Z</dcterms:modified>
</cp:coreProperties>
</file>