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Мы помним\Pomn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848" y="4149080"/>
            <a:ext cx="7772400" cy="11521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63780" y="5877272"/>
            <a:ext cx="6400800" cy="720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38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75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Мы помним\PomnimSl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51938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60375" y="908050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506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11560" y="4149080"/>
            <a:ext cx="7772400" cy="1150938"/>
          </a:xfrm>
        </p:spPr>
        <p:txBody>
          <a:bodyPr/>
          <a:lstStyle/>
          <a:p>
            <a:r>
              <a:rPr lang="ru-RU" sz="1800" dirty="0"/>
              <a:t>Сороковые, роковые, </a:t>
            </a:r>
            <a:br>
              <a:rPr lang="ru-RU" sz="1800" dirty="0"/>
            </a:br>
            <a:r>
              <a:rPr lang="ru-RU" sz="1800" dirty="0"/>
              <a:t>Свинцовые, пороховые... </a:t>
            </a:r>
            <a:br>
              <a:rPr lang="ru-RU" sz="1800" dirty="0"/>
            </a:br>
            <a:r>
              <a:rPr lang="ru-RU" sz="1800" dirty="0"/>
              <a:t>Война гуляет по России, </a:t>
            </a:r>
            <a:br>
              <a:rPr lang="ru-RU" sz="1800" dirty="0"/>
            </a:br>
            <a:r>
              <a:rPr lang="ru-RU" sz="1800" dirty="0"/>
              <a:t>А мы такие молодые!</a:t>
            </a:r>
            <a:br>
              <a:rPr lang="ru-RU" sz="1800" dirty="0"/>
            </a:br>
            <a:endParaRPr lang="ru-RU" sz="18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805264"/>
            <a:ext cx="8049022" cy="72072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Литературная гостиная «Набат памяти»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Авторы: </a:t>
            </a:r>
            <a:r>
              <a:rPr lang="ru-RU" sz="2000" dirty="0" err="1" smtClean="0"/>
              <a:t>Татлок</a:t>
            </a:r>
            <a:r>
              <a:rPr lang="ru-RU" sz="2000" dirty="0" smtClean="0"/>
              <a:t> Ф.С., Мещерякова Т.Б., учителя русского языка и литературы МБОУ «СОШ № 16» г. Майкопа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"ОПАЛЕННЫЕ ОГНЕМ ВОЙНЫ"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7848872" cy="4680520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/>
              <a:t>В дни войны  </a:t>
            </a:r>
          </a:p>
          <a:p>
            <a:pPr marL="0" indent="0">
              <a:buNone/>
            </a:pPr>
            <a:r>
              <a:rPr lang="ru-RU" sz="1600" b="1" dirty="0" smtClean="0"/>
              <a:t> </a:t>
            </a:r>
          </a:p>
          <a:p>
            <a:pPr marL="0" indent="0">
              <a:buNone/>
            </a:pPr>
            <a:r>
              <a:rPr lang="ru-RU" sz="1600" b="1" dirty="0" smtClean="0"/>
              <a:t>Глаза девчонки семилетней</a:t>
            </a:r>
          </a:p>
          <a:p>
            <a:pPr marL="0" indent="0">
              <a:buNone/>
            </a:pPr>
            <a:r>
              <a:rPr lang="ru-RU" sz="1600" b="1" dirty="0" smtClean="0"/>
              <a:t>Как два померкших огонька.</a:t>
            </a:r>
          </a:p>
          <a:p>
            <a:pPr marL="0" indent="0">
              <a:buNone/>
            </a:pPr>
            <a:r>
              <a:rPr lang="ru-RU" sz="1600" b="1" dirty="0" smtClean="0"/>
              <a:t>На детском личике заметней</a:t>
            </a:r>
          </a:p>
          <a:p>
            <a:pPr marL="0" indent="0">
              <a:buNone/>
            </a:pPr>
            <a:r>
              <a:rPr lang="ru-RU" sz="1600" b="1" dirty="0" smtClean="0"/>
              <a:t>Большая, тяжкая тоска.</a:t>
            </a:r>
          </a:p>
          <a:p>
            <a:pPr marL="0" indent="0">
              <a:buNone/>
            </a:pPr>
            <a:r>
              <a:rPr lang="ru-RU" sz="1600" b="1" dirty="0" smtClean="0"/>
              <a:t>Она молчит, о чем ни спросишь, </a:t>
            </a:r>
          </a:p>
          <a:p>
            <a:pPr marL="0" indent="0">
              <a:buNone/>
            </a:pPr>
            <a:r>
              <a:rPr lang="ru-RU" sz="1600" b="1" dirty="0" smtClean="0"/>
              <a:t>Пошутишь с ней, – молчит в ответ.</a:t>
            </a:r>
          </a:p>
          <a:p>
            <a:pPr marL="0" indent="0">
              <a:buNone/>
            </a:pPr>
            <a:r>
              <a:rPr lang="ru-RU" sz="1600" b="1" dirty="0" smtClean="0"/>
              <a:t>Как будто ей не семь, не восемь,</a:t>
            </a:r>
          </a:p>
          <a:p>
            <a:pPr marL="0" indent="0">
              <a:buNone/>
            </a:pPr>
            <a:r>
              <a:rPr lang="ru-RU" sz="1600" b="1" dirty="0" smtClean="0"/>
              <a:t>А много, много горьких лет.</a:t>
            </a:r>
          </a:p>
          <a:p>
            <a:pPr marL="0" indent="0">
              <a:buNone/>
            </a:pPr>
            <a:r>
              <a:rPr lang="ru-RU" sz="1600" b="1" dirty="0" smtClean="0"/>
              <a:t>(А. </a:t>
            </a:r>
            <a:r>
              <a:rPr lang="ru-RU" sz="1600" b="1" dirty="0" err="1" smtClean="0"/>
              <a:t>Барто</a:t>
            </a:r>
            <a:r>
              <a:rPr lang="ru-RU" sz="1600" b="1" dirty="0" smtClean="0"/>
              <a:t>)</a:t>
            </a:r>
            <a:endParaRPr lang="ru-RU" sz="1600" dirty="0"/>
          </a:p>
        </p:txBody>
      </p:sp>
      <p:pic>
        <p:nvPicPr>
          <p:cNvPr id="11269" name="Picture 5" descr="C:\Users\777\Desktop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44824"/>
            <a:ext cx="251460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C:\Users\777\Desktop\images (1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487" y="400506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C:\Users\777\Desktop\images (19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725143"/>
            <a:ext cx="33147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350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тобой и без тебя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4776" y="1628800"/>
            <a:ext cx="8229600" cy="5068888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/>
              <a:t>Второй ведущий: </a:t>
            </a:r>
            <a:r>
              <a:rPr lang="ru-RU" sz="1600" dirty="0" smtClean="0"/>
              <a:t>В годы войны с новой силой зазвучала тема интимной лирики. Для того, чтобы по-настоящему оценить общественное, литературное и духовно-нравственное значение этого явления, необходимо хотя бы в самых общих чертах вспомнить о том, что у темы любви в советской поэзии была трудная история, связанная с подчеркиванием значимости только общественной тематики и недооценки личной, особенно интимной, жизни человека.</a:t>
            </a:r>
          </a:p>
          <a:p>
            <a:pPr marL="0" indent="0">
              <a:buNone/>
            </a:pPr>
            <a:r>
              <a:rPr lang="ru-RU" sz="1600" b="1" dirty="0" smtClean="0"/>
              <a:t>Третий ведущий: </a:t>
            </a:r>
            <a:r>
              <a:rPr lang="ru-RU" sz="1600" dirty="0" smtClean="0"/>
              <a:t>Возрождению любовной лирики в поэзии военных лет во многом способствовал цикл стихов Константина Симонова «С тобой и без тебя», написанный в 1941-1942 годах.</a:t>
            </a:r>
          </a:p>
          <a:p>
            <a:endParaRPr lang="ru-RU" sz="1400" dirty="0"/>
          </a:p>
        </p:txBody>
      </p:sp>
      <p:pic>
        <p:nvPicPr>
          <p:cNvPr id="12290" name="Picture 2" descr="C:\Users\777\Desktop\images (2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939" y="4314825"/>
            <a:ext cx="25812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777\Desktop\images (2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05064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C:\Users\777\Desktop\images (2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933825"/>
            <a:ext cx="1800225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981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Мне хочется назвать тебя женой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2007" y="1628800"/>
            <a:ext cx="8229600" cy="5068888"/>
          </a:xfrm>
        </p:spPr>
        <p:txBody>
          <a:bodyPr/>
          <a:lstStyle/>
          <a:p>
            <a:pPr marL="0" indent="0">
              <a:buNone/>
            </a:pPr>
            <a:r>
              <a:rPr lang="ru-RU" sz="1400" b="1" dirty="0" smtClean="0"/>
              <a:t>Первый ведущий: </a:t>
            </a:r>
            <a:r>
              <a:rPr lang="ru-RU" sz="1400" dirty="0" smtClean="0"/>
              <a:t>На сегодняшний день для меня самыми близкими стихами военной поры являются стихи Константина Симонова из сборника «С тобой и без тебя». Я узнала об этом сборнике на уроке литературы, когда мы знакомились с лирикой Великой Отечественной войны. Стихи меня поразили. Поразили силой чувства, откровенностью, а еще тем, что такие интимные стихи были опубликованы в годы войны. Мне стало интересно, имеют ли они под собой фактический материал. И я обратилась к биографии Симонова, из которой  узнала, что цикл «С тобой и без тебя» посвящен актрисе Валентине Серовой. Она стала женой поэта накануне войны, в 1941. Остальные подробности их взаимоотношений в стихах.</a:t>
            </a:r>
          </a:p>
          <a:p>
            <a:r>
              <a:rPr lang="ru-RU" sz="1400" dirty="0" smtClean="0"/>
              <a:t>         Звучат стихи из сборника «С тобой и без тебя»:</a:t>
            </a:r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ru-RU" sz="1400" dirty="0" smtClean="0"/>
              <a:t>                                                               </a:t>
            </a:r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ru-RU" sz="1400" dirty="0" smtClean="0"/>
              <a:t>                                                        К.М. СИМОНОВ        И              В.В. СЕРОВА</a:t>
            </a:r>
            <a:endParaRPr lang="ru-RU" sz="1400" dirty="0"/>
          </a:p>
        </p:txBody>
      </p:sp>
      <p:pic>
        <p:nvPicPr>
          <p:cNvPr id="14339" name="Picture 3" descr="C:\Users\777\Desktop\serova_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356992"/>
            <a:ext cx="19050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C:\Users\777\Desktop\images (2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36029"/>
            <a:ext cx="1819275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640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ЛИЦА ПОБЕДЫ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68888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/>
              <a:t> </a:t>
            </a:r>
            <a:r>
              <a:rPr lang="ru-RU" sz="1600" b="1" dirty="0" smtClean="0"/>
              <a:t>Второй ведущий: </a:t>
            </a:r>
            <a:r>
              <a:rPr lang="ru-RU" sz="1600" dirty="0" smtClean="0"/>
              <a:t>По данным энциклопедии «Великая Отечественная война» в действующей армии служило свыше тысячи писателей – 1215. Из восьмисот членов московской писательской организации в первые дни войны на фронт ушло 250. 475 писателей с войны не вернулись.</a:t>
            </a:r>
          </a:p>
          <a:p>
            <a:pPr marL="0" indent="0">
              <a:buNone/>
            </a:pPr>
            <a:r>
              <a:rPr lang="ru-RU" sz="1600" b="1" dirty="0" smtClean="0"/>
              <a:t> Третий ведущий: </a:t>
            </a:r>
            <a:r>
              <a:rPr lang="ru-RU" sz="1600" dirty="0" smtClean="0"/>
              <a:t>В память о тех, кто не пришел с войны, звучит эта песня.</a:t>
            </a:r>
          </a:p>
          <a:p>
            <a:pPr marL="0" indent="0">
              <a:buNone/>
            </a:pPr>
            <a:r>
              <a:rPr lang="ru-RU" sz="1600" dirty="0" smtClean="0"/>
              <a:t>         Звучит песня на стихи </a:t>
            </a:r>
            <a:r>
              <a:rPr lang="ru-RU" sz="1600" dirty="0" err="1" smtClean="0"/>
              <a:t>Р.Гамзатова</a:t>
            </a:r>
            <a:r>
              <a:rPr lang="ru-RU" sz="1600" dirty="0" smtClean="0"/>
              <a:t> «Журавли».</a:t>
            </a:r>
            <a:endParaRPr lang="ru-RU" sz="1600" dirty="0"/>
          </a:p>
        </p:txBody>
      </p:sp>
      <p:pic>
        <p:nvPicPr>
          <p:cNvPr id="13314" name="Picture 2" descr="C:\Users\777\Desktop\images (2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363054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C:\Users\777\Desktop\images (2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373102"/>
            <a:ext cx="1847850" cy="2609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 descr="C:\Users\777\Desktop\images (2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363053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54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Мы помним\Pomnim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323527" y="404664"/>
            <a:ext cx="7416825" cy="1224111"/>
          </a:xfrm>
          <a:solidFill>
            <a:srgbClr val="FF0000"/>
          </a:solidFill>
        </p:spPr>
        <p:txBody>
          <a:bodyPr/>
          <a:lstStyle/>
          <a:p>
            <a:r>
              <a:rPr lang="ru-RU" sz="4000" dirty="0" smtClean="0"/>
              <a:t>Поклонимся великим тем годам</a:t>
            </a:r>
            <a:r>
              <a:rPr lang="ru-RU" dirty="0" smtClean="0"/>
              <a:t>!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552" y="1772816"/>
            <a:ext cx="7139136" cy="4176192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Помните.</a:t>
            </a:r>
          </a:p>
          <a:p>
            <a:pPr marL="0" indent="0">
              <a:buNone/>
            </a:pPr>
            <a:r>
              <a:rPr lang="ru-RU" sz="2800" dirty="0"/>
              <a:t>Не плачьте,</a:t>
            </a:r>
          </a:p>
          <a:p>
            <a:pPr marL="0" indent="0">
              <a:buNone/>
            </a:pPr>
            <a:r>
              <a:rPr lang="ru-RU" sz="2800" dirty="0"/>
              <a:t>В горле сдержите стоны,</a:t>
            </a:r>
          </a:p>
          <a:p>
            <a:pPr marL="0" indent="0">
              <a:buNone/>
            </a:pPr>
            <a:r>
              <a:rPr lang="ru-RU" sz="2800" dirty="0"/>
              <a:t>Горькие стоны.</a:t>
            </a:r>
          </a:p>
          <a:p>
            <a:pPr marL="0" indent="0">
              <a:buNone/>
            </a:pPr>
            <a:r>
              <a:rPr lang="ru-RU" sz="2800" dirty="0"/>
              <a:t>Памяти павших</a:t>
            </a:r>
          </a:p>
          <a:p>
            <a:pPr marL="0" indent="0">
              <a:buNone/>
            </a:pPr>
            <a:r>
              <a:rPr lang="ru-RU" sz="2800" dirty="0"/>
              <a:t>Будьте достойны.</a:t>
            </a:r>
          </a:p>
          <a:p>
            <a:pPr marL="0" indent="0">
              <a:buNone/>
            </a:pPr>
            <a:r>
              <a:rPr lang="ru-RU" sz="2800" dirty="0"/>
              <a:t>Вечно достойны!</a:t>
            </a:r>
          </a:p>
          <a:p>
            <a:endParaRPr lang="ru-RU" dirty="0"/>
          </a:p>
        </p:txBody>
      </p:sp>
      <p:pic>
        <p:nvPicPr>
          <p:cNvPr id="1026" name="Picture 2" descr="C:\Users\777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76872"/>
            <a:ext cx="2808312" cy="3456384"/>
          </a:xfrm>
          <a:prstGeom prst="rec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  <a:ex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1. Формирование патриотического сознания молодого поколения на основе героических событий истории своей страны средствами литературного образования;</a:t>
            </a:r>
          </a:p>
          <a:p>
            <a:pPr marL="0" indent="0">
              <a:buNone/>
            </a:pPr>
            <a:r>
              <a:rPr lang="ru-RU" sz="2400" dirty="0" smtClean="0"/>
              <a:t>2. Сохранение и развитие чувства гордости за свою страну;</a:t>
            </a:r>
          </a:p>
          <a:p>
            <a:pPr marL="0" indent="0">
              <a:buNone/>
            </a:pPr>
            <a:r>
              <a:rPr lang="ru-RU" sz="2400" dirty="0" smtClean="0"/>
              <a:t>3.   Содействие росту творческих способностей и гармоничному становлению личности.</a:t>
            </a:r>
          </a:p>
          <a:p>
            <a:endParaRPr lang="ru-RU" sz="1800" dirty="0" smtClean="0"/>
          </a:p>
        </p:txBody>
      </p:sp>
      <p:pic>
        <p:nvPicPr>
          <p:cNvPr id="5126" name="Picture 6" descr="C:\Users\777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61048"/>
            <a:ext cx="16764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Оборудование: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компьютер и видеопроектор;</a:t>
            </a:r>
          </a:p>
          <a:p>
            <a:r>
              <a:rPr lang="ru-RU" sz="2000" dirty="0" smtClean="0"/>
              <a:t>проекционный экран;</a:t>
            </a:r>
          </a:p>
          <a:p>
            <a:r>
              <a:rPr lang="ru-RU" sz="2000" dirty="0" smtClean="0"/>
              <a:t>презентация «Набат памяти »</a:t>
            </a:r>
          </a:p>
          <a:p>
            <a:r>
              <a:rPr lang="ru-RU" sz="2000" dirty="0" smtClean="0"/>
              <a:t>Оформление аудитории  (гостиная как форма внеклассного мероприятия предполагает камерность, поэтому помещение не должно быть большим, аудитория рассчитана приблизительно на 30зрителей).</a:t>
            </a:r>
          </a:p>
          <a:p>
            <a:r>
              <a:rPr lang="ru-RU" sz="2000" dirty="0" smtClean="0"/>
              <a:t>Стенды с фотографиями и краткими биографиями поэтов, о которых пойдет речь в гостиной;</a:t>
            </a:r>
          </a:p>
          <a:p>
            <a:r>
              <a:rPr lang="ru-RU" sz="2000" dirty="0" smtClean="0"/>
              <a:t>Книжная выставка «Поэзия фронтовых лет».</a:t>
            </a:r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09102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Вставай, страна огромная…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b="1" dirty="0" smtClean="0"/>
              <a:t>Первый ведущий </a:t>
            </a:r>
            <a:r>
              <a:rPr lang="ru-RU" sz="1600" dirty="0" smtClean="0"/>
              <a:t>: Говорят, когда грохочут пушки, музы молчат. Но от первого до последнего дня войны не умолкал голос поэтов. И пушечная канонада не могла заглушить его. Никогда к голосу поэтов так не прислушивались читатели.</a:t>
            </a:r>
          </a:p>
          <a:p>
            <a:pPr marL="0" indent="0">
              <a:buNone/>
            </a:pPr>
            <a:r>
              <a:rPr lang="ru-RU" sz="1600" dirty="0" smtClean="0"/>
              <a:t> </a:t>
            </a:r>
            <a:r>
              <a:rPr lang="ru-RU" sz="1600" b="1" dirty="0" smtClean="0"/>
              <a:t>Второй ведущий: </a:t>
            </a:r>
            <a:r>
              <a:rPr lang="ru-RU" sz="1600" dirty="0" smtClean="0"/>
              <a:t>Поэзия как вид искусства, способный на быстрый эмоциональный отклик, в первые же месяцы и даже дни войны создала произведения, которым суждено было стать эпохальными.</a:t>
            </a:r>
          </a:p>
          <a:p>
            <a:pPr marL="0" indent="0">
              <a:buNone/>
            </a:pPr>
            <a:r>
              <a:rPr lang="ru-RU" sz="1600" b="1" dirty="0" smtClean="0"/>
              <a:t>Третий ведущий: </a:t>
            </a:r>
            <a:r>
              <a:rPr lang="ru-RU" sz="1600" dirty="0" smtClean="0"/>
              <a:t>Уже 24 июня 1941 г. в газетах «Красная Звезда» и «Известия» было опубликовано стихотворение В.И. Лебедева-Кумача «Священная война». Начиналось оно так:</a:t>
            </a:r>
          </a:p>
          <a:p>
            <a:pPr marL="0" indent="0">
              <a:buNone/>
            </a:pPr>
            <a:r>
              <a:rPr lang="ru-RU" sz="1600" dirty="0" smtClean="0"/>
              <a:t>         Вставай, страна огромная,</a:t>
            </a:r>
          </a:p>
          <a:p>
            <a:pPr marL="0" indent="0">
              <a:buNone/>
            </a:pPr>
            <a:r>
              <a:rPr lang="ru-RU" sz="1600" dirty="0" smtClean="0"/>
              <a:t>         Вставай на смертный бой</a:t>
            </a:r>
          </a:p>
          <a:p>
            <a:pPr marL="0" indent="0">
              <a:buNone/>
            </a:pPr>
            <a:r>
              <a:rPr lang="ru-RU" sz="1600" dirty="0" smtClean="0"/>
              <a:t>         С фашистской силой темною,</a:t>
            </a:r>
          </a:p>
          <a:p>
            <a:pPr marL="0" indent="0">
              <a:buNone/>
            </a:pPr>
            <a:r>
              <a:rPr lang="ru-RU" sz="1600" dirty="0" smtClean="0"/>
              <a:t>         С проклятою ордой.</a:t>
            </a:r>
          </a:p>
          <a:p>
            <a:pPr marL="0" indent="0">
              <a:buNone/>
            </a:pPr>
            <a:r>
              <a:rPr lang="ru-RU" sz="1600" dirty="0" smtClean="0"/>
              <a:t>         </a:t>
            </a:r>
            <a:r>
              <a:rPr lang="ru-RU" sz="1600" b="1" dirty="0" smtClean="0"/>
              <a:t>Второй ведущий: </a:t>
            </a:r>
            <a:r>
              <a:rPr lang="ru-RU" sz="1600" dirty="0" smtClean="0"/>
              <a:t>Вскоре композитор Александров написал музыку на эти стихи. А 27 июня ансамбль Красной Армии впервые исполнил песню на Белорусском вокзале столицы перед бойцами, отправлявшимися на фронт.(На фоне кинохроники звучит песня «Священная война»)</a:t>
            </a:r>
          </a:p>
          <a:p>
            <a:pPr marL="0" indent="0">
              <a:buNone/>
            </a:pPr>
            <a:r>
              <a:rPr lang="ru-RU" sz="1600" dirty="0" smtClean="0"/>
              <a:t> </a:t>
            </a:r>
          </a:p>
          <a:p>
            <a:pPr marL="0" indent="0">
              <a:buNone/>
            </a:pPr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99699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Ах, война, что ж ты, подлая, сделала…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dirty="0" smtClean="0"/>
              <a:t> </a:t>
            </a:r>
            <a:r>
              <a:rPr lang="ru-RU" sz="1600" b="1" dirty="0" smtClean="0"/>
              <a:t>Первый ведущий: </a:t>
            </a:r>
            <a:r>
              <a:rPr lang="ru-RU" sz="1600" dirty="0" smtClean="0"/>
              <a:t>Уже первые недели, месяцы войны показали, что война не будет легкой. Не получится так, как пелось в довоенных бравурных песнях: «Врага мы на вражьей земле победим малой кровью, могучим ударом», «Мы с любой бедою сладим, всех врагов развеем в дым». Все это было лейтмотивом стихов и песен 30-х годов, широко тиражируемых в печати и декламируемых по радио.</a:t>
            </a:r>
          </a:p>
          <a:p>
            <a:pPr marL="0" indent="0">
              <a:buNone/>
            </a:pPr>
            <a:r>
              <a:rPr lang="ru-RU" sz="1600" dirty="0" smtClean="0"/>
              <a:t>  </a:t>
            </a:r>
            <a:r>
              <a:rPr lang="ru-RU" sz="1600" b="1" dirty="0" smtClean="0"/>
              <a:t>Второй ведущий: </a:t>
            </a:r>
            <a:r>
              <a:rPr lang="ru-RU" sz="1600" dirty="0" smtClean="0"/>
              <a:t>В годы войны характер нашей литературы значительно меняется. Она начинает избавляться от въевшегося в довоенную пору искусственного оптимизма, самодовольства.</a:t>
            </a:r>
          </a:p>
          <a:p>
            <a:pPr marL="0" indent="0">
              <a:buNone/>
            </a:pPr>
            <a:r>
              <a:rPr lang="ru-RU" sz="1600" dirty="0" smtClean="0"/>
              <a:t>   </a:t>
            </a:r>
            <a:r>
              <a:rPr lang="ru-RU" sz="1600" b="1" dirty="0" smtClean="0"/>
              <a:t>Третий ведущий: </a:t>
            </a:r>
            <a:r>
              <a:rPr lang="ru-RU" sz="1600" dirty="0" smtClean="0"/>
              <a:t>Война сделала вновь возможным трагедийное начало в отечественной литературе. И оно прозвучало в творчестве многих поэтов.</a:t>
            </a:r>
            <a:endParaRPr lang="ru-RU" sz="1600" dirty="0"/>
          </a:p>
        </p:txBody>
      </p:sp>
      <p:pic>
        <p:nvPicPr>
          <p:cNvPr id="7170" name="Picture 2" descr="C:\Users\777\Desktop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365104"/>
            <a:ext cx="8572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777\Desktop\загруженное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388293"/>
            <a:ext cx="1512185" cy="2063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777\Desktop\загруженное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388" y="4169518"/>
            <a:ext cx="1722884" cy="225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47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все – войны шальные дети…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0909" y="1758652"/>
            <a:ext cx="8229600" cy="5068888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Первый ведущий: </a:t>
            </a:r>
            <a:r>
              <a:rPr lang="ru-RU" sz="2000" dirty="0" err="1" smtClean="0"/>
              <a:t>Була́т</a:t>
            </a:r>
            <a:r>
              <a:rPr lang="ru-RU" sz="2000" dirty="0" smtClean="0"/>
              <a:t> </a:t>
            </a:r>
            <a:r>
              <a:rPr lang="ru-RU" sz="2000" dirty="0" err="1" smtClean="0"/>
              <a:t>Ша́лвович</a:t>
            </a:r>
            <a:r>
              <a:rPr lang="ru-RU" sz="2000" dirty="0" smtClean="0"/>
              <a:t> </a:t>
            </a:r>
            <a:r>
              <a:rPr lang="ru-RU" sz="2000" dirty="0" err="1" smtClean="0"/>
              <a:t>Окуджа́ва</a:t>
            </a:r>
            <a:r>
              <a:rPr lang="ru-RU" sz="2000" dirty="0" smtClean="0"/>
              <a:t> (при рождении назван родителями </a:t>
            </a:r>
            <a:r>
              <a:rPr lang="ru-RU" sz="2000" dirty="0" err="1" smtClean="0"/>
              <a:t>Дориа́ном</a:t>
            </a:r>
            <a:r>
              <a:rPr lang="ru-RU" sz="2000" dirty="0" smtClean="0"/>
              <a:t>, в честь Дориана Грея[1]; 9 мая 1924, Москва, СССР — 12 июня 1997, </a:t>
            </a:r>
            <a:r>
              <a:rPr lang="ru-RU" sz="2000" dirty="0" err="1" smtClean="0"/>
              <a:t>Кламар</a:t>
            </a:r>
            <a:r>
              <a:rPr lang="ru-RU" sz="2000" dirty="0" smtClean="0"/>
              <a:t>, Франция) — бард, советский и российский поэт, прозаик и сценарист, композитор. Автор около двухсот авторских и эстрадных песен, написанных на собственные стихи, один из наиболее ярких представителей жанра авторской песни в 1950-е—1980-е годы.</a:t>
            </a:r>
          </a:p>
          <a:p>
            <a:pPr marL="0" indent="0">
              <a:buNone/>
            </a:pPr>
            <a:r>
              <a:rPr lang="ru-RU" sz="2000" dirty="0" smtClean="0"/>
              <a:t>Звучат стихотворения </a:t>
            </a:r>
            <a:r>
              <a:rPr lang="ru-RU" sz="2000" dirty="0" err="1" smtClean="0"/>
              <a:t>Б.Ш.Окуджавы</a:t>
            </a:r>
            <a:r>
              <a:rPr lang="ru-RU" sz="2000" dirty="0" smtClean="0"/>
              <a:t> «А мы с </a:t>
            </a:r>
            <a:r>
              <a:rPr lang="ru-RU" sz="2000" dirty="0" err="1" smtClean="0"/>
              <a:t>тобой,брат</a:t>
            </a:r>
            <a:r>
              <a:rPr lang="ru-RU" sz="2000" dirty="0" smtClean="0"/>
              <a:t>, из пехоты»,</a:t>
            </a:r>
          </a:p>
          <a:p>
            <a:pPr marL="0" indent="0">
              <a:buNone/>
            </a:pPr>
            <a:r>
              <a:rPr lang="ru-RU" sz="2000" dirty="0" smtClean="0"/>
              <a:t>«До свидания, мальчики,…», «Не вели, старшина, чтоб была тишина...»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8194" name="Picture 2" descr="C:\Users\777\Desktop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293096"/>
            <a:ext cx="1872208" cy="202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777\Desktop\загруженное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437112"/>
            <a:ext cx="1967855" cy="199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777\Desktop\загруженное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581127"/>
            <a:ext cx="2448272" cy="173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541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Нет, не вычеркнуть войну.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68888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/>
              <a:t>Второй ведущий: </a:t>
            </a:r>
            <a:r>
              <a:rPr lang="ru-RU" sz="2000" dirty="0" smtClean="0"/>
              <a:t>О том, как совпали «война, беда, мечта и юность» писал поэт-фронтовик </a:t>
            </a:r>
            <a:r>
              <a:rPr lang="ru-RU" sz="2000" b="1" dirty="0" smtClean="0"/>
              <a:t>Давид Самойлов </a:t>
            </a:r>
            <a:r>
              <a:rPr lang="ru-RU" sz="2000" dirty="0" smtClean="0"/>
              <a:t>в стихотворении «Сороковые».</a:t>
            </a:r>
          </a:p>
          <a:p>
            <a:pPr marL="0" indent="0">
              <a:buNone/>
            </a:pPr>
            <a:r>
              <a:rPr lang="ru-RU" sz="2000" dirty="0" smtClean="0"/>
              <a:t>Сороковые, роковые,                                          </a:t>
            </a:r>
          </a:p>
          <a:p>
            <a:pPr marL="0" indent="0">
              <a:buNone/>
            </a:pPr>
            <a:r>
              <a:rPr lang="ru-RU" sz="2000" dirty="0" smtClean="0"/>
              <a:t>Военные и фронтовые,</a:t>
            </a:r>
          </a:p>
          <a:p>
            <a:pPr marL="0" indent="0">
              <a:buNone/>
            </a:pPr>
            <a:r>
              <a:rPr lang="ru-RU" sz="2000" dirty="0" smtClean="0"/>
              <a:t>Где извещенья похоронные</a:t>
            </a:r>
          </a:p>
          <a:p>
            <a:pPr marL="0" indent="0">
              <a:buNone/>
            </a:pPr>
            <a:r>
              <a:rPr lang="ru-RU" sz="2000" dirty="0" smtClean="0"/>
              <a:t>И перестуки эшелонные.</a:t>
            </a:r>
          </a:p>
          <a:p>
            <a:pPr marL="0" indent="0">
              <a:buNone/>
            </a:pPr>
            <a:r>
              <a:rPr lang="ru-RU" sz="2000" dirty="0" smtClean="0"/>
              <a:t>Гудят накатанные рельсы.</a:t>
            </a:r>
          </a:p>
          <a:p>
            <a:pPr marL="0" indent="0">
              <a:buNone/>
            </a:pPr>
            <a:r>
              <a:rPr lang="ru-RU" sz="2000" dirty="0" smtClean="0"/>
              <a:t>Просторно. Холодно. Высоко.</a:t>
            </a:r>
          </a:p>
          <a:p>
            <a:pPr marL="0" indent="0">
              <a:buNone/>
            </a:pPr>
            <a:r>
              <a:rPr lang="ru-RU" sz="2000" dirty="0" smtClean="0"/>
              <a:t>И погорельцы, погорельцы</a:t>
            </a:r>
          </a:p>
          <a:p>
            <a:pPr marL="0" indent="0">
              <a:buNone/>
            </a:pPr>
            <a:r>
              <a:rPr lang="ru-RU" sz="2000" dirty="0" smtClean="0"/>
              <a:t>Кочуют с запада к востоку...</a:t>
            </a:r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9222" name="Picture 6" descr="C:\Users\777\Desktop\author5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184831"/>
            <a:ext cx="13049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 descr="C:\Users\777\Desktop\загруженное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947200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C:\Users\777\Desktop\images (1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79487"/>
            <a:ext cx="166687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777\Desktop\загруженное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098" y="2423600"/>
            <a:ext cx="18288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98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 ВОЙНЫ НЕ ЖЕНСКОЕ ЛИЦО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068888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 smtClean="0"/>
              <a:t>Третий ведущий: </a:t>
            </a:r>
            <a:r>
              <a:rPr lang="ru-RU" sz="1400" dirty="0" smtClean="0"/>
              <a:t>После начала Великой Отечественной войны, в семнадцатилетнем возрасте Юлия Друнина записалась в добровольную санитарную дружину при </a:t>
            </a:r>
            <a:r>
              <a:rPr lang="ru-RU" sz="1400" dirty="0" err="1" smtClean="0"/>
              <a:t>РОККе</a:t>
            </a:r>
            <a:r>
              <a:rPr lang="ru-RU" sz="1400" dirty="0" smtClean="0"/>
              <a:t> (Районное общество Красного Креста), работала санитаркой в глазном госпитале. Окончила курсы медсестёр. В конце лета 1941 года, с приближением немцев к Москве, была направлена на строительство оборонительных сооружений под Можайском. Там, во время одного из авианалётов, она потерялась, отстала от своего отряда, и была подобрана группой пехотинцев, которым была очень нужна санитарка. Вместе с ними Юлия Друнина попала в окружение и 13 суток пробиралась к своим по тылам противника. Именно в этом пехотном батальоне — вернее, в той группе, что осталась от батальона, попавшего в окружение, — Юля встретила свою первую любовь, самую возвышенную и романтическую. В стихах и в воспоминаниях она называла его Комбат — с большой буквы, но нигде не упоминала его имени, хотя память о нём пронесла через всю Великую Отечественную войну и сохранила навсегда.( звучат стихотворения Ю.В. </a:t>
            </a:r>
            <a:r>
              <a:rPr lang="ru-RU" sz="1400" dirty="0" err="1" smtClean="0"/>
              <a:t>Друниной</a:t>
            </a:r>
            <a:r>
              <a:rPr lang="ru-RU" sz="1400" dirty="0" smtClean="0"/>
              <a:t>)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1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 </a:t>
            </a:r>
            <a:endParaRPr lang="ru-RU" sz="1200" dirty="0"/>
          </a:p>
        </p:txBody>
      </p:sp>
      <p:pic>
        <p:nvPicPr>
          <p:cNvPr id="10242" name="Picture 2" descr="C:\Users\777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221088"/>
            <a:ext cx="228600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777\Desktop\images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21043"/>
            <a:ext cx="1694309" cy="229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221088"/>
            <a:ext cx="1865313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2321580"/>
      </p:ext>
    </p:extLst>
  </p:cSld>
  <p:clrMapOvr>
    <a:masterClrMapping/>
  </p:clrMapOvr>
</p:sld>
</file>

<file path=ppt/theme/theme1.xml><?xml version="1.0" encoding="utf-8"?>
<a:theme xmlns:a="http://schemas.openxmlformats.org/drawingml/2006/main" name="Pomnim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Pomnim</Template>
  <TotalTime>141</TotalTime>
  <Words>1219</Words>
  <Application>Microsoft Office PowerPoint</Application>
  <PresentationFormat>Экран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Pomnim</vt:lpstr>
      <vt:lpstr>Сороковые, роковые,  Свинцовые, пороховые...  Война гуляет по России,  А мы такие молодые! </vt:lpstr>
      <vt:lpstr>Поклонимся великим тем годам!</vt:lpstr>
      <vt:lpstr>Цели:</vt:lpstr>
      <vt:lpstr>Оборудование:</vt:lpstr>
      <vt:lpstr> Вставай, страна огромная…</vt:lpstr>
      <vt:lpstr>Ах, война, что ж ты, подлая, сделала…</vt:lpstr>
      <vt:lpstr>Мы все – войны шальные дети…</vt:lpstr>
      <vt:lpstr>Нет, не вычеркнуть войну. </vt:lpstr>
      <vt:lpstr>У ВОЙНЫ НЕ ЖЕНСКОЕ ЛИЦО</vt:lpstr>
      <vt:lpstr>"ОПАЛЕННЫЕ ОГНЕМ ВОЙНЫ"</vt:lpstr>
      <vt:lpstr>С тобой и без тебя</vt:lpstr>
      <vt:lpstr>Мне хочется назвать тебя женой</vt:lpstr>
      <vt:lpstr>ЛИЦА ПОБЕДЫ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Сороковые, роковые,  Свинцовые, пороховые...  Война гуляет по России,  А мы такие молодые!</dc:title>
  <dc:creator>Тимуля</dc:creator>
  <dc:description>http://propowerpoint.ru - Бесплатные шаблоны для презентаций. Полезные советы и уроки  PowerPoint .</dc:description>
  <cp:lastModifiedBy>Тимуля</cp:lastModifiedBy>
  <cp:revision>16</cp:revision>
  <dcterms:created xsi:type="dcterms:W3CDTF">2014-06-28T16:50:33Z</dcterms:created>
  <dcterms:modified xsi:type="dcterms:W3CDTF">2014-06-29T06:11:37Z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00080008050000000000010243100207f8000400038000</vt:lpwstr>
  </property>
</Properties>
</file>