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259" r:id="rId3"/>
    <p:sldId id="260" r:id="rId4"/>
    <p:sldId id="303" r:id="rId5"/>
    <p:sldId id="308" r:id="rId6"/>
    <p:sldId id="290" r:id="rId7"/>
    <p:sldId id="276" r:id="rId8"/>
    <p:sldId id="306" r:id="rId9"/>
    <p:sldId id="307" r:id="rId10"/>
    <p:sldId id="297" r:id="rId11"/>
    <p:sldId id="277" r:id="rId12"/>
    <p:sldId id="278" r:id="rId13"/>
    <p:sldId id="287" r:id="rId14"/>
    <p:sldId id="269" r:id="rId15"/>
    <p:sldId id="270" r:id="rId16"/>
    <p:sldId id="271" r:id="rId17"/>
    <p:sldId id="281" r:id="rId18"/>
    <p:sldId id="29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4C62E-626D-4B5A-9F77-F06E6036E2BA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BCC1-6551-449A-BB2E-494BBF8C3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&#1054;&#1090;&#1074;&#1077;&#1090;&#1099;.pptx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40;&#1083;&#1083;&#1072;&#1087;&#1072;%20&#1091;&#1085;&#1072;&#1085;%20&#1090;&#1091;&#1089;&#1077;&#1089;&#1077;&#1084;\01%20&#1044;&#1086;&#1088;&#1086;&#1078;&#1082;&#1072;%201.wma" TargetMode="External"/><Relationship Id="rId5" Type="http://schemas.openxmlformats.org/officeDocument/2006/relationships/image" Target="../media/image25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268413"/>
            <a:ext cx="1727200" cy="54006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ru-RU" sz="800" b="1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0066"/>
              </a:buClr>
              <a:buFont typeface="Wingdings" pitchFamily="2" charset="2"/>
              <a:buNone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1412775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Ака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уй</a:t>
            </a:r>
            <a:r>
              <a:rPr lang="vi-VN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ă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х</a:t>
            </a:r>
            <a:r>
              <a:rPr lang="sk-SK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ě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  24-м</a:t>
            </a:r>
            <a:r>
              <a:rPr lang="sk-SK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ě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ш</a:t>
            </a:r>
            <a:r>
              <a:rPr lang="sk-SK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ě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Класри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sk-SK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ě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cs typeface="Times New Roman"/>
              </a:rPr>
              <a:t>ҫ.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1518" y="3244334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0" dirty="0" smtClean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</a:t>
            </a:r>
            <a:r>
              <a:rPr lang="vi-VN" b="1" kern="10" dirty="0" smtClean="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КАЛА</a:t>
            </a:r>
            <a:r>
              <a:rPr lang="en-US" sz="5300" dirty="0" smtClean="0"/>
              <a:t>Ç</a:t>
            </a:r>
            <a:r>
              <a:rPr lang="ru-RU" sz="5300" dirty="0" smtClean="0"/>
              <a:t>У</a:t>
            </a:r>
            <a:endParaRPr lang="ru-RU" sz="5300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1.</a:t>
            </a:r>
            <a:r>
              <a:rPr lang="ru-RU" sz="2800" b="1" u="sng" dirty="0" smtClean="0">
                <a:solidFill>
                  <a:srgbClr val="002060"/>
                </a:solidFill>
              </a:rPr>
              <a:t>Камăн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икӗ йытă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ҫури пур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2. </a:t>
            </a:r>
            <a:r>
              <a:rPr lang="ru-RU" sz="2800" b="1" dirty="0" err="1" smtClean="0">
                <a:solidFill>
                  <a:srgbClr val="002060"/>
                </a:solidFill>
              </a:rPr>
              <a:t>Вӗсем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мӗн тěслě</a:t>
            </a:r>
            <a:r>
              <a:rPr lang="ru-RU" sz="2800" b="1" u="sng" dirty="0" smtClean="0">
                <a:solidFill>
                  <a:srgbClr val="002060"/>
                </a:solidFill>
              </a:rPr>
              <a:t>?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err="1" smtClean="0">
                <a:solidFill>
                  <a:srgbClr val="002060"/>
                </a:solidFill>
              </a:rPr>
              <a:t>3.Иккӗшӗ </a:t>
            </a:r>
            <a:r>
              <a:rPr lang="ru-RU" sz="2800" b="1" dirty="0" smtClean="0">
                <a:solidFill>
                  <a:srgbClr val="002060"/>
                </a:solidFill>
              </a:rPr>
              <a:t>те </a:t>
            </a:r>
            <a:r>
              <a:rPr lang="ru-RU" sz="2800" b="1" dirty="0" err="1" smtClean="0">
                <a:solidFill>
                  <a:srgbClr val="002060"/>
                </a:solidFill>
              </a:rPr>
              <a:t>вӗсем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мӗн</a:t>
            </a:r>
            <a:r>
              <a:rPr lang="ru-RU" sz="2800" b="1" dirty="0" err="1" smtClean="0">
                <a:solidFill>
                  <a:srgbClr val="002060"/>
                </a:solidFill>
              </a:rPr>
              <a:t>  юратаҫҫӗ</a:t>
            </a:r>
            <a:r>
              <a:rPr lang="ru-RU" sz="2800" b="1" dirty="0" smtClean="0">
                <a:solidFill>
                  <a:srgbClr val="002060"/>
                </a:solidFill>
              </a:rPr>
              <a:t>? 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err="1" smtClean="0">
                <a:solidFill>
                  <a:srgbClr val="002060"/>
                </a:solidFill>
              </a:rPr>
              <a:t>4.Пӗр йытă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ҫурийӗ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мӗн</a:t>
            </a:r>
            <a:r>
              <a:rPr lang="ru-RU" sz="2800" b="1" dirty="0" err="1" smtClean="0">
                <a:solidFill>
                  <a:srgbClr val="002060"/>
                </a:solidFill>
              </a:rPr>
              <a:t> ятлă</a:t>
            </a:r>
            <a:r>
              <a:rPr lang="ru-RU" sz="2800" b="1" dirty="0" smtClean="0">
                <a:solidFill>
                  <a:srgbClr val="002060"/>
                </a:solidFill>
              </a:rPr>
              <a:t>?  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5.Тепри 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мӗн</a:t>
            </a:r>
            <a:r>
              <a:rPr lang="ru-RU" sz="2800" b="1" dirty="0" err="1" smtClean="0">
                <a:solidFill>
                  <a:srgbClr val="002060"/>
                </a:solidFill>
              </a:rPr>
              <a:t> ятлă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err="1" smtClean="0">
                <a:solidFill>
                  <a:srgbClr val="002060"/>
                </a:solidFill>
              </a:rPr>
              <a:t>6.Вӗсем </a:t>
            </a:r>
            <a:r>
              <a:rPr lang="ru-RU" sz="2800" b="1" u="sng" dirty="0" err="1" smtClean="0">
                <a:solidFill>
                  <a:srgbClr val="002060"/>
                </a:solidFill>
              </a:rPr>
              <a:t>кама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савăнтараҫҫӗ?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2133600" cy="762000"/>
            <a:chOff x="0" y="0"/>
            <a:chExt cx="1344" cy="480"/>
          </a:xfrm>
        </p:grpSpPr>
        <p:pic>
          <p:nvPicPr>
            <p:cNvPr id="6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8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012160" y="0"/>
            <a:ext cx="2133600" cy="762000"/>
            <a:chOff x="0" y="0"/>
            <a:chExt cx="1344" cy="480"/>
          </a:xfrm>
        </p:grpSpPr>
        <p:pic>
          <p:nvPicPr>
            <p:cNvPr id="11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3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43684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9366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48002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5048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52320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105957" y="253021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126">
            <a:off x="7243582" y="5668534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126">
            <a:off x="151301" y="5740541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95736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elp-books-aj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216024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мěн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тăвать</a:t>
            </a:r>
            <a:r>
              <a:rPr lang="ru-RU" dirty="0" smtClean="0">
                <a:solidFill>
                  <a:schemeClr val="tx2"/>
                </a:solidFill>
              </a:rPr>
              <a:t>?  </a:t>
            </a:r>
            <a:r>
              <a:rPr lang="ru-RU" dirty="0" err="1" smtClean="0">
                <a:solidFill>
                  <a:schemeClr val="tx2"/>
                </a:solidFill>
              </a:rPr>
              <a:t>мěн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тăваҫҫě?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5867400"/>
            <a:ext cx="7416824" cy="8019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ЭСИР   МӖНЛЕ   С</a:t>
            </a:r>
            <a:r>
              <a:rPr lang="el-G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МАХСЕМ     ПӖЛЕТӖР?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71472" y="2285992"/>
            <a:ext cx="3429024" cy="3375256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mtClean="0"/>
              <a:t>Вул</a:t>
            </a:r>
            <a:r>
              <a:rPr lang="ru-RU" b="1" u="sng" smtClean="0"/>
              <a:t>ать</a:t>
            </a:r>
            <a:endParaRPr lang="ru-RU" b="1" smtClean="0"/>
          </a:p>
          <a:p>
            <a:r>
              <a:rPr lang="ru-RU" b="1" smtClean="0"/>
              <a:t>Ташл</a:t>
            </a:r>
            <a:r>
              <a:rPr lang="ru-RU" b="1" u="sng" smtClean="0"/>
              <a:t>ать</a:t>
            </a:r>
            <a:endParaRPr lang="ru-RU" b="1" smtClean="0"/>
          </a:p>
          <a:p>
            <a:r>
              <a:rPr lang="ru-RU" b="1" smtClean="0"/>
              <a:t>Ĕҫл</a:t>
            </a:r>
            <a:r>
              <a:rPr lang="ru-RU" b="1" u="sng" smtClean="0"/>
              <a:t>ет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2643182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Вул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ать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Ташл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ать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Ĕҫл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ет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357686" y="2285992"/>
            <a:ext cx="3000396" cy="3357586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2571744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Вул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аҫҫě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Ташл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аҫҫě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Ĕҫл</a:t>
            </a:r>
            <a:r>
              <a:rPr lang="ru-RU" sz="4000" b="1" u="sng" dirty="0" err="1" smtClean="0">
                <a:solidFill>
                  <a:srgbClr val="C00000"/>
                </a:solidFill>
              </a:rPr>
              <a:t>еҫҫě</a:t>
            </a:r>
            <a:endParaRPr lang="ru-RU" sz="4000" b="1" u="sng" dirty="0" smtClean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слайдов\карандаш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1572776" cy="2708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320675"/>
            <a:ext cx="659926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Кам</a:t>
            </a:r>
            <a:r>
              <a:rPr lang="ru-RU" dirty="0" smtClean="0"/>
              <a:t> </a:t>
            </a:r>
            <a:r>
              <a:rPr lang="ru-RU" dirty="0" err="1" smtClean="0"/>
              <a:t>тимлӗрех?»</a:t>
            </a:r>
            <a:r>
              <a:rPr lang="ru-RU" dirty="0" smtClean="0"/>
              <a:t>  тест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596" y="1600200"/>
            <a:ext cx="8175852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b="1" dirty="0" err="1" smtClean="0">
                <a:solidFill>
                  <a:srgbClr val="002060"/>
                </a:solidFill>
              </a:rPr>
              <a:t>Хӗр ача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Айпи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ятлă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3200" b="1" dirty="0" err="1" smtClean="0">
                <a:solidFill>
                  <a:srgbClr val="002060"/>
                </a:solidFill>
              </a:rPr>
              <a:t>Аллăн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икӗ </a:t>
            </a:r>
            <a:r>
              <a:rPr lang="ru-RU" sz="3200" b="1" dirty="0" smtClean="0">
                <a:solidFill>
                  <a:srgbClr val="002060"/>
                </a:solidFill>
              </a:rPr>
              <a:t>кушак </a:t>
            </a:r>
            <a:r>
              <a:rPr lang="ru-RU" sz="3200" b="1" dirty="0" err="1" smtClean="0">
                <a:solidFill>
                  <a:srgbClr val="002060"/>
                </a:solidFill>
              </a:rPr>
              <a:t>ҫури пур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Йытă </a:t>
            </a:r>
            <a:r>
              <a:rPr lang="ru-RU" sz="3200" b="1" dirty="0" err="1" smtClean="0">
                <a:solidFill>
                  <a:srgbClr val="002060"/>
                </a:solidFill>
              </a:rPr>
              <a:t>ҫурисем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иккӗшӗ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хӗрлӗ сар</a:t>
            </a:r>
            <a:r>
              <a:rPr lang="ru-RU" sz="3200" b="1" dirty="0" err="1" smtClean="0">
                <a:solidFill>
                  <a:srgbClr val="002060"/>
                </a:solidFill>
              </a:rPr>
              <a:t>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тӗслӗ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Йытă </a:t>
            </a:r>
            <a:r>
              <a:rPr lang="ru-RU" sz="3200" b="1" dirty="0" err="1" smtClean="0">
                <a:solidFill>
                  <a:srgbClr val="002060"/>
                </a:solidFill>
              </a:rPr>
              <a:t>ҫурисем иккӗшӗ </a:t>
            </a:r>
            <a:r>
              <a:rPr lang="ru-RU" sz="3200" b="1" dirty="0" smtClean="0">
                <a:solidFill>
                  <a:srgbClr val="002060"/>
                </a:solidFill>
              </a:rPr>
              <a:t>те  </a:t>
            </a:r>
            <a:r>
              <a:rPr lang="ru-RU" sz="3200" b="1" dirty="0" err="1" smtClean="0">
                <a:solidFill>
                  <a:srgbClr val="002060"/>
                </a:solidFill>
              </a:rPr>
              <a:t>выляма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юратаҫҫӗ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Алла </a:t>
            </a:r>
            <a:r>
              <a:rPr lang="ru-RU" sz="3200" b="1" dirty="0" err="1" smtClean="0">
                <a:solidFill>
                  <a:srgbClr val="002060"/>
                </a:solidFill>
              </a:rPr>
              <a:t>вӗсене сивӗ сӗт парать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3200" b="1" dirty="0" err="1" smtClean="0">
                <a:solidFill>
                  <a:srgbClr val="002060"/>
                </a:solidFill>
              </a:rPr>
              <a:t>Пěр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йытă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ҫурийě </a:t>
            </a:r>
            <a:r>
              <a:rPr lang="ru-RU" sz="3200" b="1" dirty="0" smtClean="0">
                <a:solidFill>
                  <a:srgbClr val="002060"/>
                </a:solidFill>
              </a:rPr>
              <a:t>Ласка </a:t>
            </a:r>
            <a:r>
              <a:rPr lang="ru-RU" sz="3200" b="1" dirty="0" err="1" smtClean="0">
                <a:solidFill>
                  <a:srgbClr val="002060"/>
                </a:solidFill>
              </a:rPr>
              <a:t>ятлă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тепри-Жучка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</a:t>
            </a:r>
            <a:r>
              <a:rPr lang="ru-RU" dirty="0" err="1" smtClean="0"/>
              <a:t>хурав</a:t>
            </a:r>
            <a:r>
              <a:rPr lang="ru-RU" dirty="0" err="1" smtClean="0">
                <a:latin typeface="Times New Roman"/>
                <a:cs typeface="Times New Roman"/>
              </a:rPr>
              <a:t>Ӗсем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987824" y="2492896"/>
            <a:ext cx="5112568" cy="3312368"/>
          </a:xfrm>
          <a:solidFill>
            <a:schemeClr val="bg2"/>
          </a:solidFill>
          <a:ln w="28575"/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Ç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 ПУЛСАН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«5»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1-2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Й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е ЫТЛАРАХ  Й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Ш-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«2»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492896"/>
            <a:ext cx="1738536" cy="3333744"/>
          </a:xfrm>
          <a:solidFill>
            <a:schemeClr val="bg2"/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  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 –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 +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 +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 –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6. +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 rot="2459147">
            <a:off x="7236296" y="404664"/>
            <a:ext cx="744025" cy="74402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4275" y="2609875"/>
            <a:ext cx="323850" cy="8172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40126">
            <a:off x="151300" y="5596525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95736" y="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 Chuv" pitchFamily="18" charset="-52"/>
              </a:rPr>
              <a:t>КАНУ САМАНЧӖ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43125" y="1357313"/>
            <a:ext cx="4214813" cy="4500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57438" y="1785938"/>
            <a:ext cx="5715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773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0" y="0"/>
            <a:ext cx="2133600" cy="762000"/>
            <a:chOff x="0" y="0"/>
            <a:chExt cx="1344" cy="480"/>
          </a:xfrm>
        </p:grpSpPr>
        <p:pic>
          <p:nvPicPr>
            <p:cNvPr id="10" name="Picture 8" descr="ч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2" name="Picture 10" descr="ч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ч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6012160" y="0"/>
            <a:ext cx="2133600" cy="762000"/>
            <a:chOff x="0" y="0"/>
            <a:chExt cx="1344" cy="480"/>
          </a:xfrm>
        </p:grpSpPr>
        <p:pic>
          <p:nvPicPr>
            <p:cNvPr id="15" name="Picture 8" descr="ч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7" name="Picture 10" descr="ч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1" descr="ч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214546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0.01893 -0.03148 0.04167 -0.05324 0.0665 -0.0699 C 0.09132 -0.08657 0.12136 -0.09676 0.14914 -0.1 C 0.17691 -0.10324 0.20608 -0.10092 0.23316 -0.08889 C 0.26025 -0.07685 0.28681 -0.06111 0.31146 -0.02708 C 0.33612 0.00695 0.36789 0.06412 0.38125 0.11597 C 0.39462 0.16783 0.39619 0.23635 0.39184 0.28403 C 0.38768 0.33172 0.36997 0.36806 0.35556 0.40162 C 0.34132 0.43519 0.33021 0.46135 0.3066 0.48565 C 0.28299 0.50996 0.24584 0.53773 0.21337 0.54769 C 0.18108 0.55764 0.14671 0.55972 0.11303 0.54607 C 0.07952 0.53241 0.03907 0.50255 0.01164 0.46505 C -0.01597 0.42755 -0.04288 0.37824 -0.0526 0.3206 C -0.06215 0.26297 -0.0559 0.17269 -0.0467 0.11898 C -0.0375 0.06528 -0.01892 0.03148 -4.44444E-6 -2.59259E-6 Z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7258050" cy="72548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 Chuv" pitchFamily="18" charset="-52"/>
              </a:rPr>
              <a:t>КАНУ САМАНЧӖ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3125" y="1357313"/>
            <a:ext cx="4214813" cy="4500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75" y="1928813"/>
            <a:ext cx="5715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79512" y="0"/>
            <a:ext cx="2133600" cy="762000"/>
            <a:chOff x="0" y="0"/>
            <a:chExt cx="1344" cy="480"/>
          </a:xfrm>
        </p:grpSpPr>
        <p:pic>
          <p:nvPicPr>
            <p:cNvPr id="8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0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012160" y="0"/>
            <a:ext cx="2133600" cy="762000"/>
            <a:chOff x="0" y="0"/>
            <a:chExt cx="1344" cy="480"/>
          </a:xfrm>
        </p:grpSpPr>
        <p:pic>
          <p:nvPicPr>
            <p:cNvPr id="13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5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214546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3449 C 0.0165 -0.06597 0.03924 -0.08773 0.06407 -0.10439 C 0.08889 -0.12106 0.11893 -0.13125 0.14671 -0.13449 C 0.17448 -0.13773 0.20365 -0.13541 0.23073 -0.12338 C 0.25782 -0.11134 0.28438 -0.0956 0.30903 -0.06157 C 0.33369 -0.02754 0.36546 0.02963 0.37882 0.08148 C 0.39219 0.13334 0.39376 0.20186 0.38941 0.24954 C 0.38525 0.29723 0.36754 0.33357 0.35313 0.36713 C 0.33889 0.4007 0.32778 0.42686 0.30417 0.45116 C 0.28056 0.47547 0.24341 0.50324 0.21094 0.5132 C 0.17865 0.52315 0.14428 0.52523 0.1106 0.51158 C 0.07709 0.49792 0.03664 0.46806 0.00921 0.43056 C -0.0184 0.39306 -0.04532 0.34375 -0.05504 0.28611 C -0.06459 0.22848 -0.05834 0.1382 -0.04913 0.08449 C -0.03994 0.03079 -0.02136 -0.00301 -0.00243 -0.03449 Z " pathEditMode="relative" rAng="0" ptsTypes="aaaaaaaaaaaaaaa">
                                      <p:cBhvr>
                                        <p:cTn id="6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1563" y="1785938"/>
            <a:ext cx="3571875" cy="3571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3438" y="1714500"/>
            <a:ext cx="3571875" cy="3571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57313" y="2000250"/>
            <a:ext cx="571500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1476375" y="765175"/>
            <a:ext cx="578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 Chuv" pitchFamily="18" charset="-52"/>
              </a:rPr>
              <a:t>КАНУ    </a:t>
            </a:r>
            <a:r>
              <a:rPr lang="ru-RU" sz="3600" b="1" dirty="0" smtClean="0">
                <a:solidFill>
                  <a:srgbClr val="7030A0"/>
                </a:solidFill>
                <a:latin typeface="Times New Roman Chuv" pitchFamily="18" charset="-52"/>
              </a:rPr>
              <a:t>САМАНЧӖ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85984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C 0.02223 -0.02269 0.05469 -0.05255 0.08455 -0.06204 C 0.11441 -0.07153 0.14948 -0.06875 0.17969 -0.05718 C 0.2099 -0.04561 0.24341 -0.01875 0.26546 0.00787 C 0.2875 0.03449 0.30157 0.07129 0.31181 0.103 C 0.32205 0.13472 0.32153 0.16481 0.32709 0.19838 C 0.33299 0.23194 0.33594 0.275 0.34636 0.30463 C 0.3566 0.33425 0.37136 0.35601 0.38924 0.37615 C 0.40695 0.39629 0.42917 0.41388 0.45226 0.42523 C 0.47518 0.43657 0.50209 0.44421 0.52726 0.44444 C 0.55209 0.44467 0.579 0.43958 0.60226 0.42685 C 0.62535 0.41412 0.64862 0.39143 0.66546 0.36828 C 0.6823 0.34513 0.69462 0.31851 0.70348 0.28726 C 0.71233 0.25601 0.72032 0.21898 0.71893 0.18078 C 0.71754 0.14259 0.70782 0.09189 0.69514 0.05856 C 0.68247 0.02523 0.6658 0.003 0.64289 -0.01922 C 0.61997 -0.04144 0.5882 -0.0669 0.55695 -0.07477 C 0.52605 -0.08264 0.48646 -0.07987 0.45573 -0.06667 C 0.42518 -0.05348 0.39341 -0.02385 0.37379 0.00463 C 0.354 0.0331 0.34566 0.06643 0.33681 0.10463 C 0.32761 0.14282 0.32431 0.20231 0.32014 0.23333 C 0.31598 0.26435 0.31702 0.27245 0.31181 0.2905 C 0.3066 0.30856 0.29948 0.32268 0.28924 0.3412 C 0.279 0.35972 0.26962 0.38402 0.25 0.40162 C 0.23039 0.41921 0.19827 0.43958 0.17136 0.44745 C 0.14428 0.45532 0.11372 0.45625 0.08803 0.44907 C 0.06233 0.44189 0.03941 0.42708 0.01667 0.40463 C -0.00607 0.38217 -0.03489 0.35254 -0.04878 0.31412 C -0.06267 0.27569 -0.06666 0.21435 -0.06666 0.17453 C -0.06666 0.13472 -0.06006 0.10439 -0.04878 0.07453 C -0.0375 0.04467 -0.02222 0.02268 -4.44444E-6 4.44444E-6 Z " pathEditMode="relative" rAng="0" ptsTypes="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2848 0.03333 -0.05677 0.0669 -0.06563 0.11736 C -0.07448 0.16782 -0.06806 0.2544 -0.05365 0.30301 C -0.03924 0.35162 -0.00538 0.3838 0.02135 0.40949 C 0.04809 0.43518 0.07205 0.45532 0.10712 0.45718 C 0.14218 0.45903 0.20017 0.44282 0.23212 0.4206 C 0.26406 0.39838 0.28298 0.36042 0.29878 0.32384 C 0.31458 0.28727 0.32257 0.2331 0.32725 0.20162 C 0.33194 0.17014 0.32187 0.16296 0.32725 0.13495 C 0.33264 0.10694 0.33958 0.06435 0.35937 0.03333 C 0.37916 0.00231 0.41823 -0.03264 0.44635 -0.05093 C 0.47448 -0.06921 0.49635 -0.08009 0.52847 -0.07616 C 0.56059 -0.07222 0.60972 -0.0537 0.63923 -0.02708 C 0.66875 -0.00046 0.69392 0.0375 0.7059 0.08403 C 0.71788 0.13055 0.71944 0.20185 0.71059 0.25231 C 0.70173 0.30278 0.67986 0.35579 0.65225 0.38727 C 0.62465 0.41875 0.58402 0.43727 0.54514 0.4412 C 0.50625 0.44514 0.45243 0.43495 0.41892 0.41111 C 0.38541 0.38727 0.3592 0.34074 0.34392 0.29838 C 0.32864 0.25602 0.33802 0.20208 0.32725 0.15718 C 0.31649 0.11227 0.30312 0.06435 0.27968 0.02847 C 0.25625 -0.00741 0.21927 -0.04306 0.1868 -0.0588 C 0.15434 -0.07454 0.11128 -0.07315 0.08437 -0.06667 C 0.05746 -0.06019 0.04218 -0.0331 0.025 -0.01921 C 0.00781 -0.00532 -0.00938 0.00741 -0.0191 0.01736 C -0.02882 0.02731 -0.029 0.0331 -0.03334 0.0412 C -0.03768 0.0493 -0.0415 0.05787 -0.04532 0.06667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15000" cy="6926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«Пӗлме   интереслӗ»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рубрика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cer\Desktop\295941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16995"/>
            <a:ext cx="3670498" cy="3441005"/>
          </a:xfrm>
          <a:prstGeom prst="rect">
            <a:avLst/>
          </a:prstGeom>
          <a:noFill/>
        </p:spPr>
      </p:pic>
      <p:pic>
        <p:nvPicPr>
          <p:cNvPr id="1027" name="Picture 3" descr="C:\Users\Acer\Desktop\e059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384376" cy="2070392"/>
          </a:xfrm>
          <a:prstGeom prst="rect">
            <a:avLst/>
          </a:prstGeom>
          <a:noFill/>
        </p:spPr>
      </p:pic>
      <p:pic>
        <p:nvPicPr>
          <p:cNvPr id="3" name="Picture 2" descr="C:\Users\Acer\Desktop\kolia_03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ect">
            <a:avLst/>
          </a:prstGeom>
          <a:noFill/>
        </p:spPr>
      </p:pic>
      <p:pic>
        <p:nvPicPr>
          <p:cNvPr id="8" name="Picture 2" descr="C:\Users\Acer\Desktop\5509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764704"/>
            <a:ext cx="374441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КЛАСТЕР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3059832" y="3140968"/>
            <a:ext cx="2428892" cy="10715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АЛЛА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786" y="1928802"/>
            <a:ext cx="2643206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3357562"/>
            <a:ext cx="3059832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1857364"/>
            <a:ext cx="2643206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15816" y="4869160"/>
            <a:ext cx="2643206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580112" y="3429000"/>
            <a:ext cx="2428892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7"/>
          </p:cNvCxnSpPr>
          <p:nvPr/>
        </p:nvCxnSpPr>
        <p:spPr>
          <a:xfrm flipV="1">
            <a:off x="5133021" y="2926657"/>
            <a:ext cx="570019" cy="371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3" idx="2"/>
          </p:cNvCxnSpPr>
          <p:nvPr/>
        </p:nvCxnSpPr>
        <p:spPr>
          <a:xfrm>
            <a:off x="5153072" y="3929066"/>
            <a:ext cx="42704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43174" y="3929066"/>
            <a:ext cx="5016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786182" y="450057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137058" y="2714620"/>
            <a:ext cx="79200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23618" y="2610532"/>
            <a:ext cx="323850" cy="817108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КЛАСТЕР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3059832" y="3140968"/>
            <a:ext cx="2428892" cy="107157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АЛЛА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786" y="1928802"/>
            <a:ext cx="2643206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ТИМЛӖ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3357562"/>
            <a:ext cx="3059832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САВ</a:t>
            </a:r>
            <a:r>
              <a:rPr lang="el-GR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Ᾰ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el-GR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Ᾰ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Ç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lang="el-GR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1857364"/>
            <a:ext cx="2643206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Ӗ</a:t>
            </a:r>
            <a:r>
              <a:rPr lang="en-US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Ç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ЧЕН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915816" y="4869160"/>
            <a:ext cx="2643206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ЛАЙ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580112" y="3429000"/>
            <a:ext cx="2428892" cy="107157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МАТТУР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7"/>
          </p:cNvCxnSpPr>
          <p:nvPr/>
        </p:nvCxnSpPr>
        <p:spPr>
          <a:xfrm flipV="1">
            <a:off x="5133021" y="2926657"/>
            <a:ext cx="570019" cy="371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3" idx="2"/>
          </p:cNvCxnSpPr>
          <p:nvPr/>
        </p:nvCxnSpPr>
        <p:spPr>
          <a:xfrm>
            <a:off x="5153072" y="3929066"/>
            <a:ext cx="42704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643174" y="3929066"/>
            <a:ext cx="5016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786182" y="450057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137058" y="2714620"/>
            <a:ext cx="79200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23618" y="2610532"/>
            <a:ext cx="323850" cy="817108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верх 6"/>
          <p:cNvSpPr/>
          <p:nvPr/>
        </p:nvSpPr>
        <p:spPr>
          <a:xfrm rot="14384051">
            <a:off x="6992201" y="1349991"/>
            <a:ext cx="543241" cy="121443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107504" y="0"/>
            <a:ext cx="1428750" cy="1143000"/>
          </a:xfrm>
          <a:prstGeom prst="sun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Documents and Settings\Admin\Рабочий стол\694aeec3d66b8fdaa1bb532dee7071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2714625" cy="10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ПАЯНХИ</a:t>
            </a:r>
            <a:r>
              <a:rPr lang="ru-RU" sz="5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k-SK" sz="60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Ç</a:t>
            </a:r>
            <a:r>
              <a:rPr lang="ru-RU" sz="60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АНТАЛ</a:t>
            </a:r>
            <a:r>
              <a:rPr lang="el-GR" sz="60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Ᾰ</a:t>
            </a:r>
            <a:r>
              <a:rPr lang="ru-RU" sz="60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К</a:t>
            </a:r>
            <a:endParaRPr lang="ru-RU" sz="6000" b="1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 rot="10800000" flipV="1">
            <a:off x="621387" y="2390763"/>
            <a:ext cx="745107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1.Паян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урамра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мӗнле  ҫанталăк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ӳ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  мӗн  тӗслӗ?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Хӗвел   пăхать-и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4.Урамра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мӗнле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 вӗрет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5.Паян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урамра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ҫумăр ҫăвать-и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Кала-ха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тархасшăн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йывăҫсем мӗнле?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7.Сана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паянхи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ҫанталăк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килӗшет-и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1032501"/>
            <a:ext cx="864096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8800" b="1" i="1" dirty="0" smtClean="0">
                <a:solidFill>
                  <a:srgbClr val="C00000"/>
                </a:solidFill>
              </a:rPr>
              <a:t>t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64335"/>
              </a:clrFrom>
              <a:clrTo>
                <a:srgbClr val="164335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125" t="5208" r="4687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flowChartPreparation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3679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3714744" cy="6000768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20" y="2143116"/>
            <a:ext cx="8343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143248"/>
            <a:ext cx="1500198" cy="2286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en-US" sz="3200" b="1" dirty="0" smtClean="0">
                <a:solidFill>
                  <a:srgbClr val="FF0000"/>
                </a:solidFill>
              </a:rPr>
              <a:t>ĕ</a:t>
            </a:r>
            <a:r>
              <a:rPr lang="ru-RU" sz="3200" b="1" dirty="0" err="1" smtClean="0">
                <a:solidFill>
                  <a:srgbClr val="FF0000"/>
                </a:solidFill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</a:rPr>
              <a:t>ĕ</a:t>
            </a:r>
            <a:r>
              <a:rPr lang="ru-RU" sz="3200" b="1" dirty="0" smtClean="0">
                <a:solidFill>
                  <a:srgbClr val="FF0000"/>
                </a:solidFill>
              </a:rPr>
              <a:t>с кал</a:t>
            </a:r>
            <a:r>
              <a:rPr lang="en-US" sz="3200" b="1" dirty="0" smtClean="0">
                <a:solidFill>
                  <a:srgbClr val="FF0000"/>
                </a:solidFill>
              </a:rPr>
              <a:t>ă</a:t>
            </a:r>
            <a:r>
              <a:rPr lang="ru-RU" sz="3200" b="1" dirty="0" err="1" smtClean="0">
                <a:solidFill>
                  <a:srgbClr val="FF0000"/>
                </a:solidFill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357562"/>
            <a:ext cx="1357322" cy="21431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996952"/>
            <a:ext cx="2232248" cy="24482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</a:t>
            </a:r>
            <a:r>
              <a:rPr lang="en-US" sz="4000" b="1" dirty="0" smtClean="0">
                <a:solidFill>
                  <a:srgbClr val="FF0000"/>
                </a:solidFill>
              </a:rPr>
              <a:t>ĕ</a:t>
            </a:r>
            <a:r>
              <a:rPr lang="ru-RU" sz="4000" b="1" dirty="0" err="1" smtClean="0">
                <a:solidFill>
                  <a:srgbClr val="FF0000"/>
                </a:solidFill>
              </a:rPr>
              <a:t>р</a:t>
            </a:r>
            <a:r>
              <a:rPr lang="en-US" sz="4000" b="1" dirty="0" smtClean="0">
                <a:solidFill>
                  <a:srgbClr val="FF0000"/>
                </a:solidFill>
              </a:rPr>
              <a:t>ĕ</a:t>
            </a:r>
            <a:r>
              <a:rPr lang="ru-RU" sz="4000" b="1" dirty="0" smtClean="0">
                <a:solidFill>
                  <a:srgbClr val="FF0000"/>
                </a:solidFill>
              </a:rPr>
              <a:t>с кал</a:t>
            </a:r>
            <a:r>
              <a:rPr lang="en-US" sz="4000" b="1" dirty="0" smtClean="0">
                <a:solidFill>
                  <a:srgbClr val="FF0000"/>
                </a:solidFill>
              </a:rPr>
              <a:t>ă</a:t>
            </a:r>
            <a:r>
              <a:rPr lang="ru-RU" sz="4000" b="1" dirty="0" err="1" smtClean="0">
                <a:solidFill>
                  <a:srgbClr val="FF0000"/>
                </a:solidFill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1700808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Пěчěк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йытă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çурисем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                           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Урамра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чупаҫҫě.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Вěсем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Аллăн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тусěсем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                        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Ăна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юратаҫҫě.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ИЛЕМПИ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img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089342">
            <a:off x="533245" y="1557643"/>
            <a:ext cx="6428505" cy="484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0112" y="4393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8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КРОССВОРД «КАЙ</a:t>
            </a:r>
            <a:r>
              <a:rPr kumimoji="0" lang="el-G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КСЕМ»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620688"/>
          <a:ext cx="6552727" cy="5040567"/>
        </p:xfrm>
        <a:graphic>
          <a:graphicData uri="http://schemas.openxmlformats.org/drawingml/2006/table">
            <a:tbl>
              <a:tblPr/>
              <a:tblGrid>
                <a:gridCol w="360211"/>
                <a:gridCol w="131843"/>
                <a:gridCol w="131843"/>
                <a:gridCol w="384224"/>
                <a:gridCol w="424507"/>
                <a:gridCol w="290873"/>
                <a:gridCol w="110393"/>
                <a:gridCol w="263685"/>
                <a:gridCol w="131843"/>
                <a:gridCol w="434874"/>
                <a:gridCol w="444351"/>
                <a:gridCol w="487253"/>
                <a:gridCol w="432254"/>
                <a:gridCol w="433027"/>
                <a:gridCol w="431478"/>
                <a:gridCol w="428380"/>
                <a:gridCol w="414436"/>
                <a:gridCol w="415985"/>
                <a:gridCol w="401267"/>
              </a:tblGrid>
              <a:tr h="34065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u="sng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65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endParaRPr lang="ru-RU" sz="1400" spc="-5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8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4655" algn="l"/>
                        </a:tabLst>
                      </a:pPr>
                      <a:r>
                        <a:rPr lang="ru-RU" sz="14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03848" y="476672"/>
            <a:ext cx="20882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А</a:t>
            </a:r>
            <a:r>
              <a:rPr lang="ru-RU" sz="28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1729" y="836712"/>
            <a:ext cx="1015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74604" y="1196752"/>
            <a:ext cx="1015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66353" y="1556792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1844824"/>
            <a:ext cx="1728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err="1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58523" y="2204864"/>
            <a:ext cx="723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924944"/>
            <a:ext cx="3096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3212976"/>
            <a:ext cx="11521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3573016"/>
            <a:ext cx="2232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с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63634" y="3933056"/>
            <a:ext cx="14404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err="1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ĕ</a:t>
            </a:r>
            <a:endParaRPr lang="ru-RU" sz="2800" b="1" dirty="0" smtClean="0">
              <a:ln w="1905">
                <a:solidFill>
                  <a:srgbClr val="FF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23728" y="4293096"/>
            <a:ext cx="30243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с</a:t>
            </a: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39952" y="4653136"/>
            <a:ext cx="13789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 smtClean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5157192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cap="none" spc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8" descr="http://www.symbolsbook.ru/images/S/Ow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157192"/>
            <a:ext cx="936104" cy="1414871"/>
          </a:xfrm>
          <a:prstGeom prst="rect">
            <a:avLst/>
          </a:prstGeom>
          <a:noFill/>
        </p:spPr>
      </p:pic>
      <p:pic>
        <p:nvPicPr>
          <p:cNvPr id="41" name="Picture 6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3" cstate="print"/>
          <a:srcRect l="20002" t="14751" r="5323" b="11241"/>
          <a:stretch>
            <a:fillRect/>
          </a:stretch>
        </p:blipFill>
        <p:spPr bwMode="auto">
          <a:xfrm>
            <a:off x="5508104" y="5661248"/>
            <a:ext cx="1547664" cy="1052736"/>
          </a:xfrm>
          <a:prstGeom prst="rect">
            <a:avLst/>
          </a:prstGeom>
          <a:noFill/>
        </p:spPr>
      </p:pic>
      <p:pic>
        <p:nvPicPr>
          <p:cNvPr id="42" name="Picture 4" descr="http://upload.wikimedia.org/wikipedia/commons/f/f6/Sitta_europaea_wildlife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661248"/>
            <a:ext cx="1440160" cy="1080120"/>
          </a:xfrm>
          <a:prstGeom prst="rect">
            <a:avLst/>
          </a:prstGeom>
          <a:noFill/>
        </p:spPr>
      </p:pic>
      <p:pic>
        <p:nvPicPr>
          <p:cNvPr id="43" name="Picture 2" descr="http://ptici.info/foto_max/fil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661248"/>
            <a:ext cx="1008112" cy="1080120"/>
          </a:xfrm>
          <a:prstGeom prst="rect">
            <a:avLst/>
          </a:prstGeom>
          <a:noFill/>
        </p:spPr>
      </p:pic>
      <p:pic>
        <p:nvPicPr>
          <p:cNvPr id="44" name="Picture 16" descr="img0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661248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C:\Users\Acer\Desktop\800px-Canada_goose_flight_cropped_and_NR.jpg"/>
          <p:cNvPicPr>
            <a:picLocks noChangeAspect="1" noChangeArrowheads="1"/>
          </p:cNvPicPr>
          <p:nvPr/>
        </p:nvPicPr>
        <p:blipFill>
          <a:blip r:embed="rId7" cstate="print"/>
          <a:srcRect l="-8675" t="10116" r="15980" b="20993"/>
          <a:stretch>
            <a:fillRect/>
          </a:stretch>
        </p:blipFill>
        <p:spPr bwMode="auto">
          <a:xfrm>
            <a:off x="179512" y="5085184"/>
            <a:ext cx="1187625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23" descr="серый журавль"/>
          <p:cNvPicPr>
            <a:picLocks noChangeAspect="1" noChangeArrowheads="1"/>
          </p:cNvPicPr>
          <p:nvPr/>
        </p:nvPicPr>
        <p:blipFill>
          <a:blip r:embed="rId8" cstate="print"/>
          <a:srcRect t="-6061" r="6452" b="12121"/>
          <a:stretch>
            <a:fillRect/>
          </a:stretch>
        </p:blipFill>
        <p:spPr bwMode="auto">
          <a:xfrm>
            <a:off x="323528" y="3645024"/>
            <a:ext cx="100811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2" descr="C:\Documents and Settings\Admin\Рабочий стол\галка.jpg"/>
          <p:cNvPicPr>
            <a:picLocks noChangeAspect="1" noChangeArrowheads="1"/>
          </p:cNvPicPr>
          <p:nvPr/>
        </p:nvPicPr>
        <p:blipFill>
          <a:blip r:embed="rId9" cstate="print"/>
          <a:srcRect t="3030"/>
          <a:stretch>
            <a:fillRect/>
          </a:stretch>
        </p:blipFill>
        <p:spPr bwMode="auto">
          <a:xfrm>
            <a:off x="251520" y="2348880"/>
            <a:ext cx="1047178" cy="110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 descr="1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23260">
            <a:off x="6824073" y="3641566"/>
            <a:ext cx="1194387" cy="16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жаворонок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12776"/>
            <a:ext cx="1259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D:\2\птицы на BuGZz (West)\bird014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930911">
            <a:off x="6846053" y="2198923"/>
            <a:ext cx="1126595" cy="13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2" descr="img03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2736"/>
            <a:ext cx="1187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5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188640"/>
            <a:ext cx="1080120" cy="122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У</a:t>
            </a:r>
            <a:r>
              <a:rPr lang="ru-RU" dirty="0" smtClean="0"/>
              <a:t>РОК ТЕМИ: </a:t>
            </a:r>
            <a:r>
              <a:rPr lang="ru-RU" sz="5400" dirty="0" smtClean="0"/>
              <a:t>А</a:t>
            </a:r>
            <a:r>
              <a:rPr lang="ru-RU" sz="3600" dirty="0" smtClean="0"/>
              <a:t>лл</a:t>
            </a:r>
            <a:r>
              <a:rPr lang="el-GR" sz="3600" dirty="0" smtClean="0">
                <a:latin typeface="Times New Roman"/>
                <a:cs typeface="Times New Roman"/>
              </a:rPr>
              <a:t>Ᾰ</a:t>
            </a:r>
            <a:r>
              <a:rPr lang="ru-RU" sz="3600" dirty="0" smtClean="0">
                <a:latin typeface="Times New Roman"/>
                <a:cs typeface="Times New Roman"/>
              </a:rPr>
              <a:t>па </a:t>
            </a:r>
            <a:r>
              <a:rPr lang="ru-RU" sz="3600" dirty="0" err="1" smtClean="0">
                <a:latin typeface="Times New Roman"/>
                <a:cs typeface="Times New Roman"/>
              </a:rPr>
              <a:t>тусӖсем</a:t>
            </a:r>
            <a:endParaRPr lang="ru-RU" sz="5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H="1">
            <a:off x="3275856" y="5733256"/>
            <a:ext cx="360040" cy="3929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6" descr="img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5107" y="1201316"/>
            <a:ext cx="5229200" cy="6084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Урокра</a:t>
            </a:r>
            <a:r>
              <a:rPr lang="ru-RU" dirty="0" smtClean="0"/>
              <a:t> </a:t>
            </a:r>
            <a:r>
              <a:rPr lang="ru-RU" dirty="0" err="1" smtClean="0"/>
              <a:t>кирл</a:t>
            </a:r>
            <a:r>
              <a:rPr lang="ru-RU" dirty="0" err="1" smtClean="0">
                <a:latin typeface="Times New Roman"/>
                <a:cs typeface="Times New Roman"/>
              </a:rPr>
              <a:t>Ӗ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el-GR" dirty="0" smtClean="0">
                <a:latin typeface="Times New Roman"/>
                <a:cs typeface="Times New Roman"/>
              </a:rPr>
              <a:t>Ᾰ</a:t>
            </a:r>
            <a:r>
              <a:rPr lang="ru-RU" dirty="0" err="1" smtClean="0">
                <a:latin typeface="Times New Roman"/>
                <a:cs typeface="Times New Roman"/>
              </a:rPr>
              <a:t>махсем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/>
              <a:t>Унăн</a:t>
            </a:r>
            <a:endParaRPr lang="ru-RU" dirty="0" smtClean="0"/>
          </a:p>
          <a:p>
            <a:r>
              <a:rPr lang="ru-RU" b="1" dirty="0" err="1" smtClean="0"/>
              <a:t>Иккӗшӗ </a:t>
            </a:r>
            <a:r>
              <a:rPr lang="ru-RU" b="1" dirty="0" smtClean="0"/>
              <a:t>те </a:t>
            </a:r>
            <a:endParaRPr lang="ru-RU" dirty="0" smtClean="0"/>
          </a:p>
          <a:p>
            <a:r>
              <a:rPr lang="ru-RU" b="1" dirty="0" err="1" smtClean="0"/>
              <a:t>Кулăшла</a:t>
            </a:r>
            <a:endParaRPr lang="ru-RU" dirty="0" smtClean="0"/>
          </a:p>
          <a:p>
            <a:r>
              <a:rPr lang="ru-RU" b="1" dirty="0" err="1" smtClean="0"/>
              <a:t>Выляма</a:t>
            </a:r>
            <a:r>
              <a:rPr lang="ru-RU" b="1" dirty="0" smtClean="0"/>
              <a:t> </a:t>
            </a:r>
            <a:r>
              <a:rPr lang="ru-RU" b="1" dirty="0" err="1" smtClean="0"/>
              <a:t>юратаҫҫӗ</a:t>
            </a:r>
            <a:endParaRPr lang="ru-RU" dirty="0" smtClean="0"/>
          </a:p>
          <a:p>
            <a:r>
              <a:rPr lang="ru-RU" b="1" dirty="0" err="1" smtClean="0"/>
              <a:t>Савăнтараҫҫě</a:t>
            </a:r>
            <a:endParaRPr lang="ru-RU" dirty="0" smtClean="0"/>
          </a:p>
          <a:p>
            <a:r>
              <a:rPr lang="ru-RU" b="1" dirty="0" err="1" smtClean="0"/>
              <a:t>Лайăх</a:t>
            </a:r>
            <a:r>
              <a:rPr lang="ru-RU" b="1" dirty="0" smtClean="0"/>
              <a:t> </a:t>
            </a:r>
            <a:r>
              <a:rPr lang="ru-RU" b="1" dirty="0" err="1" smtClean="0"/>
              <a:t>пăхать</a:t>
            </a:r>
            <a:endParaRPr lang="ru-RU" dirty="0" smtClean="0"/>
          </a:p>
          <a:p>
            <a:r>
              <a:rPr lang="ru-RU" b="1" dirty="0" err="1" smtClean="0"/>
              <a:t>Уҫăлса ҫӳрет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628801"/>
            <a:ext cx="4279376" cy="4176464"/>
          </a:xfrm>
        </p:spPr>
        <p:txBody>
          <a:bodyPr/>
          <a:lstStyle/>
          <a:p>
            <a:r>
              <a:rPr lang="ru-RU" b="1" dirty="0" smtClean="0"/>
              <a:t>У нее (у него)</a:t>
            </a:r>
            <a:endParaRPr lang="ru-RU" dirty="0" smtClean="0"/>
          </a:p>
          <a:p>
            <a:r>
              <a:rPr lang="ru-RU" b="1" dirty="0" smtClean="0"/>
              <a:t>Оба </a:t>
            </a:r>
            <a:endParaRPr lang="ru-RU" dirty="0" smtClean="0"/>
          </a:p>
          <a:p>
            <a:r>
              <a:rPr lang="ru-RU" b="1" dirty="0" smtClean="0"/>
              <a:t> Забавные</a:t>
            </a:r>
            <a:endParaRPr lang="ru-RU" dirty="0" smtClean="0"/>
          </a:p>
          <a:p>
            <a:r>
              <a:rPr lang="ru-RU" b="1" dirty="0" smtClean="0"/>
              <a:t>Любят играть</a:t>
            </a:r>
          </a:p>
          <a:p>
            <a:endParaRPr lang="ru-RU" dirty="0" smtClean="0"/>
          </a:p>
          <a:p>
            <a:r>
              <a:rPr lang="ru-RU" b="1" dirty="0" smtClean="0"/>
              <a:t>Радуют</a:t>
            </a:r>
            <a:endParaRPr lang="ru-RU" dirty="0" smtClean="0"/>
          </a:p>
          <a:p>
            <a:r>
              <a:rPr lang="ru-RU" b="1" dirty="0" smtClean="0"/>
              <a:t>Хорошо ухаживает</a:t>
            </a:r>
            <a:endParaRPr lang="ru-RU" dirty="0" smtClean="0"/>
          </a:p>
          <a:p>
            <a:r>
              <a:rPr lang="ru-RU" b="1" dirty="0" smtClean="0"/>
              <a:t>Гуляет</a:t>
            </a:r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2133600" cy="762000"/>
            <a:chOff x="0" y="0"/>
            <a:chExt cx="1344" cy="480"/>
          </a:xfrm>
        </p:grpSpPr>
        <p:pic>
          <p:nvPicPr>
            <p:cNvPr id="6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8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012160" y="0"/>
            <a:ext cx="2133600" cy="762000"/>
            <a:chOff x="0" y="0"/>
            <a:chExt cx="1344" cy="480"/>
          </a:xfrm>
        </p:grpSpPr>
        <p:pic>
          <p:nvPicPr>
            <p:cNvPr id="11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3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43684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9366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48002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5048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52320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105957" y="253021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126">
            <a:off x="7243582" y="5668534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126">
            <a:off x="151301" y="5740541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95736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5266928" cy="804704"/>
          </a:xfrm>
        </p:spPr>
        <p:txBody>
          <a:bodyPr/>
          <a:lstStyle/>
          <a:p>
            <a:pPr algn="ctr"/>
            <a:r>
              <a:rPr lang="ru-RU" dirty="0" smtClean="0"/>
              <a:t>АЛЛ</a:t>
            </a:r>
            <a:r>
              <a:rPr lang="el-GR" dirty="0" smtClean="0">
                <a:latin typeface="Times New Roman"/>
                <a:cs typeface="Times New Roman"/>
              </a:rPr>
              <a:t>Ᾰ</a:t>
            </a:r>
            <a:r>
              <a:rPr lang="ru-RU" dirty="0" smtClean="0"/>
              <a:t>ПА   ТУС</a:t>
            </a:r>
            <a:r>
              <a:rPr lang="ru-RU" dirty="0" smtClean="0">
                <a:latin typeface="Times New Roman"/>
                <a:cs typeface="Times New Roman"/>
              </a:rPr>
              <a:t>ӖСЕМ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220072" cy="51869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Мěнле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пуян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пирěн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Алла.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Унăн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йытă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ҫури пур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Иккěшě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хěрлě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тěслě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иккěшě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кулăшла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Иккěшě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вěсем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сěт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юратаҫҫě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Иккěшě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вěсем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выляма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юратаҫҫě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хěр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савăнтараҫҫě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Пěр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йытă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ҫурийě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Ласка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ятлă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тепри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Жучка. Алла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вěсене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лайăх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пăхать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ăшă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сěт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Кашни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кун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вěсемпе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урамра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уҫăлса ҫӳрет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cer\Desktop\ъ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385192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Урокра</a:t>
            </a:r>
            <a:r>
              <a:rPr lang="ru-RU" dirty="0" smtClean="0"/>
              <a:t> </a:t>
            </a:r>
            <a:r>
              <a:rPr lang="ru-RU" dirty="0" err="1" smtClean="0"/>
              <a:t>кирл</a:t>
            </a:r>
            <a:r>
              <a:rPr lang="ru-RU" dirty="0" err="1" smtClean="0">
                <a:latin typeface="Times New Roman"/>
                <a:cs typeface="Times New Roman"/>
              </a:rPr>
              <a:t>Ӗ </a:t>
            </a:r>
            <a:r>
              <a:rPr lang="ru-RU" dirty="0" smtClean="0">
                <a:latin typeface="Times New Roman"/>
                <a:cs typeface="Times New Roman"/>
              </a:rPr>
              <a:t>с</a:t>
            </a:r>
            <a:r>
              <a:rPr lang="el-GR" dirty="0" smtClean="0">
                <a:latin typeface="Times New Roman"/>
                <a:cs typeface="Times New Roman"/>
              </a:rPr>
              <a:t>Ᾰ</a:t>
            </a:r>
            <a:r>
              <a:rPr lang="ru-RU" dirty="0" err="1" smtClean="0">
                <a:latin typeface="Times New Roman"/>
                <a:cs typeface="Times New Roman"/>
              </a:rPr>
              <a:t>махсем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Унăн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Иккӗшӗ </a:t>
            </a:r>
            <a:r>
              <a:rPr lang="ru-RU" b="1" dirty="0" smtClean="0">
                <a:solidFill>
                  <a:srgbClr val="002060"/>
                </a:solidFill>
              </a:rPr>
              <a:t>те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Кулăшла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Выляма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юратаҫҫӗ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Савăнтараҫҫě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Лайăх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пăхать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Уҫăлса ҫӳрет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628801"/>
            <a:ext cx="4279376" cy="417646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 нее (у него)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Оба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Забавные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Любят играть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Радуют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Хорошо ухаживает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Гуляет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2133600" cy="762000"/>
            <a:chOff x="0" y="0"/>
            <a:chExt cx="1344" cy="480"/>
          </a:xfrm>
        </p:grpSpPr>
        <p:pic>
          <p:nvPicPr>
            <p:cNvPr id="6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8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012160" y="0"/>
            <a:ext cx="2133600" cy="762000"/>
            <a:chOff x="0" y="0"/>
            <a:chExt cx="1344" cy="480"/>
          </a:xfrm>
        </p:grpSpPr>
        <p:pic>
          <p:nvPicPr>
            <p:cNvPr id="11" name="Picture 8" descr="ч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432" y="0"/>
              <a:ext cx="912" cy="480"/>
              <a:chOff x="432" y="0"/>
              <a:chExt cx="912" cy="480"/>
            </a:xfrm>
          </p:grpSpPr>
          <p:pic>
            <p:nvPicPr>
              <p:cNvPr id="13" name="Picture 10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" descr="ч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43684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9366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48002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5048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5232090" y="266216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0126">
            <a:off x="3105957" y="253021"/>
            <a:ext cx="287338" cy="255301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126">
            <a:off x="7243582" y="5668534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0126">
            <a:off x="151301" y="5740541"/>
            <a:ext cx="742950" cy="74295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95736" y="6572250"/>
            <a:ext cx="5934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1327</TotalTime>
  <Words>482</Words>
  <Application>Microsoft Office PowerPoint</Application>
  <PresentationFormat>Экран (4:3)</PresentationFormat>
  <Paragraphs>158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Слайд 2</vt:lpstr>
      <vt:lpstr>Слайд 3</vt:lpstr>
      <vt:lpstr>ИЛЕМПИ</vt:lpstr>
      <vt:lpstr>Слайд 5</vt:lpstr>
      <vt:lpstr>УРОК ТЕМИ: АллᾸпа тусӖсем</vt:lpstr>
      <vt:lpstr>Урокра кирлӖ сᾸмахсем:</vt:lpstr>
      <vt:lpstr>АЛЛᾸПА   ТУСӖСЕМ</vt:lpstr>
      <vt:lpstr>Урокра кирлӖ сᾸмахсем:</vt:lpstr>
      <vt:lpstr>              КАЛАÇУ</vt:lpstr>
      <vt:lpstr>мěн тăвать?  мěн тăваҫҫě? </vt:lpstr>
      <vt:lpstr>«Кам тимлӗрех?»  тест </vt:lpstr>
      <vt:lpstr>Тест хуравӖсем</vt:lpstr>
      <vt:lpstr>КАНУ САМАНЧӖ</vt:lpstr>
      <vt:lpstr>КАНУ САМАНЧӖ</vt:lpstr>
      <vt:lpstr>Слайд 16</vt:lpstr>
      <vt:lpstr>«Пӗлме   интереслӗ»  рубрика</vt:lpstr>
      <vt:lpstr>КЛАСТЕР</vt:lpstr>
      <vt:lpstr>КЛАСТЕР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№8</dc:creator>
  <cp:lastModifiedBy>204-1</cp:lastModifiedBy>
  <cp:revision>172</cp:revision>
  <dcterms:created xsi:type="dcterms:W3CDTF">2014-04-01T12:06:31Z</dcterms:created>
  <dcterms:modified xsi:type="dcterms:W3CDTF">2014-05-31T09:44:18Z</dcterms:modified>
</cp:coreProperties>
</file>