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6" r:id="rId10"/>
    <p:sldId id="268" r:id="rId11"/>
    <p:sldId id="269" r:id="rId12"/>
    <p:sldId id="270" r:id="rId13"/>
    <p:sldId id="272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65" r:id="rId30"/>
    <p:sldId id="267" r:id="rId31"/>
    <p:sldId id="271" r:id="rId32"/>
    <p:sldId id="273" r:id="rId33"/>
    <p:sldId id="275" r:id="rId34"/>
    <p:sldId id="274" r:id="rId3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800000"/>
    <a:srgbClr val="0C788E"/>
    <a:srgbClr val="BDB47B"/>
    <a:srgbClr val="422C16"/>
    <a:srgbClr val="0099CC"/>
    <a:srgbClr val="1C1C1C"/>
    <a:srgbClr val="CCFF99"/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65EF0-0FD6-4244-BD09-9CC2A38641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D1C28-EB51-490D-BA0A-D075160E27F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CD30A-6D35-43A2-95E4-0D125FEB4F3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8D39B-1B4C-4907-B7A0-3CBC775C2B2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0CF663-F4EA-4C50-B2ED-77005D21CF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F1123-8A12-4FA5-8DE9-CA1041B2A48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567EE-D854-4800-8EED-0BFA289EE05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3639-AADC-4EB1-9FCA-78B63A4EBF9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51046-C5E5-4D1E-A2BE-CB4564041F3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7ECF6-D738-49F8-AAE5-8FB916023D2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E0C9B-42C5-4168-B1A7-6AFC1493F01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1939536-41B6-41F0-BF81-A7A574454BD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4.xml"/><Relationship Id="rId7" Type="http://schemas.openxmlformats.org/officeDocument/2006/relationships/slide" Target="slide10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slide" Target="slide33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4.xml"/><Relationship Id="rId1" Type="http://schemas.openxmlformats.org/officeDocument/2006/relationships/slideLayout" Target="../slideLayouts/slideLayout4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500034" y="4429132"/>
            <a:ext cx="536575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b="1" dirty="0" smtClean="0">
                <a:solidFill>
                  <a:schemeClr val="bg1"/>
                </a:solidFill>
              </a:rPr>
              <a:t>Деепричастие</a:t>
            </a:r>
            <a:endParaRPr lang="es-ES" sz="4000" b="1" dirty="0">
              <a:solidFill>
                <a:schemeClr val="bg1"/>
              </a:solidFill>
            </a:endParaRPr>
          </a:p>
        </p:txBody>
      </p:sp>
      <p:sp>
        <p:nvSpPr>
          <p:cNvPr id="2225" name="Rectangle 177"/>
          <p:cNvSpPr>
            <a:spLocks noChangeArrowheads="1"/>
          </p:cNvSpPr>
          <p:nvPr/>
        </p:nvSpPr>
        <p:spPr bwMode="auto">
          <a:xfrm>
            <a:off x="179512" y="5229200"/>
            <a:ext cx="54006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МБОУ «СОШ </a:t>
            </a:r>
            <a:r>
              <a:rPr lang="ru-RU" b="1" dirty="0" smtClean="0">
                <a:solidFill>
                  <a:schemeClr val="bg1"/>
                </a:solidFill>
              </a:rPr>
              <a:t>№ </a:t>
            </a:r>
            <a:r>
              <a:rPr lang="ru-RU" b="1" dirty="0" smtClean="0">
                <a:solidFill>
                  <a:schemeClr val="bg1"/>
                </a:solidFill>
              </a:rPr>
              <a:t>15»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г. Губкина Белгородской обл.</a:t>
            </a:r>
            <a:endParaRPr lang="ru-RU" b="1" dirty="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lang="ru-RU" b="1" dirty="0">
              <a:solidFill>
                <a:schemeClr val="bg1"/>
              </a:solidFill>
            </a:endParaRP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b="1" dirty="0" smtClean="0">
                <a:solidFill>
                  <a:schemeClr val="bg1"/>
                </a:solidFill>
              </a:rPr>
              <a:t>Учитель русского языка и литературы</a:t>
            </a:r>
          </a:p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ru-RU" b="1" dirty="0" err="1" smtClean="0">
                <a:solidFill>
                  <a:schemeClr val="bg1"/>
                </a:solidFill>
              </a:rPr>
              <a:t>Светикова</a:t>
            </a:r>
            <a:r>
              <a:rPr lang="ru-RU" b="1" dirty="0" smtClean="0">
                <a:solidFill>
                  <a:schemeClr val="bg1"/>
                </a:solidFill>
              </a:rPr>
              <a:t> И.В.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008" y="6525344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453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Деепричастный оборот – </a:t>
            </a:r>
          </a:p>
          <a:p>
            <a:pPr marL="0" indent="0">
              <a:buNone/>
            </a:pPr>
            <a:r>
              <a:rPr lang="ru-RU" dirty="0" smtClean="0"/>
              <a:t>это деепричастие с зависимыми словами.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dirty="0" smtClean="0"/>
              <a:t>Деепричастный оборот в предложении относится к сказуемому, является обстоятельством и всегда выделяется запятыми: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       </a:t>
            </a:r>
            <a:r>
              <a:rPr lang="ru-RU" dirty="0" smtClean="0"/>
              <a:t>  </a:t>
            </a:r>
            <a:endParaRPr lang="ru-RU" sz="1200" dirty="0" smtClean="0"/>
          </a:p>
          <a:p>
            <a:pPr marL="0" indent="0">
              <a:buNone/>
            </a:pPr>
            <a:r>
              <a:rPr lang="ru-RU" i="1" dirty="0" smtClean="0"/>
              <a:t>Он бежал, </a:t>
            </a:r>
            <a:r>
              <a:rPr lang="ru-RU" b="1" i="1" dirty="0" smtClean="0"/>
              <a:t>оглядываясь по сторонам</a:t>
            </a:r>
            <a:r>
              <a:rPr lang="ru-RU" i="1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5656" y="5300439"/>
            <a:ext cx="231110" cy="216793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611197" y="5085184"/>
            <a:ext cx="22407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18117" y="5085184"/>
            <a:ext cx="0" cy="197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2285" y="5085184"/>
            <a:ext cx="0" cy="2698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723446" y="4745886"/>
            <a:ext cx="2016224" cy="339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ак?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84284" y="6016914"/>
            <a:ext cx="5372092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251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78688" cy="5449486"/>
          </a:xfrm>
        </p:spPr>
        <p:txBody>
          <a:bodyPr/>
          <a:lstStyle/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dirty="0" smtClean="0"/>
              <a:t>Запятыми выделяется, как правило, и одиночное деепричастие:</a:t>
            </a:r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000" dirty="0" smtClean="0"/>
              <a:t>      </a:t>
            </a:r>
            <a:r>
              <a:rPr lang="ru-RU" dirty="0" smtClean="0"/>
              <a:t>  </a:t>
            </a:r>
            <a:endParaRPr lang="ru-RU" sz="1200" dirty="0" smtClean="0"/>
          </a:p>
          <a:p>
            <a:pPr marL="0" indent="0">
              <a:buNone/>
            </a:pPr>
            <a:r>
              <a:rPr lang="ru-RU" i="1" dirty="0" smtClean="0"/>
              <a:t>Он бежал, </a:t>
            </a:r>
            <a:r>
              <a:rPr lang="ru-RU" b="1" i="1" dirty="0" smtClean="0"/>
              <a:t>оглядываясь</a:t>
            </a:r>
            <a:r>
              <a:rPr lang="ru-RU" i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Однородные деепричастия и деепричастные обороты подчиняются правилам однородных членов: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r>
              <a:rPr lang="ru-RU" i="1" dirty="0" smtClean="0"/>
              <a:t>Он бежал, оглядываясь </a:t>
            </a:r>
            <a:r>
              <a:rPr lang="ru-RU" b="1" i="1" dirty="0" smtClean="0"/>
              <a:t>и</a:t>
            </a:r>
            <a:r>
              <a:rPr lang="ru-RU" i="1" dirty="0" smtClean="0"/>
              <a:t> спотыкаясь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2578" y="2924944"/>
            <a:ext cx="231110" cy="216793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1618117" y="2708920"/>
            <a:ext cx="224072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30172" y="2708920"/>
            <a:ext cx="0" cy="19783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852285" y="2708920"/>
            <a:ext cx="0" cy="26984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619672" y="2348880"/>
            <a:ext cx="2016224" cy="339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ак?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2508891" y="3501008"/>
            <a:ext cx="2686046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2562" y="5516463"/>
            <a:ext cx="231110" cy="216793"/>
          </a:xfrm>
          <a:prstGeom prst="rect">
            <a:avLst/>
          </a:prstGeom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1618117" y="5365263"/>
            <a:ext cx="0" cy="12505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619672" y="5373216"/>
            <a:ext cx="3896913" cy="1083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506362" y="5391404"/>
            <a:ext cx="1742" cy="1978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139952" y="5624534"/>
            <a:ext cx="0" cy="135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88224" y="5624534"/>
            <a:ext cx="0" cy="1356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39952" y="5624534"/>
            <a:ext cx="244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08891" y="5033918"/>
            <a:ext cx="2016224" cy="3392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к</a:t>
            </a:r>
            <a:r>
              <a:rPr lang="ru-RU" sz="2400" dirty="0" smtClean="0">
                <a:solidFill>
                  <a:schemeClr val="tx1"/>
                </a:solidFill>
              </a:rPr>
              <a:t>ак?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515817" y="6093296"/>
            <a:ext cx="5296543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4913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78688" cy="5449486"/>
          </a:xfrm>
        </p:spPr>
        <p:txBody>
          <a:bodyPr/>
          <a:lstStyle/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Упражнение 3</a:t>
            </a:r>
          </a:p>
          <a:p>
            <a:pPr marL="0" indent="0">
              <a:buNone/>
            </a:pPr>
            <a:endParaRPr lang="ru-RU" sz="1000" dirty="0" smtClean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Спишите предложения из произведений А. П. Чехова, расставляя запятые. Подчеркните деепричастные обороты и укажите глаголы, к которым они относятся.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000" i="1" dirty="0" smtClean="0"/>
              <a:t>Упав и залив она утонула.</a:t>
            </a:r>
          </a:p>
          <a:p>
            <a:pPr marL="0" indent="0">
              <a:buNone/>
            </a:pPr>
            <a:r>
              <a:rPr lang="ru-RU" sz="2000" i="1" dirty="0" smtClean="0"/>
              <a:t>Поглядев на небо Алёша увидел одну только звёздочку.</a:t>
            </a:r>
          </a:p>
          <a:p>
            <a:pPr marL="0" indent="0">
              <a:buNone/>
            </a:pPr>
            <a:r>
              <a:rPr lang="ru-RU" sz="2000" i="1" dirty="0" smtClean="0"/>
              <a:t>Взобравшись он дёргает за звонок.</a:t>
            </a:r>
          </a:p>
          <a:p>
            <a:pPr marL="0" indent="0">
              <a:buNone/>
            </a:pPr>
            <a:r>
              <a:rPr lang="ru-RU" sz="2000" i="1" dirty="0" smtClean="0"/>
              <a:t>Потухая и вспыхивая они двигались по одному направлению.</a:t>
            </a:r>
          </a:p>
          <a:p>
            <a:pPr marL="0" indent="0">
              <a:buNone/>
            </a:pPr>
            <a:r>
              <a:rPr lang="ru-RU" sz="2000" i="1" dirty="0" smtClean="0"/>
              <a:t>Согнувшись и придерживая левой рукой шапку он тихо крался.</a:t>
            </a:r>
          </a:p>
          <a:p>
            <a:pPr marL="0" indent="0">
              <a:buNone/>
            </a:pPr>
            <a:r>
              <a:rPr lang="ru-RU" sz="2000" i="1" dirty="0" smtClean="0"/>
              <a:t>Том Бекас растянувшись на полу спал, как у себя дома.</a:t>
            </a:r>
          </a:p>
          <a:p>
            <a:pPr marL="0" indent="0">
              <a:buNone/>
            </a:pPr>
            <a:r>
              <a:rPr lang="ru-RU" sz="2000" i="1" dirty="0" smtClean="0"/>
              <a:t>Выглянув из-под одеяла на свет Божий и выругавшись он спрыгнул с кровати и потрясая кулаками зашагал по комнате. </a:t>
            </a:r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Выноска со стрелкой вниз 21">
            <a:hlinkClick r:id="rId2" action="ppaction://hlinksldjump"/>
          </p:cNvPr>
          <p:cNvSpPr/>
          <p:nvPr/>
        </p:nvSpPr>
        <p:spPr>
          <a:xfrm>
            <a:off x="7092280" y="6309322"/>
            <a:ext cx="1944216" cy="481032"/>
          </a:xfrm>
          <a:prstGeom prst="downArrowCallout">
            <a:avLst/>
          </a:prstGeom>
          <a:solidFill>
            <a:srgbClr val="BDB4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 Проверь себя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27411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Частица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 деепричастиями </a:t>
            </a:r>
            <a:r>
              <a:rPr lang="ru-RU" dirty="0" smtClean="0">
                <a:solidFill>
                  <a:srgbClr val="C00000"/>
                </a:solidFill>
              </a:rPr>
              <a:t>пишется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раздельно</a:t>
            </a:r>
            <a:r>
              <a:rPr lang="ru-RU" dirty="0" smtClean="0"/>
              <a:t>: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 зная,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 сделав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Некоторые деепричастия без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употребляются: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доумевая,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домогая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Упражнение 4</a:t>
            </a:r>
          </a:p>
          <a:p>
            <a:pPr marL="0" indent="0">
              <a:buNone/>
            </a:pPr>
            <a:r>
              <a:rPr lang="ru-RU" sz="2400" dirty="0" smtClean="0"/>
              <a:t>Допишите частицу не с деепричастиями.</a:t>
            </a:r>
          </a:p>
          <a:p>
            <a:pPr marL="0" indent="0">
              <a:buNone/>
            </a:pPr>
            <a:r>
              <a:rPr lang="ru-RU" sz="2400" i="1" dirty="0" smtClean="0"/>
              <a:t>…зная броду, … суйся в воду.</a:t>
            </a:r>
          </a:p>
          <a:p>
            <a:pPr marL="0" indent="0">
              <a:buNone/>
            </a:pPr>
            <a:r>
              <a:rPr lang="ru-RU" sz="2400" i="1" dirty="0" smtClean="0"/>
              <a:t>…убив медведя, шкуры … продают.</a:t>
            </a:r>
          </a:p>
          <a:p>
            <a:pPr marL="0" indent="0">
              <a:buNone/>
            </a:pPr>
            <a:r>
              <a:rPr lang="ru-RU" sz="2400" i="1" dirty="0" smtClean="0"/>
              <a:t>…</a:t>
            </a:r>
            <a:r>
              <a:rPr lang="ru-RU" sz="2400" i="1" dirty="0" err="1" smtClean="0"/>
              <a:t>поклонясь</a:t>
            </a:r>
            <a:r>
              <a:rPr lang="ru-RU" sz="2400" i="1" dirty="0" smtClean="0"/>
              <a:t> до земли, грибка … подымешь.</a:t>
            </a:r>
          </a:p>
          <a:p>
            <a:pPr marL="0" indent="0">
              <a:buNone/>
            </a:pPr>
            <a:r>
              <a:rPr lang="ru-RU" sz="2400" i="1" dirty="0" smtClean="0"/>
              <a:t>…давши слово, крепись, а давши, держись.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       </a:t>
            </a:r>
            <a:r>
              <a:rPr lang="ru-RU" dirty="0" smtClean="0"/>
              <a:t>  </a:t>
            </a:r>
            <a:endParaRPr lang="ru-RU" sz="1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Выноска со стрелкой вниз 11">
            <a:hlinkClick r:id="rId2" action="ppaction://hlinksldjump"/>
          </p:cNvPr>
          <p:cNvSpPr/>
          <p:nvPr/>
        </p:nvSpPr>
        <p:spPr>
          <a:xfrm>
            <a:off x="7092280" y="6309322"/>
            <a:ext cx="1944216" cy="481032"/>
          </a:xfrm>
          <a:prstGeom prst="downArrowCallout">
            <a:avLst/>
          </a:prstGeom>
          <a:solidFill>
            <a:srgbClr val="BDB4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 Проверь себя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5169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1. Деепричастие отвечает на вопросы: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Что делал? </a:t>
            </a:r>
          </a:p>
          <a:p>
            <a:pPr marL="0" indent="0">
              <a:buNone/>
            </a:pPr>
            <a:r>
              <a:rPr lang="ru-RU" dirty="0">
                <a:hlinkClick r:id="rId2" action="ppaction://hlinksldjump"/>
              </a:rPr>
              <a:t> </a:t>
            </a:r>
            <a:r>
              <a:rPr lang="ru-RU" dirty="0" smtClean="0">
                <a:hlinkClick r:id="rId2" action="ppaction://hlinksldjump"/>
              </a:rPr>
              <a:t>    Что сделал?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Б) Что делая? </a:t>
            </a:r>
          </a:p>
          <a:p>
            <a:pPr marL="0" indent="0">
              <a:buNone/>
            </a:pPr>
            <a:r>
              <a:rPr lang="ru-RU" dirty="0">
                <a:hlinkClick r:id="rId3" action="ppaction://hlinksldjump"/>
              </a:rPr>
              <a:t> </a:t>
            </a:r>
            <a:r>
              <a:rPr lang="ru-RU" dirty="0" smtClean="0">
                <a:hlinkClick r:id="rId3" action="ppaction://hlinksldjump"/>
              </a:rPr>
              <a:t>    Что сделав?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В) Каков предмет?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91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2. Укажите, признаки какой части речи имеет деепричастие?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глагола и прилагательного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наречия и прилагательного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глагола и наречия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338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3. Деепричастие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изменяемая часть речи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Б) неизменяемая часть речи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937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4. Укажите признаки (или признак) глагола, которые не имеет деепричастие.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вид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возвратность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время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160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5. Укажите на месте каких цифр должны стоять запятые в предложении:</a:t>
            </a:r>
          </a:p>
          <a:p>
            <a:pPr marL="0" indent="0">
              <a:buNone/>
            </a:pPr>
            <a:r>
              <a:rPr lang="ru-RU" dirty="0" smtClean="0"/>
              <a:t>Орёл (1) расправив (2) крылья (3) взлетел со скалы.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1, 2, 3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1, 2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1, 3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6. Укажите предложение с пунктуационной ошибкой.</a:t>
            </a:r>
          </a:p>
          <a:p>
            <a:pPr marL="0" indent="0">
              <a:buNone/>
            </a:pPr>
            <a:r>
              <a:rPr lang="ru-RU" sz="2400" dirty="0" smtClean="0"/>
              <a:t>А) Ребята, сбежавшись наверх, смотрели на новенького.</a:t>
            </a:r>
          </a:p>
          <a:p>
            <a:pPr marL="0" indent="0">
              <a:buNone/>
            </a:pPr>
            <a:r>
              <a:rPr lang="ru-RU" sz="2400" dirty="0" smtClean="0"/>
              <a:t>Б) Виноград вился карабкаясь по соседним деревьям.</a:t>
            </a:r>
          </a:p>
          <a:p>
            <a:pPr marL="0" indent="0">
              <a:buNone/>
            </a:pPr>
            <a:r>
              <a:rPr lang="ru-RU" sz="2400" dirty="0" smtClean="0"/>
              <a:t>В) Вот бегает дворовый мальчик, в салазки Жучку посадив… 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А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3" action="ppaction://hlinksldjump"/>
              </a:rPr>
              <a:t>Б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85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dirty="0" smtClean="0">
                <a:solidFill>
                  <a:srgbClr val="1C1C1C"/>
                </a:solidFill>
              </a:rPr>
              <a:t>Содержание</a:t>
            </a:r>
            <a:endParaRPr lang="ru-RU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345016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2" action="ppaction://hlinksldjump"/>
              </a:rPr>
              <a:t>Деепричастие как часть речи………….... 3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3" action="ppaction://hlinksldjump"/>
              </a:rPr>
              <a:t>Признаки глагола …………………………. 4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4" action="ppaction://hlinksldjump"/>
              </a:rPr>
              <a:t>Признаки наречия ………………………….5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5" action="ppaction://hlinksldjump"/>
              </a:rPr>
              <a:t>Деепричастия несовершенного вида ….. 6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6" action="ppaction://hlinksldjump"/>
              </a:rPr>
              <a:t>Деепричастия совершенного вида ...…....8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7" action="ppaction://hlinksldjump"/>
              </a:rPr>
              <a:t>Деепричастный оборот …………………..10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8" action="ppaction://hlinksldjump"/>
              </a:rPr>
              <a:t>Деепричастие как самостоятельная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  <a:hlinkClick r:id="rId8" action="ppaction://hlinksldjump"/>
              </a:rPr>
              <a:t>часть речи (тест) …………………………..14</a:t>
            </a:r>
            <a:endParaRPr lang="ru-RU" dirty="0" smtClean="0">
              <a:solidFill>
                <a:srgbClr val="1C1C1C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</a:rPr>
              <a:t>  </a:t>
            </a:r>
            <a:endParaRPr lang="ru-RU" dirty="0">
              <a:solidFill>
                <a:srgbClr val="1C1C1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/>
              <a:t>7. Укажите предложение, в котором </a:t>
            </a:r>
            <a:r>
              <a:rPr lang="ru-RU" sz="2400" b="1" i="1" dirty="0" smtClean="0"/>
              <a:t>не</a:t>
            </a:r>
            <a:r>
              <a:rPr lang="ru-RU" sz="2400" dirty="0" smtClean="0"/>
              <a:t> пишется слитно. </a:t>
            </a:r>
          </a:p>
          <a:p>
            <a:pPr marL="0" indent="0">
              <a:buNone/>
            </a:pPr>
            <a:r>
              <a:rPr lang="ru-RU" sz="2400" dirty="0" smtClean="0"/>
              <a:t>А) Сидели все (не)шевелясь.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400" dirty="0" smtClean="0"/>
              <a:t>Б) Он работал (не)покладая рук.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400" dirty="0" smtClean="0"/>
              <a:t>В) Я ушёл, (не)</a:t>
            </a:r>
            <a:r>
              <a:rPr lang="ru-RU" sz="2400" dirty="0" err="1" smtClean="0"/>
              <a:t>годуя</a:t>
            </a:r>
            <a:r>
              <a:rPr lang="ru-RU" sz="2400" dirty="0" smtClean="0"/>
              <a:t> на друзей.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А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Б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3" action="ppaction://hlinksldjump"/>
              </a:rPr>
              <a:t>В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11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8. Укажите суффиксы, с помощью которых образуются деепричастия несовершенного вида.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-а-, -я-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Б) -вши-, -ши-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-в-, -</a:t>
            </a:r>
            <a:r>
              <a:rPr lang="ru-RU" dirty="0" err="1" smtClean="0">
                <a:hlinkClick r:id="rId3" action="ppaction://hlinksldjump"/>
              </a:rPr>
              <a:t>вш</a:t>
            </a:r>
            <a:r>
              <a:rPr lang="ru-RU" dirty="0" smtClean="0">
                <a:hlinkClick r:id="rId3" action="ppaction://hlinksldjump"/>
              </a:rPr>
              <a:t>- 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80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9. Укажите суффиксы, с помощью которых образуются деепричастия совершенного вида.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-</a:t>
            </a:r>
            <a:r>
              <a:rPr lang="ru-RU" dirty="0" err="1" smtClean="0">
                <a:hlinkClick r:id="rId2" action="ppaction://hlinksldjump"/>
              </a:rPr>
              <a:t>нн</a:t>
            </a:r>
            <a:r>
              <a:rPr lang="ru-RU" dirty="0" smtClean="0">
                <a:hlinkClick r:id="rId2" action="ppaction://hlinksldjump"/>
              </a:rPr>
              <a:t>-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Б) -в-, -вши-, -ши-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В) -в-, -а-, -я-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28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10. Укажите предложение, в котором есть деепричастие совершенного вида.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2000" dirty="0" smtClean="0"/>
              <a:t>А) Живя в маленьком домике, я наблюдал, как наступает весна в этом краю.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sz="2000" dirty="0" smtClean="0"/>
              <a:t>Б) Отрезав нужное количество ткани, Яська завернул его в промасленную бумагу.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sz="2000" dirty="0" smtClean="0"/>
              <a:t>В) Находясь еще в каком-то странном состоянии, он все-таки пошел в поле.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А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3" action="ppaction://hlinksldjump"/>
              </a:rPr>
              <a:t>Б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148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/>
              <a:t>11. Укажите предложение, в котором есть деепричастие несовершенного вида.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sz="2000" dirty="0" smtClean="0"/>
              <a:t>А) Проехав сто километров, путешественники сделали привал.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sz="2000" dirty="0" smtClean="0"/>
              <a:t>Б) Он шел по полю, сильно взмахивая косой.</a:t>
            </a:r>
          </a:p>
          <a:p>
            <a:pPr marL="0" indent="0">
              <a:buNone/>
            </a:pPr>
            <a:endParaRPr lang="ru-RU" sz="900" dirty="0"/>
          </a:p>
          <a:p>
            <a:pPr marL="0" indent="0">
              <a:buNone/>
            </a:pPr>
            <a:r>
              <a:rPr lang="ru-RU" sz="2000" dirty="0" smtClean="0"/>
              <a:t>В) Дети сидели тихо, спрятавшись под столом.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А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3" action="ppaction://hlinksldjump"/>
              </a:rPr>
              <a:t>Б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>
                <a:hlinkClick r:id="rId2" action="ppaction://hlinksldjump"/>
              </a:rPr>
              <a:t>В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867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12. Выберите грамматически правильное продолжение предложения: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i="1" dirty="0" smtClean="0"/>
              <a:t>Возвращаясь домой,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46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мне стало грустно.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уже совсем стемнело.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я вспомнил о своем обещании позвонить маме.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94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13. Выберите грамматически правильное продолжение предложения: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i="1" dirty="0" smtClean="0"/>
              <a:t>Пользуясь калькулятором,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46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мне удалось получить точный результат.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Б) вы пренебрегаете устным счётом, тренирующим память.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В) расчёт производится быстро и легко.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263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14. Выберите грамматически неправильное продолжение предложения: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i="1" dirty="0" smtClean="0"/>
              <a:t>Приготовив ужин,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46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мама пригласила всех к столу.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я пошла гулять.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мне не хотелось его есть.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 rot="10800000"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71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15. Выберите грамматически правильное продолжение предложения:</a:t>
            </a:r>
          </a:p>
          <a:p>
            <a:pPr marL="0" indent="0">
              <a:buNone/>
            </a:pPr>
            <a:endParaRPr lang="ru-RU" sz="1100" dirty="0"/>
          </a:p>
          <a:p>
            <a:pPr marL="0" indent="0">
              <a:buNone/>
            </a:pPr>
            <a:r>
              <a:rPr lang="ru-RU" i="1" dirty="0" smtClean="0"/>
              <a:t>Подъезжая к станции,</a:t>
            </a:r>
          </a:p>
          <a:p>
            <a:pPr marL="0" indent="0">
              <a:buNone/>
            </a:pPr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46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А) у меня слетела шляпа.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2" action="ppaction://hlinksldjump"/>
              </a:rPr>
              <a:t>Б) необыкновенное чувство радости охватило меня.</a:t>
            </a:r>
            <a:endParaRPr lang="ru-RU" dirty="0" smtClean="0"/>
          </a:p>
          <a:p>
            <a:pPr marL="0" indent="0">
              <a:buNone/>
            </a:pPr>
            <a:endParaRPr lang="ru-RU" sz="1000" dirty="0"/>
          </a:p>
          <a:p>
            <a:pPr marL="0" indent="0">
              <a:buNone/>
            </a:pPr>
            <a:r>
              <a:rPr lang="ru-RU" dirty="0" smtClean="0">
                <a:hlinkClick r:id="rId3" action="ppaction://hlinksldjump"/>
              </a:rPr>
              <a:t>В) я немного взгрустнул.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 (тест)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озврат 6">
            <a:hlinkClick r:id="rId4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35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Работать – работа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понять – понима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говорить – говор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видеть – вид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слышать – слыш</a:t>
            </a:r>
            <a:r>
              <a:rPr lang="ru-RU" sz="2800" b="1" dirty="0" smtClean="0">
                <a:solidFill>
                  <a:srgbClr val="006666"/>
                </a:solidFill>
              </a:rPr>
              <a:t>а</a:t>
            </a:r>
          </a:p>
          <a:p>
            <a:pPr marL="0" indent="0">
              <a:buNone/>
            </a:pPr>
            <a:r>
              <a:rPr lang="ru-RU" sz="2800" dirty="0" smtClean="0"/>
              <a:t>тормозить – тормоз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требовать – требу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волочить – волоч</a:t>
            </a:r>
            <a:r>
              <a:rPr lang="ru-RU" sz="2800" b="1" dirty="0" smtClean="0">
                <a:solidFill>
                  <a:srgbClr val="006666"/>
                </a:solidFill>
              </a:rPr>
              <a:t>а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545" y="1268760"/>
            <a:ext cx="8219256" cy="639762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6666"/>
                </a:solidFill>
              </a:rPr>
              <a:t>Несовершенный вид </a:t>
            </a:r>
            <a:r>
              <a:rPr lang="ru-RU" sz="2800" b="0" dirty="0" smtClean="0"/>
              <a:t>(что делая?) </a:t>
            </a:r>
            <a:endParaRPr lang="ru-RU" sz="2800" b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19463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Смеяться – сме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обираться – собира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 smtClean="0"/>
              <a:t>улыбаться – улыба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 smtClean="0"/>
              <a:t>держаться – держ</a:t>
            </a:r>
            <a:r>
              <a:rPr lang="ru-RU" sz="2800" b="1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/>
              <a:t>и</a:t>
            </a:r>
            <a:r>
              <a:rPr lang="ru-RU" sz="2800" dirty="0" smtClean="0"/>
              <a:t>стекать – истека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влезать – влеза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завидовать – завиду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</a:p>
          <a:p>
            <a:pPr marL="0" indent="0">
              <a:buNone/>
            </a:pPr>
            <a:r>
              <a:rPr lang="ru-RU" sz="2800" dirty="0" smtClean="0"/>
              <a:t>выполнять – выполня</a:t>
            </a:r>
            <a:r>
              <a:rPr lang="ru-RU" sz="2800" b="1" dirty="0" smtClean="0">
                <a:solidFill>
                  <a:srgbClr val="006666"/>
                </a:solidFill>
              </a:rPr>
              <a:t>я</a:t>
            </a:r>
            <a:endParaRPr lang="ru-RU" sz="2800" b="1" dirty="0">
              <a:solidFill>
                <a:srgbClr val="006666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озврат 9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11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485"/>
            <a:ext cx="8229600" cy="496887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Деепричастие –</a:t>
            </a:r>
            <a:r>
              <a:rPr lang="ru-RU" dirty="0" smtClean="0">
                <a:solidFill>
                  <a:srgbClr val="1C1C1C"/>
                </a:solidFill>
              </a:rPr>
              <a:t> самостоятельная часть речи, которая обозначает добавочное действие при основном действии, выраженном глаголом.</a:t>
            </a:r>
          </a:p>
          <a:p>
            <a:endParaRPr lang="ru-RU" dirty="0">
              <a:solidFill>
                <a:srgbClr val="1C1C1C"/>
              </a:solidFill>
            </a:endParaRPr>
          </a:p>
          <a:p>
            <a:pPr>
              <a:buClr>
                <a:srgbClr val="C00000"/>
              </a:buClr>
            </a:pPr>
            <a:r>
              <a:rPr lang="ru-RU" dirty="0" smtClean="0">
                <a:solidFill>
                  <a:srgbClr val="1C1C1C"/>
                </a:solidFill>
              </a:rPr>
              <a:t>В деепричастии совмещены признаки глагола и наречия.</a:t>
            </a:r>
            <a:endParaRPr lang="ru-RU" dirty="0">
              <a:solidFill>
                <a:srgbClr val="1C1C1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96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1988840"/>
            <a:ext cx="4536504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Работать – поработ</a:t>
            </a:r>
            <a:r>
              <a:rPr lang="ru-RU" sz="2800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понять – поня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говорить – поговор</a:t>
            </a:r>
            <a:r>
              <a:rPr lang="ru-RU" sz="2800" dirty="0" smtClean="0">
                <a:solidFill>
                  <a:srgbClr val="006666"/>
                </a:solidFill>
              </a:rPr>
              <a:t>и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видеть – увид</a:t>
            </a:r>
            <a:r>
              <a:rPr lang="ru-RU" sz="2800" dirty="0" smtClean="0">
                <a:solidFill>
                  <a:srgbClr val="006666"/>
                </a:solidFill>
              </a:rPr>
              <a:t>е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слышать – услыш</a:t>
            </a:r>
            <a:r>
              <a:rPr lang="ru-RU" sz="2800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тормозить – затормоз</a:t>
            </a:r>
            <a:r>
              <a:rPr lang="ru-RU" sz="2800" dirty="0" smtClean="0">
                <a:solidFill>
                  <a:srgbClr val="006666"/>
                </a:solidFill>
              </a:rPr>
              <a:t>и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требовать – потребов</a:t>
            </a:r>
            <a:r>
              <a:rPr lang="ru-RU" sz="2800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волочить – приволоч</a:t>
            </a:r>
            <a:r>
              <a:rPr lang="ru-RU" sz="2800" dirty="0" smtClean="0">
                <a:solidFill>
                  <a:srgbClr val="006666"/>
                </a:solidFill>
              </a:rPr>
              <a:t>и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5496" y="1268760"/>
            <a:ext cx="8219256" cy="639762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6666"/>
                </a:solidFill>
              </a:rPr>
              <a:t> Совершенный вид </a:t>
            </a:r>
            <a:r>
              <a:rPr lang="ru-RU" sz="2800" b="0" dirty="0" smtClean="0"/>
              <a:t>(что сделав?)  </a:t>
            </a:r>
            <a:endParaRPr lang="ru-RU" sz="2800" b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283968" y="1988840"/>
            <a:ext cx="4860032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Смеяться – рассмея</a:t>
            </a:r>
            <a:r>
              <a:rPr lang="ru-RU" sz="2800" dirty="0" smtClean="0">
                <a:solidFill>
                  <a:srgbClr val="800000"/>
                </a:solidFill>
              </a:rPr>
              <a:t>вши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обираться – собра</a:t>
            </a:r>
            <a:r>
              <a:rPr lang="ru-RU" sz="2800" dirty="0" smtClean="0">
                <a:solidFill>
                  <a:srgbClr val="800000"/>
                </a:solidFill>
              </a:rPr>
              <a:t>вши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 smtClean="0"/>
              <a:t>улыбаться – улыбн</a:t>
            </a:r>
            <a:r>
              <a:rPr lang="ru-RU" sz="2800" dirty="0" smtClean="0">
                <a:solidFill>
                  <a:srgbClr val="006666"/>
                </a:solidFill>
              </a:rPr>
              <a:t>у</a:t>
            </a:r>
            <a:r>
              <a:rPr lang="ru-RU" sz="2800" dirty="0" smtClean="0">
                <a:solidFill>
                  <a:srgbClr val="800000"/>
                </a:solidFill>
              </a:rPr>
              <a:t>вши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 smtClean="0"/>
              <a:t>держаться – задерж</a:t>
            </a:r>
            <a:r>
              <a:rPr lang="ru-RU" sz="2800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>
                <a:solidFill>
                  <a:srgbClr val="800000"/>
                </a:solidFill>
              </a:rPr>
              <a:t>вши</a:t>
            </a:r>
            <a:r>
              <a:rPr lang="ru-RU" sz="2800" dirty="0" smtClean="0"/>
              <a:t>сь</a:t>
            </a:r>
          </a:p>
          <a:p>
            <a:pPr marL="0" indent="0">
              <a:buNone/>
            </a:pPr>
            <a:r>
              <a:rPr lang="ru-RU" sz="2800" dirty="0"/>
              <a:t>и</a:t>
            </a:r>
            <a:r>
              <a:rPr lang="ru-RU" sz="2800" dirty="0" smtClean="0"/>
              <a:t>стекать – истек</a:t>
            </a:r>
            <a:r>
              <a:rPr lang="ru-RU" sz="2800" dirty="0" smtClean="0">
                <a:solidFill>
                  <a:srgbClr val="800000"/>
                </a:solidFill>
              </a:rPr>
              <a:t>ши</a:t>
            </a:r>
          </a:p>
          <a:p>
            <a:pPr marL="0" indent="0">
              <a:buNone/>
            </a:pPr>
            <a:r>
              <a:rPr lang="ru-RU" sz="2800" dirty="0" smtClean="0"/>
              <a:t>влезать – влез</a:t>
            </a:r>
            <a:r>
              <a:rPr lang="ru-RU" sz="2800" dirty="0" smtClean="0">
                <a:solidFill>
                  <a:srgbClr val="800000"/>
                </a:solidFill>
              </a:rPr>
              <a:t>ши</a:t>
            </a:r>
          </a:p>
          <a:p>
            <a:pPr marL="0" indent="0">
              <a:buNone/>
            </a:pPr>
            <a:r>
              <a:rPr lang="ru-RU" sz="2800" dirty="0" smtClean="0"/>
              <a:t>завидовать – позавидов</a:t>
            </a:r>
            <a:r>
              <a:rPr lang="ru-RU" sz="2800" dirty="0" smtClean="0">
                <a:solidFill>
                  <a:srgbClr val="006666"/>
                </a:solidFill>
              </a:rPr>
              <a:t>а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</a:p>
          <a:p>
            <a:pPr marL="0" indent="0">
              <a:buNone/>
            </a:pPr>
            <a:r>
              <a:rPr lang="ru-RU" sz="2800" dirty="0" smtClean="0"/>
              <a:t>выполнять – выполн</a:t>
            </a:r>
            <a:r>
              <a:rPr lang="ru-RU" sz="2800" dirty="0" smtClean="0">
                <a:solidFill>
                  <a:srgbClr val="006666"/>
                </a:solidFill>
              </a:rPr>
              <a:t>и</a:t>
            </a:r>
            <a:r>
              <a:rPr lang="ru-RU" sz="2800" dirty="0" smtClean="0">
                <a:solidFill>
                  <a:srgbClr val="800000"/>
                </a:solidFill>
              </a:rPr>
              <a:t>в</a:t>
            </a:r>
            <a:endParaRPr lang="ru-RU" sz="2800" dirty="0">
              <a:solidFill>
                <a:srgbClr val="800000"/>
              </a:solidFill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озврат 8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991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052736"/>
            <a:ext cx="8478688" cy="5449486"/>
          </a:xfrm>
        </p:spPr>
        <p:txBody>
          <a:bodyPr/>
          <a:lstStyle/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Упражнение 3</a:t>
            </a:r>
          </a:p>
          <a:p>
            <a:pPr marL="0" indent="0">
              <a:buNone/>
            </a:pPr>
            <a:endParaRPr lang="ru-RU" sz="1000" dirty="0" smtClean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ru-RU" sz="2000" dirty="0" smtClean="0"/>
              <a:t>Спишите предложения из произведений А. П. Чехова, расставляя запятые. Подчеркните причастные обороты и укажите глаголы, к которым они относятся.</a:t>
            </a:r>
          </a:p>
          <a:p>
            <a:pPr marL="0" indent="0">
              <a:buNone/>
            </a:pPr>
            <a:endParaRPr lang="ru-RU" sz="1000" dirty="0" smtClean="0"/>
          </a:p>
          <a:p>
            <a:pPr marL="0" indent="0">
              <a:buNone/>
            </a:pPr>
            <a:r>
              <a:rPr lang="ru-RU" sz="2000" i="1" dirty="0" smtClean="0"/>
              <a:t>Упав и залив, она утонула.</a:t>
            </a:r>
          </a:p>
          <a:p>
            <a:pPr marL="0" indent="0">
              <a:buNone/>
            </a:pPr>
            <a:r>
              <a:rPr lang="ru-RU" sz="2000" i="1" dirty="0" smtClean="0"/>
              <a:t>Поглядев на небо, Алёша увидел одну только звёздочку.</a:t>
            </a:r>
          </a:p>
          <a:p>
            <a:pPr marL="0" indent="0">
              <a:buNone/>
            </a:pPr>
            <a:r>
              <a:rPr lang="ru-RU" sz="2000" i="1" dirty="0" smtClean="0"/>
              <a:t>Взобравшись, он дёргает за звонок.</a:t>
            </a:r>
          </a:p>
          <a:p>
            <a:pPr marL="0" indent="0">
              <a:buNone/>
            </a:pPr>
            <a:r>
              <a:rPr lang="ru-RU" sz="2000" i="1" dirty="0" smtClean="0"/>
              <a:t>Потухая и вспыхивая, они двигались по одному направлению.</a:t>
            </a:r>
          </a:p>
          <a:p>
            <a:pPr marL="0" indent="0">
              <a:buNone/>
            </a:pPr>
            <a:r>
              <a:rPr lang="ru-RU" sz="2000" i="1" dirty="0" smtClean="0"/>
              <a:t>Согнувшись и придерживая левой рукой шапку, он тихо крался.</a:t>
            </a:r>
          </a:p>
          <a:p>
            <a:pPr marL="0" indent="0">
              <a:buNone/>
            </a:pPr>
            <a:r>
              <a:rPr lang="ru-RU" sz="2000" i="1" dirty="0" smtClean="0"/>
              <a:t>Том Бекас, растянувшись на полу, спал, как у себя дома.</a:t>
            </a:r>
          </a:p>
          <a:p>
            <a:pPr marL="0" indent="0">
              <a:buNone/>
            </a:pPr>
            <a:r>
              <a:rPr lang="ru-RU" sz="2000" i="1" dirty="0" smtClean="0"/>
              <a:t>Выглянув из-под одеяла на свет Божий и выругавшись, он спрыгнул с кровати и, потрясая кулаками, зашагал по комнате. </a:t>
            </a:r>
          </a:p>
          <a:p>
            <a:pPr marL="0" indent="0">
              <a:buNone/>
            </a:pPr>
            <a:endParaRPr lang="ru-RU" sz="2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61610" y="3127902"/>
            <a:ext cx="144016" cy="13509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79912" y="3501008"/>
            <a:ext cx="144016" cy="13509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3861048"/>
            <a:ext cx="144016" cy="13509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7944" y="4221088"/>
            <a:ext cx="144016" cy="13509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4581128"/>
            <a:ext cx="144016" cy="13509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6376" y="5301208"/>
            <a:ext cx="144016" cy="13509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5661247"/>
            <a:ext cx="144016" cy="135095"/>
          </a:xfrm>
          <a:prstGeom prst="rect">
            <a:avLst/>
          </a:prstGeom>
        </p:spPr>
      </p:pic>
      <p:cxnSp>
        <p:nvCxnSpPr>
          <p:cNvPr id="13" name="Прямая соединительная линия 12"/>
          <p:cNvCxnSpPr/>
          <p:nvPr/>
        </p:nvCxnSpPr>
        <p:spPr>
          <a:xfrm>
            <a:off x="467544" y="3501008"/>
            <a:ext cx="1440160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431940" y="4221088"/>
            <a:ext cx="1619780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31940" y="3861048"/>
            <a:ext cx="2123836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31940" y="4581128"/>
            <a:ext cx="2555884" cy="7532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31940" y="4941168"/>
            <a:ext cx="5508212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777299" y="5301208"/>
            <a:ext cx="2650685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431940" y="5662246"/>
            <a:ext cx="6601906" cy="1825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051720" y="6021288"/>
            <a:ext cx="2304256" cy="0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4947940"/>
            <a:ext cx="144016" cy="13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8517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Частица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с деепричастиями </a:t>
            </a:r>
            <a:r>
              <a:rPr lang="ru-RU" dirty="0" smtClean="0">
                <a:solidFill>
                  <a:srgbClr val="C00000"/>
                </a:solidFill>
              </a:rPr>
              <a:t>пишется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раздельно</a:t>
            </a:r>
            <a:r>
              <a:rPr lang="ru-RU" dirty="0" smtClean="0"/>
              <a:t>: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 зная,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 сделав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Некоторые деепричастия без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употребляются: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доумевая, </a:t>
            </a:r>
            <a:r>
              <a:rPr lang="ru-RU" b="1" i="1" dirty="0" smtClean="0">
                <a:solidFill>
                  <a:srgbClr val="006666"/>
                </a:solidFill>
              </a:rPr>
              <a:t>не</a:t>
            </a:r>
            <a:r>
              <a:rPr lang="ru-RU" i="1" dirty="0" smtClean="0"/>
              <a:t>домогая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006666"/>
                </a:solidFill>
              </a:rPr>
              <a:t>Упражнение 4</a:t>
            </a:r>
          </a:p>
          <a:p>
            <a:pPr marL="0" indent="0">
              <a:buNone/>
            </a:pPr>
            <a:r>
              <a:rPr lang="ru-RU" sz="2400" dirty="0" smtClean="0"/>
              <a:t>Допишите частицу </a:t>
            </a:r>
            <a:r>
              <a:rPr lang="ru-RU" sz="2400" b="1" i="1" dirty="0" smtClean="0">
                <a:solidFill>
                  <a:srgbClr val="006666"/>
                </a:solidFill>
              </a:rPr>
              <a:t>не</a:t>
            </a:r>
            <a:r>
              <a:rPr lang="ru-RU" sz="2400" dirty="0" smtClean="0"/>
              <a:t> с деепричастиями.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6666"/>
                </a:solidFill>
              </a:rPr>
              <a:t>Не</a:t>
            </a:r>
            <a:r>
              <a:rPr lang="ru-RU" sz="2400" i="1" dirty="0" smtClean="0"/>
              <a:t> зная броду, не суйся в воду.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6666"/>
                </a:solidFill>
              </a:rPr>
              <a:t>Не</a:t>
            </a:r>
            <a:r>
              <a:rPr lang="ru-RU" sz="2400" i="1" dirty="0" smtClean="0"/>
              <a:t> убив медведя, шкуры не продают.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6666"/>
                </a:solidFill>
              </a:rPr>
              <a:t>Не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поклонясь</a:t>
            </a:r>
            <a:r>
              <a:rPr lang="ru-RU" sz="2400" i="1" dirty="0" smtClean="0"/>
              <a:t> до земли, грибка не подымешь.</a:t>
            </a:r>
          </a:p>
          <a:p>
            <a:pPr marL="0" indent="0">
              <a:buNone/>
            </a:pPr>
            <a:r>
              <a:rPr lang="ru-RU" sz="2400" b="1" i="1" dirty="0" smtClean="0">
                <a:solidFill>
                  <a:srgbClr val="006666"/>
                </a:solidFill>
              </a:rPr>
              <a:t>Не</a:t>
            </a:r>
            <a:r>
              <a:rPr lang="ru-RU" sz="2400" i="1" dirty="0" smtClean="0"/>
              <a:t> давши слово, крепись, а давши, держись.</a:t>
            </a:r>
          </a:p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       </a:t>
            </a:r>
            <a:r>
              <a:rPr lang="ru-RU" dirty="0" smtClean="0"/>
              <a:t>  </a:t>
            </a:r>
            <a:endParaRPr lang="ru-RU" sz="1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35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       </a:t>
            </a:r>
            <a:r>
              <a:rPr lang="ru-RU" dirty="0" smtClean="0"/>
              <a:t>  </a:t>
            </a:r>
            <a:endParaRPr lang="ru-RU" sz="1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1434146"/>
            <a:ext cx="2570918" cy="2570918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1835696" y="4005064"/>
            <a:ext cx="5688632" cy="914400"/>
          </a:xfrm>
          <a:prstGeom prst="roundRect">
            <a:avLst/>
          </a:prstGeom>
          <a:solidFill>
            <a:srgbClr val="CCB400">
              <a:lumMod val="40000"/>
              <a:lumOff val="60000"/>
            </a:srgbClr>
          </a:solidFill>
          <a:ln w="11429" cap="flat" cmpd="sng" algn="ctr">
            <a:solidFill>
              <a:srgbClr val="D1634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Правильно!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3" name="Овал 12">
            <a:hlinkClick r:id="" action="ppaction://hlinkshowjump?jump=lastslideviewed"/>
          </p:cNvPr>
          <p:cNvSpPr/>
          <p:nvPr/>
        </p:nvSpPr>
        <p:spPr>
          <a:xfrm>
            <a:off x="3269208" y="5106888"/>
            <a:ext cx="2814960" cy="914400"/>
          </a:xfrm>
          <a:prstGeom prst="ellipse">
            <a:avLst/>
          </a:prstGeom>
          <a:solidFill>
            <a:srgbClr val="D19049">
              <a:lumMod val="20000"/>
              <a:lumOff val="80000"/>
            </a:srgbClr>
          </a:solidFill>
          <a:ln w="11429" cap="flat" cmpd="sng" algn="ctr">
            <a:solidFill>
              <a:srgbClr val="D1634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ДАЛЕЕ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531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268760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2000" dirty="0" smtClean="0"/>
              <a:t>       </a:t>
            </a:r>
            <a:r>
              <a:rPr lang="ru-RU" dirty="0" smtClean="0"/>
              <a:t>  </a:t>
            </a:r>
            <a:endParaRPr lang="ru-RU" sz="12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>
            <a:hlinkClick r:id="" action="ppaction://hlinkshowjump?jump=lastslideviewed"/>
          </p:cNvPr>
          <p:cNvSpPr/>
          <p:nvPr/>
        </p:nvSpPr>
        <p:spPr>
          <a:xfrm>
            <a:off x="3269208" y="5034880"/>
            <a:ext cx="2814960" cy="914400"/>
          </a:xfrm>
          <a:prstGeom prst="ellipse">
            <a:avLst/>
          </a:prstGeom>
          <a:solidFill>
            <a:srgbClr val="D19049">
              <a:lumMod val="20000"/>
              <a:lumOff val="80000"/>
            </a:srgbClr>
          </a:solidFill>
          <a:ln w="11429" cap="flat" cmpd="sng" algn="ctr">
            <a:solidFill>
              <a:srgbClr val="D1634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НАЗАД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882752"/>
            <a:ext cx="5688632" cy="914400"/>
          </a:xfrm>
          <a:prstGeom prst="roundRect">
            <a:avLst/>
          </a:prstGeom>
          <a:solidFill>
            <a:srgbClr val="CCB400">
              <a:lumMod val="40000"/>
              <a:lumOff val="60000"/>
            </a:srgbClr>
          </a:solidFill>
          <a:ln w="11429" cap="flat" cmpd="sng" algn="ctr">
            <a:solidFill>
              <a:srgbClr val="D16349">
                <a:shade val="50000"/>
              </a:srgbClr>
            </a:solidFill>
            <a:prstDash val="sys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Неправильно!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1340768"/>
            <a:ext cx="2454920" cy="245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5963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Признаки глагола: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6666"/>
                </a:solidFill>
              </a:rPr>
              <a:t>вид –</a:t>
            </a:r>
            <a:r>
              <a:rPr lang="ru-RU" dirty="0" smtClean="0">
                <a:solidFill>
                  <a:srgbClr val="1C1C1C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</a:rPr>
              <a:t>совершенный (что сделав? </a:t>
            </a:r>
            <a:r>
              <a:rPr lang="ru-RU" i="1" dirty="0" smtClean="0">
                <a:solidFill>
                  <a:srgbClr val="1C1C1C"/>
                </a:solidFill>
              </a:rPr>
              <a:t>улыбнувшись</a:t>
            </a:r>
            <a:r>
              <a:rPr lang="ru-RU" dirty="0" smtClean="0">
                <a:solidFill>
                  <a:srgbClr val="1C1C1C"/>
                </a:solidFill>
              </a:rPr>
              <a:t>);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1C1C1C"/>
                </a:solidFill>
              </a:rPr>
              <a:t>несовершенный (что делая? </a:t>
            </a:r>
            <a:r>
              <a:rPr lang="ru-RU" i="1" dirty="0" smtClean="0">
                <a:solidFill>
                  <a:srgbClr val="1C1C1C"/>
                </a:solidFill>
              </a:rPr>
              <a:t>улыбаясь</a:t>
            </a:r>
            <a:r>
              <a:rPr lang="ru-RU" dirty="0" smtClean="0">
                <a:solidFill>
                  <a:srgbClr val="1C1C1C"/>
                </a:solidFill>
              </a:rPr>
              <a:t>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6666"/>
                </a:solidFill>
              </a:rPr>
              <a:t>переходность –</a:t>
            </a:r>
          </a:p>
          <a:p>
            <a:pPr marL="0" indent="0">
              <a:buNone/>
            </a:pPr>
            <a:r>
              <a:rPr lang="ru-RU" dirty="0">
                <a:solidFill>
                  <a:srgbClr val="1C1C1C"/>
                </a:solidFill>
              </a:rPr>
              <a:t>п</a:t>
            </a:r>
            <a:r>
              <a:rPr lang="ru-RU" dirty="0" smtClean="0">
                <a:solidFill>
                  <a:srgbClr val="1C1C1C"/>
                </a:solidFill>
              </a:rPr>
              <a:t>ереходное (</a:t>
            </a:r>
            <a:r>
              <a:rPr lang="ru-RU" i="1" dirty="0" smtClean="0">
                <a:solidFill>
                  <a:srgbClr val="1C1C1C"/>
                </a:solidFill>
              </a:rPr>
              <a:t>скрестив </a:t>
            </a:r>
            <a:r>
              <a:rPr lang="ru-RU" dirty="0" smtClean="0">
                <a:solidFill>
                  <a:srgbClr val="1C1C1C"/>
                </a:solidFill>
              </a:rPr>
              <a:t>(что?) руки);</a:t>
            </a:r>
          </a:p>
          <a:p>
            <a:pPr marL="0" indent="0">
              <a:buNone/>
            </a:pPr>
            <a:r>
              <a:rPr lang="ru-RU" dirty="0">
                <a:solidFill>
                  <a:srgbClr val="1C1C1C"/>
                </a:solidFill>
              </a:rPr>
              <a:t>н</a:t>
            </a:r>
            <a:r>
              <a:rPr lang="ru-RU" dirty="0" smtClean="0">
                <a:solidFill>
                  <a:srgbClr val="1C1C1C"/>
                </a:solidFill>
              </a:rPr>
              <a:t>епереходное (</a:t>
            </a:r>
            <a:r>
              <a:rPr lang="ru-RU" i="1" dirty="0" smtClean="0">
                <a:solidFill>
                  <a:srgbClr val="1C1C1C"/>
                </a:solidFill>
              </a:rPr>
              <a:t>дойдя</a:t>
            </a:r>
            <a:r>
              <a:rPr lang="ru-RU" dirty="0" smtClean="0">
                <a:solidFill>
                  <a:srgbClr val="1C1C1C"/>
                </a:solidFill>
              </a:rPr>
              <a:t> (куда?) до реки);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6666"/>
                </a:solidFill>
              </a:rPr>
              <a:t>возвратность –</a:t>
            </a:r>
            <a:r>
              <a:rPr lang="ru-RU" dirty="0" smtClean="0">
                <a:solidFill>
                  <a:srgbClr val="1C1C1C"/>
                </a:solidFill>
              </a:rPr>
              <a:t> </a:t>
            </a:r>
            <a:r>
              <a:rPr lang="ru-RU" i="1" dirty="0" smtClean="0">
                <a:solidFill>
                  <a:srgbClr val="1C1C1C"/>
                </a:solidFill>
              </a:rPr>
              <a:t>дерущийся</a:t>
            </a:r>
            <a:r>
              <a:rPr lang="ru-RU" dirty="0" smtClean="0">
                <a:solidFill>
                  <a:srgbClr val="1C1C1C"/>
                </a:solidFill>
              </a:rPr>
              <a:t>.</a:t>
            </a:r>
            <a:endParaRPr lang="ru-RU" dirty="0">
              <a:solidFill>
                <a:srgbClr val="1C1C1C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5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453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Признаки наречия: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6666"/>
                </a:solidFill>
              </a:rPr>
              <a:t>н</a:t>
            </a:r>
            <a:r>
              <a:rPr lang="ru-RU" b="1" dirty="0" smtClean="0">
                <a:solidFill>
                  <a:srgbClr val="006666"/>
                </a:solidFill>
              </a:rPr>
              <a:t>е изменяется </a:t>
            </a:r>
            <a:r>
              <a:rPr lang="ru-RU" dirty="0" smtClean="0"/>
              <a:t>ни по лицам, ни по числам, ни по родам, ни по падежам.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dirty="0" smtClean="0"/>
              <a:t>В предложении деепричастие связано со сказуемым («довесок» к сказуемому), является обстоятельством и отвечает на вопросы </a:t>
            </a:r>
            <a:r>
              <a:rPr lang="ru-RU" b="1" dirty="0" smtClean="0">
                <a:solidFill>
                  <a:srgbClr val="006666"/>
                </a:solidFill>
              </a:rPr>
              <a:t>как? когда? с какой целью?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514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453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6666"/>
                </a:solidFill>
              </a:rPr>
              <a:t>Деепричастия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6666"/>
                </a:solidFill>
              </a:rPr>
              <a:t>несовершенного вида</a:t>
            </a:r>
          </a:p>
          <a:p>
            <a:pPr marL="0" indent="0">
              <a:buNone/>
            </a:pPr>
            <a:r>
              <a:rPr lang="ru-RU" dirty="0" smtClean="0"/>
              <a:t>обозначают </a:t>
            </a:r>
            <a:r>
              <a:rPr lang="ru-RU" b="1" dirty="0" smtClean="0">
                <a:solidFill>
                  <a:srgbClr val="006666"/>
                </a:solidFill>
              </a:rPr>
              <a:t>незаконченное</a:t>
            </a:r>
            <a:r>
              <a:rPr lang="ru-RU" dirty="0" smtClean="0"/>
              <a:t> (несовершенное) добавочное действие, отвечают на вопрос </a:t>
            </a:r>
            <a:r>
              <a:rPr lang="ru-RU" b="1" i="1" dirty="0" smtClean="0">
                <a:solidFill>
                  <a:srgbClr val="006666"/>
                </a:solidFill>
              </a:rPr>
              <a:t>что делая? </a:t>
            </a:r>
            <a:r>
              <a:rPr lang="ru-RU" dirty="0" smtClean="0"/>
              <a:t>и образуются от глаголов при помощи суффикса </a:t>
            </a:r>
            <a:r>
              <a:rPr lang="ru-RU" b="1" i="1" dirty="0" smtClean="0">
                <a:solidFill>
                  <a:srgbClr val="006666"/>
                </a:solidFill>
              </a:rPr>
              <a:t>-а- (-я-)</a:t>
            </a:r>
            <a:r>
              <a:rPr lang="ru-RU" dirty="0" smtClean="0"/>
              <a:t>: </a:t>
            </a:r>
            <a:r>
              <a:rPr lang="ru-RU" i="1" dirty="0" smtClean="0"/>
              <a:t>работа</a:t>
            </a:r>
            <a:r>
              <a:rPr lang="ru-RU" b="1" i="1" dirty="0" smtClean="0">
                <a:solidFill>
                  <a:srgbClr val="006666"/>
                </a:solidFill>
              </a:rPr>
              <a:t>я</a:t>
            </a:r>
            <a:r>
              <a:rPr lang="ru-RU" i="1" dirty="0" smtClean="0"/>
              <a:t>, слыш</a:t>
            </a:r>
            <a:r>
              <a:rPr lang="ru-RU" b="1" i="1" dirty="0" smtClean="0">
                <a:solidFill>
                  <a:srgbClr val="006666"/>
                </a:solidFill>
              </a:rPr>
              <a:t>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sz="1050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6666"/>
                </a:solidFill>
              </a:rPr>
              <a:t>Упражнение 1</a:t>
            </a:r>
          </a:p>
          <a:p>
            <a:pPr marL="0" indent="0">
              <a:buNone/>
            </a:pPr>
            <a:r>
              <a:rPr lang="ru-RU" sz="2800" dirty="0" smtClean="0"/>
              <a:t>Образуйте деепричастия несовершенного вида.</a:t>
            </a:r>
          </a:p>
          <a:p>
            <a:pPr marL="0" indent="0">
              <a:buNone/>
            </a:pPr>
            <a:endParaRPr lang="ru-RU" dirty="0" smtClean="0">
              <a:solidFill>
                <a:srgbClr val="0066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988840"/>
            <a:ext cx="4040188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Работать – работа..</a:t>
            </a:r>
            <a:endParaRPr lang="ru-RU" sz="2800" b="1" dirty="0" smtClean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понять – </a:t>
            </a:r>
            <a:r>
              <a:rPr lang="ru-RU" sz="2800" dirty="0" err="1" smtClean="0"/>
              <a:t>понима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r>
              <a:rPr lang="ru-RU" sz="2800" dirty="0" smtClean="0"/>
              <a:t>говорить – говор..</a:t>
            </a:r>
          </a:p>
          <a:p>
            <a:pPr marL="0" indent="0">
              <a:buNone/>
            </a:pPr>
            <a:r>
              <a:rPr lang="ru-RU" sz="2800" dirty="0" smtClean="0"/>
              <a:t>видеть – вид..</a:t>
            </a:r>
          </a:p>
          <a:p>
            <a:pPr marL="0" indent="0">
              <a:buNone/>
            </a:pPr>
            <a:r>
              <a:rPr lang="ru-RU" sz="2800" dirty="0" smtClean="0"/>
              <a:t>слышать – </a:t>
            </a:r>
            <a:r>
              <a:rPr lang="ru-RU" sz="2800" dirty="0" err="1" smtClean="0"/>
              <a:t>слыш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r>
              <a:rPr lang="ru-RU" sz="2800" dirty="0" smtClean="0"/>
              <a:t>тормозить – тормоз..</a:t>
            </a:r>
          </a:p>
          <a:p>
            <a:pPr marL="0" indent="0">
              <a:buNone/>
            </a:pPr>
            <a:r>
              <a:rPr lang="ru-RU" sz="2800" dirty="0" smtClean="0"/>
              <a:t>требовать – требу..</a:t>
            </a:r>
          </a:p>
          <a:p>
            <a:pPr marL="0" indent="0">
              <a:buNone/>
            </a:pPr>
            <a:r>
              <a:rPr lang="ru-RU" sz="2800" dirty="0" smtClean="0"/>
              <a:t>волочить – </a:t>
            </a:r>
            <a:r>
              <a:rPr lang="ru-RU" sz="2800" dirty="0" err="1" smtClean="0"/>
              <a:t>волоч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7545" y="1268760"/>
            <a:ext cx="8219256" cy="639762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6666"/>
                </a:solidFill>
              </a:rPr>
              <a:t>Несовершенный вид </a:t>
            </a:r>
            <a:r>
              <a:rPr lang="ru-RU" sz="2800" b="0" dirty="0" smtClean="0"/>
              <a:t>(что делая?) </a:t>
            </a:r>
            <a:endParaRPr lang="ru-RU" sz="2800" b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19463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Смеяться – </a:t>
            </a:r>
            <a:r>
              <a:rPr lang="ru-RU" sz="2800" dirty="0" err="1" smtClean="0"/>
              <a:t>сме</a:t>
            </a:r>
            <a:r>
              <a:rPr lang="ru-RU" sz="2800" dirty="0" smtClean="0"/>
              <a:t>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обираться – </a:t>
            </a:r>
            <a:r>
              <a:rPr lang="ru-RU" sz="2800" dirty="0" err="1" smtClean="0"/>
              <a:t>собира</a:t>
            </a:r>
            <a:r>
              <a:rPr lang="ru-RU" sz="2800" dirty="0" smtClean="0"/>
              <a:t>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улыбаться – улыба..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держаться – </a:t>
            </a:r>
            <a:r>
              <a:rPr lang="ru-RU" sz="2800" dirty="0" err="1" smtClean="0"/>
              <a:t>держ</a:t>
            </a:r>
            <a:r>
              <a:rPr lang="ru-RU" sz="2800" dirty="0" smtClean="0"/>
              <a:t>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и</a:t>
            </a:r>
            <a:r>
              <a:rPr lang="ru-RU" sz="2800" dirty="0" smtClean="0"/>
              <a:t>стекать – </a:t>
            </a:r>
            <a:r>
              <a:rPr lang="ru-RU" sz="2800" dirty="0" err="1" smtClean="0"/>
              <a:t>истека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r>
              <a:rPr lang="ru-RU" sz="2800" dirty="0" smtClean="0"/>
              <a:t>влезать – </a:t>
            </a:r>
            <a:r>
              <a:rPr lang="ru-RU" sz="2800" dirty="0" err="1" smtClean="0"/>
              <a:t>влеза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r>
              <a:rPr lang="ru-RU" sz="2800" dirty="0" smtClean="0"/>
              <a:t>завидовать – </a:t>
            </a:r>
            <a:r>
              <a:rPr lang="ru-RU" sz="2800" dirty="0" err="1" smtClean="0"/>
              <a:t>завиду</a:t>
            </a:r>
            <a:r>
              <a:rPr lang="ru-RU" sz="2800" dirty="0" smtClean="0"/>
              <a:t>..</a:t>
            </a:r>
          </a:p>
          <a:p>
            <a:pPr marL="0" indent="0">
              <a:buNone/>
            </a:pPr>
            <a:r>
              <a:rPr lang="ru-RU" sz="2800" dirty="0" smtClean="0"/>
              <a:t>выполнять – </a:t>
            </a:r>
            <a:r>
              <a:rPr lang="ru-RU" sz="2800" dirty="0" err="1" smtClean="0"/>
              <a:t>выполня</a:t>
            </a:r>
            <a:r>
              <a:rPr lang="ru-RU" sz="2800" dirty="0" smtClean="0"/>
              <a:t>..</a:t>
            </a:r>
            <a:endParaRPr lang="ru-RU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о стрелкой вниз 10">
            <a:hlinkClick r:id="rId2" action="ppaction://hlinksldjump"/>
          </p:cNvPr>
          <p:cNvSpPr/>
          <p:nvPr/>
        </p:nvSpPr>
        <p:spPr>
          <a:xfrm>
            <a:off x="7092280" y="6309322"/>
            <a:ext cx="1944216" cy="481032"/>
          </a:xfrm>
          <a:prstGeom prst="downArrowCallout">
            <a:avLst/>
          </a:prstGeom>
          <a:solidFill>
            <a:srgbClr val="BDB4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 Проверь себя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327564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453"/>
            <a:ext cx="8478688" cy="496887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6666"/>
                </a:solidFill>
              </a:rPr>
              <a:t>Деепричастия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6666"/>
                </a:solidFill>
              </a:rPr>
              <a:t>совершенного вида</a:t>
            </a:r>
          </a:p>
          <a:p>
            <a:pPr marL="0" indent="0">
              <a:buNone/>
            </a:pPr>
            <a:r>
              <a:rPr lang="ru-RU" dirty="0" smtClean="0"/>
              <a:t>обозначают </a:t>
            </a:r>
            <a:r>
              <a:rPr lang="ru-RU" b="1" dirty="0" smtClean="0">
                <a:solidFill>
                  <a:srgbClr val="006666"/>
                </a:solidFill>
              </a:rPr>
              <a:t>законченное</a:t>
            </a:r>
            <a:r>
              <a:rPr lang="ru-RU" dirty="0" smtClean="0"/>
              <a:t> (совершенное) добавочное действие, отвечают на вопрос </a:t>
            </a:r>
            <a:r>
              <a:rPr lang="ru-RU" b="1" i="1" dirty="0" smtClean="0">
                <a:solidFill>
                  <a:srgbClr val="006666"/>
                </a:solidFill>
              </a:rPr>
              <a:t>что сделав? </a:t>
            </a:r>
            <a:r>
              <a:rPr lang="ru-RU" dirty="0" smtClean="0"/>
              <a:t>и образуются от глаголов при помощи </a:t>
            </a:r>
            <a:r>
              <a:rPr lang="ru-RU" dirty="0"/>
              <a:t>суффиксов </a:t>
            </a:r>
            <a:r>
              <a:rPr lang="ru-RU" b="1" i="1" dirty="0" smtClean="0">
                <a:solidFill>
                  <a:srgbClr val="006666"/>
                </a:solidFill>
              </a:rPr>
              <a:t>-в-, -вши-, -ши-</a:t>
            </a:r>
            <a:r>
              <a:rPr lang="ru-RU" dirty="0" smtClean="0"/>
              <a:t>: </a:t>
            </a:r>
            <a:r>
              <a:rPr lang="ru-RU" i="1" dirty="0" smtClean="0"/>
              <a:t>рассмея</a:t>
            </a:r>
            <a:r>
              <a:rPr lang="ru-RU" b="1" i="1" dirty="0" smtClean="0">
                <a:solidFill>
                  <a:srgbClr val="006666"/>
                </a:solidFill>
              </a:rPr>
              <a:t>вши</a:t>
            </a:r>
            <a:r>
              <a:rPr lang="ru-RU" i="1" dirty="0" smtClean="0"/>
              <a:t>сь, поня</a:t>
            </a:r>
            <a:r>
              <a:rPr lang="ru-RU" b="1" i="1" dirty="0" smtClean="0">
                <a:solidFill>
                  <a:srgbClr val="006666"/>
                </a:solidFill>
              </a:rPr>
              <a:t>в</a:t>
            </a:r>
            <a:r>
              <a:rPr lang="ru-RU" i="1" dirty="0" smtClean="0"/>
              <a:t>, </a:t>
            </a:r>
            <a:r>
              <a:rPr lang="ru-RU" i="1" dirty="0" err="1" smtClean="0"/>
              <a:t>принёс</a:t>
            </a:r>
            <a:r>
              <a:rPr lang="ru-RU" b="1" i="1" dirty="0" err="1" smtClean="0">
                <a:solidFill>
                  <a:srgbClr val="006666"/>
                </a:solidFill>
              </a:rPr>
              <a:t>ши</a:t>
            </a:r>
            <a:r>
              <a:rPr lang="ru-RU" i="1" dirty="0" smtClean="0"/>
              <a:t>. </a:t>
            </a:r>
            <a:endParaRPr lang="ru-RU" dirty="0" smtClean="0"/>
          </a:p>
          <a:p>
            <a:pPr marL="0" indent="0">
              <a:buNone/>
            </a:pPr>
            <a:endParaRPr lang="ru-RU" sz="1050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006666"/>
                </a:solidFill>
              </a:rPr>
              <a:t>Упражнение 2</a:t>
            </a:r>
          </a:p>
          <a:p>
            <a:pPr marL="0" indent="0">
              <a:buNone/>
            </a:pPr>
            <a:r>
              <a:rPr lang="ru-RU" sz="2800" dirty="0" smtClean="0"/>
              <a:t>Образуйте деепричастия совершенного вида.</a:t>
            </a:r>
          </a:p>
          <a:p>
            <a:pPr marL="0" indent="0">
              <a:buNone/>
            </a:pPr>
            <a:endParaRPr lang="ru-RU" dirty="0" smtClean="0">
              <a:solidFill>
                <a:srgbClr val="006666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Управляющая кнопка: возврат 1">
            <a:hlinkClick r:id="rId2" action="ppaction://hlinksldjump" highlightClick="1"/>
          </p:cNvPr>
          <p:cNvSpPr/>
          <p:nvPr/>
        </p:nvSpPr>
        <p:spPr>
          <a:xfrm>
            <a:off x="8532440" y="6309321"/>
            <a:ext cx="530380" cy="481032"/>
          </a:xfrm>
          <a:prstGeom prst="actionButtonReturn">
            <a:avLst/>
          </a:prstGeom>
          <a:solidFill>
            <a:srgbClr val="BDB47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38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1988840"/>
            <a:ext cx="4245868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Работать – </a:t>
            </a:r>
            <a:r>
              <a:rPr lang="ru-RU" sz="2800" dirty="0" err="1" smtClean="0"/>
              <a:t>поработа</a:t>
            </a:r>
            <a:r>
              <a:rPr lang="ru-RU" sz="2800" dirty="0" smtClean="0"/>
              <a:t>...</a:t>
            </a:r>
            <a:endParaRPr lang="ru-RU" sz="2800" b="1" dirty="0" smtClean="0">
              <a:solidFill>
                <a:srgbClr val="006666"/>
              </a:solidFill>
            </a:endParaRPr>
          </a:p>
          <a:p>
            <a:pPr marL="0" indent="0">
              <a:buNone/>
            </a:pPr>
            <a:r>
              <a:rPr lang="ru-RU" sz="2800" dirty="0" smtClean="0"/>
              <a:t>понять – </a:t>
            </a:r>
            <a:r>
              <a:rPr lang="ru-RU" sz="2800" dirty="0" err="1" smtClean="0"/>
              <a:t>пон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говорить – </a:t>
            </a:r>
            <a:r>
              <a:rPr lang="ru-RU" sz="2800" dirty="0" err="1" smtClean="0"/>
              <a:t>поговор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видеть – </a:t>
            </a:r>
            <a:r>
              <a:rPr lang="ru-RU" sz="2800" dirty="0" err="1" smtClean="0"/>
              <a:t>увид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слышать – </a:t>
            </a:r>
            <a:r>
              <a:rPr lang="ru-RU" sz="2800" dirty="0" err="1" smtClean="0"/>
              <a:t>услыш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тормозить – </a:t>
            </a:r>
            <a:r>
              <a:rPr lang="ru-RU" sz="2800" dirty="0" err="1" smtClean="0"/>
              <a:t>затормоз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требовать – </a:t>
            </a:r>
            <a:r>
              <a:rPr lang="ru-RU" sz="2800" dirty="0" err="1" smtClean="0"/>
              <a:t>потребо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волочить – </a:t>
            </a:r>
            <a:r>
              <a:rPr lang="ru-RU" sz="2800" dirty="0" err="1" smtClean="0"/>
              <a:t>приволоч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13184" y="1268760"/>
            <a:ext cx="8219256" cy="639762"/>
          </a:xfrm>
        </p:spPr>
        <p:txBody>
          <a:bodyPr/>
          <a:lstStyle/>
          <a:p>
            <a:r>
              <a:rPr lang="ru-RU" sz="2800" b="0" dirty="0" smtClean="0">
                <a:solidFill>
                  <a:srgbClr val="006666"/>
                </a:solidFill>
              </a:rPr>
              <a:t>Совершенный вид </a:t>
            </a:r>
            <a:r>
              <a:rPr lang="ru-RU" sz="2800" b="0" dirty="0" smtClean="0"/>
              <a:t>(что сделав?)   </a:t>
            </a:r>
            <a:endParaRPr lang="ru-RU" sz="2800" b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988840"/>
            <a:ext cx="4319463" cy="413732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Смеяться – </a:t>
            </a:r>
            <a:r>
              <a:rPr lang="ru-RU" sz="2800" dirty="0" err="1" smtClean="0"/>
              <a:t>рассме</a:t>
            </a:r>
            <a:r>
              <a:rPr lang="ru-RU" sz="2800" dirty="0" smtClean="0"/>
              <a:t>...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с</a:t>
            </a:r>
            <a:r>
              <a:rPr lang="ru-RU" sz="2800" dirty="0" smtClean="0"/>
              <a:t>обираться – </a:t>
            </a:r>
            <a:r>
              <a:rPr lang="ru-RU" sz="2800" dirty="0" err="1" smtClean="0"/>
              <a:t>собра</a:t>
            </a:r>
            <a:r>
              <a:rPr lang="ru-RU" sz="2800" dirty="0" smtClean="0"/>
              <a:t>...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улыбаться – </a:t>
            </a:r>
            <a:r>
              <a:rPr lang="ru-RU" sz="2800" dirty="0" err="1" smtClean="0"/>
              <a:t>улыбн</a:t>
            </a:r>
            <a:r>
              <a:rPr lang="ru-RU" sz="2800" dirty="0" smtClean="0"/>
              <a:t>...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держаться – </a:t>
            </a:r>
            <a:r>
              <a:rPr lang="ru-RU" sz="2800" dirty="0" err="1" smtClean="0"/>
              <a:t>задерж</a:t>
            </a:r>
            <a:r>
              <a:rPr lang="ru-RU" sz="2800" dirty="0" smtClean="0"/>
              <a:t>...</a:t>
            </a:r>
            <a:r>
              <a:rPr lang="ru-RU" sz="2800" dirty="0" err="1" smtClean="0"/>
              <a:t>сь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и</a:t>
            </a:r>
            <a:r>
              <a:rPr lang="ru-RU" sz="2800" dirty="0" smtClean="0"/>
              <a:t>стекать – истек…</a:t>
            </a:r>
          </a:p>
          <a:p>
            <a:pPr marL="0" indent="0">
              <a:buNone/>
            </a:pPr>
            <a:r>
              <a:rPr lang="ru-RU" sz="2800" dirty="0" smtClean="0"/>
              <a:t>влезать – влез...</a:t>
            </a:r>
          </a:p>
          <a:p>
            <a:pPr marL="0" indent="0">
              <a:buNone/>
            </a:pPr>
            <a:r>
              <a:rPr lang="ru-RU" sz="2800" dirty="0" smtClean="0"/>
              <a:t>завидовать – </a:t>
            </a:r>
            <a:r>
              <a:rPr lang="ru-RU" sz="2800" dirty="0" err="1" smtClean="0"/>
              <a:t>позавидо</a:t>
            </a:r>
            <a:r>
              <a:rPr lang="ru-RU" sz="2800" dirty="0" smtClean="0"/>
              <a:t>...</a:t>
            </a:r>
          </a:p>
          <a:p>
            <a:pPr marL="0" indent="0">
              <a:buNone/>
            </a:pPr>
            <a:r>
              <a:rPr lang="ru-RU" sz="2800" dirty="0" smtClean="0"/>
              <a:t>выполнять – </a:t>
            </a:r>
            <a:r>
              <a:rPr lang="ru-RU" sz="2800" dirty="0" err="1" smtClean="0"/>
              <a:t>выполн</a:t>
            </a:r>
            <a:r>
              <a:rPr lang="ru-RU" sz="2800" dirty="0" smtClean="0"/>
              <a:t>...</a:t>
            </a:r>
            <a:endParaRPr lang="ru-RU" sz="2800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1125538"/>
          </a:xfrm>
        </p:spPr>
        <p:txBody>
          <a:bodyPr/>
          <a:lstStyle/>
          <a:p>
            <a:r>
              <a:rPr lang="ru-RU" sz="3200" dirty="0" smtClean="0">
                <a:solidFill>
                  <a:srgbClr val="1C1C1C"/>
                </a:solidFill>
              </a:rPr>
              <a:t>Деепричастие</a:t>
            </a:r>
            <a:br>
              <a:rPr lang="ru-RU" sz="3200" dirty="0" smtClean="0">
                <a:solidFill>
                  <a:srgbClr val="1C1C1C"/>
                </a:solidFill>
              </a:rPr>
            </a:br>
            <a:r>
              <a:rPr lang="ru-RU" sz="3200" dirty="0" smtClean="0">
                <a:solidFill>
                  <a:srgbClr val="1C1C1C"/>
                </a:solidFill>
              </a:rPr>
              <a:t>как самостоятельная часть речи</a:t>
            </a:r>
            <a:endParaRPr lang="ru-RU" sz="3200" dirty="0">
              <a:solidFill>
                <a:srgbClr val="1C1C1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460432" y="6502222"/>
            <a:ext cx="683568" cy="288131"/>
          </a:xfrm>
          <a:prstGeom prst="rect">
            <a:avLst/>
          </a:prstGeom>
          <a:solidFill>
            <a:srgbClr val="BDB4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 со стрелкой вниз 10">
            <a:hlinkClick r:id="rId2" action="ppaction://hlinksldjump"/>
          </p:cNvPr>
          <p:cNvSpPr/>
          <p:nvPr/>
        </p:nvSpPr>
        <p:spPr>
          <a:xfrm>
            <a:off x="7092280" y="6309322"/>
            <a:ext cx="1944216" cy="481032"/>
          </a:xfrm>
          <a:prstGeom prst="downArrowCallout">
            <a:avLst/>
          </a:prstGeom>
          <a:solidFill>
            <a:srgbClr val="BDB47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  Проверь себя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78293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6002</TotalTime>
  <Words>1525</Words>
  <Application>Microsoft Office PowerPoint</Application>
  <PresentationFormat>Экран (4:3)</PresentationFormat>
  <Paragraphs>328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Diseño predeterminado</vt:lpstr>
      <vt:lpstr>Слайд 1</vt:lpstr>
      <vt:lpstr>Содержание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 (тест)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  <vt:lpstr>Деепричастие как самостоятельная часть речи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comp</cp:lastModifiedBy>
  <cp:revision>821</cp:revision>
  <dcterms:created xsi:type="dcterms:W3CDTF">2010-05-23T14:28:12Z</dcterms:created>
  <dcterms:modified xsi:type="dcterms:W3CDTF">2015-01-13T11:31:43Z</dcterms:modified>
</cp:coreProperties>
</file>