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6" r:id="rId10"/>
    <p:sldId id="268" r:id="rId11"/>
    <p:sldId id="269" r:id="rId12"/>
    <p:sldId id="270" r:id="rId13"/>
    <p:sldId id="272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65" r:id="rId30"/>
    <p:sldId id="267" r:id="rId31"/>
    <p:sldId id="271" r:id="rId32"/>
    <p:sldId id="273" r:id="rId33"/>
    <p:sldId id="275" r:id="rId34"/>
    <p:sldId id="274" r:id="rId3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800000"/>
    <a:srgbClr val="0C788E"/>
    <a:srgbClr val="BDB47B"/>
    <a:srgbClr val="422C16"/>
    <a:srgbClr val="0099CC"/>
    <a:srgbClr val="1C1C1C"/>
    <a:srgbClr val="CCFF99"/>
    <a:srgbClr val="CC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84" d="100"/>
          <a:sy n="84" d="100"/>
        </p:scale>
        <p:origin x="-99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5EF0-0FD6-4244-BD09-9CC2A386419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D1C28-EB51-490D-BA0A-D075160E27F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CD30A-6D35-43A2-95E4-0D125FEB4F3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8D39B-1B4C-4907-B7A0-3CBC775C2B2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CF663-F4EA-4C50-B2ED-77005D21CF3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F1123-8A12-4FA5-8DE9-CA1041B2A4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567EE-D854-4800-8EED-0BFA289EE05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23639-AADC-4EB1-9FCA-78B63A4EBF9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51046-C5E5-4D1E-A2BE-CB4564041F3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7ECF6-D738-49F8-AAE5-8FB916023D2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E0C9B-42C5-4168-B1A7-6AFC1493F01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939536-41B6-41F0-BF81-A7A574454BD0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Rectangle 173"/>
          <p:cNvSpPr>
            <a:spLocks noChangeArrowheads="1"/>
          </p:cNvSpPr>
          <p:nvPr/>
        </p:nvSpPr>
        <p:spPr bwMode="auto">
          <a:xfrm>
            <a:off x="500034" y="4429132"/>
            <a:ext cx="53657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4000" b="1" dirty="0" smtClean="0">
                <a:solidFill>
                  <a:schemeClr val="bg1"/>
                </a:solidFill>
              </a:rPr>
              <a:t>Деепричастие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2225" name="Rectangle 177"/>
          <p:cNvSpPr>
            <a:spLocks noChangeArrowheads="1"/>
          </p:cNvSpPr>
          <p:nvPr/>
        </p:nvSpPr>
        <p:spPr bwMode="auto">
          <a:xfrm>
            <a:off x="179512" y="5229200"/>
            <a:ext cx="5400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</a:pPr>
            <a:r>
              <a:rPr lang="ru-RU" b="1" dirty="0" smtClean="0">
                <a:solidFill>
                  <a:schemeClr val="bg1"/>
                </a:solidFill>
              </a:rPr>
              <a:t>МБОУ «СОШ </a:t>
            </a:r>
            <a:r>
              <a:rPr lang="ru-RU" b="1" dirty="0" smtClean="0">
                <a:solidFill>
                  <a:schemeClr val="bg1"/>
                </a:solidFill>
              </a:rPr>
              <a:t>№ </a:t>
            </a:r>
            <a:r>
              <a:rPr lang="ru-RU" b="1" dirty="0" smtClean="0">
                <a:solidFill>
                  <a:schemeClr val="bg1"/>
                </a:solidFill>
              </a:rPr>
              <a:t>15»</a:t>
            </a:r>
          </a:p>
          <a:p>
            <a:pPr algn="r">
              <a:lnSpc>
                <a:spcPct val="90000"/>
              </a:lnSpc>
              <a:spcBef>
                <a:spcPct val="20000"/>
              </a:spcBef>
            </a:pPr>
            <a:r>
              <a:rPr lang="ru-RU" b="1" dirty="0" smtClean="0">
                <a:solidFill>
                  <a:schemeClr val="bg1"/>
                </a:solidFill>
              </a:rPr>
              <a:t>г. Губкина Белгородской обл.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ru-RU" b="1" dirty="0">
              <a:solidFill>
                <a:schemeClr val="bg1"/>
              </a:solidFill>
            </a:endParaRPr>
          </a:p>
          <a:p>
            <a:pPr algn="r">
              <a:lnSpc>
                <a:spcPct val="90000"/>
              </a:lnSpc>
              <a:spcBef>
                <a:spcPct val="20000"/>
              </a:spcBef>
            </a:pPr>
            <a:r>
              <a:rPr lang="ru-RU" b="1" dirty="0" smtClean="0">
                <a:solidFill>
                  <a:schemeClr val="bg1"/>
                </a:solidFill>
              </a:rPr>
              <a:t>Учитель русского языка и литературы</a:t>
            </a:r>
          </a:p>
          <a:p>
            <a:pPr algn="r">
              <a:lnSpc>
                <a:spcPct val="90000"/>
              </a:lnSpc>
              <a:spcBef>
                <a:spcPct val="20000"/>
              </a:spcBef>
            </a:pPr>
            <a:r>
              <a:rPr lang="ru-RU" b="1" dirty="0" err="1" smtClean="0">
                <a:solidFill>
                  <a:schemeClr val="bg1"/>
                </a:solidFill>
              </a:rPr>
              <a:t>Светикова</a:t>
            </a:r>
            <a:r>
              <a:rPr lang="ru-RU" b="1" dirty="0" smtClean="0">
                <a:solidFill>
                  <a:schemeClr val="bg1"/>
                </a:solidFill>
              </a:rPr>
              <a:t> И.В.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008" y="6525344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453"/>
            <a:ext cx="8478688" cy="49688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Деепричастный оборот – </a:t>
            </a:r>
          </a:p>
          <a:p>
            <a:pPr marL="0" indent="0">
              <a:buNone/>
            </a:pPr>
            <a:r>
              <a:rPr lang="ru-RU" dirty="0" smtClean="0"/>
              <a:t>это деепричастие с зависимыми словами.</a:t>
            </a:r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dirty="0" smtClean="0"/>
              <a:t>Деепричастный оборот в предложении относится к сказуемому, является обстоятельством и всегда выделяется запятыми:</a:t>
            </a:r>
          </a:p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2000" dirty="0" smtClean="0"/>
              <a:t>       </a:t>
            </a:r>
            <a:r>
              <a:rPr lang="ru-RU" dirty="0" smtClean="0"/>
              <a:t>  </a:t>
            </a:r>
            <a:endParaRPr lang="ru-RU" sz="1200" dirty="0" smtClean="0"/>
          </a:p>
          <a:p>
            <a:pPr marL="0" indent="0">
              <a:buNone/>
            </a:pPr>
            <a:r>
              <a:rPr lang="ru-RU" i="1" dirty="0" smtClean="0"/>
              <a:t>Он бежал, </a:t>
            </a:r>
            <a:r>
              <a:rPr lang="ru-RU" b="1" i="1" dirty="0" smtClean="0"/>
              <a:t>оглядываясь по сторонам</a:t>
            </a:r>
            <a:r>
              <a:rPr lang="ru-RU" i="1" dirty="0" smtClean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5300439"/>
            <a:ext cx="231110" cy="216793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611197" y="5085184"/>
            <a:ext cx="224072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618117" y="5085184"/>
            <a:ext cx="0" cy="1978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852285" y="5085184"/>
            <a:ext cx="0" cy="2698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1723446" y="4745886"/>
            <a:ext cx="2016224" cy="339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к</a:t>
            </a:r>
            <a:r>
              <a:rPr lang="ru-RU" sz="2400" dirty="0" smtClean="0">
                <a:solidFill>
                  <a:schemeClr val="tx1"/>
                </a:solidFill>
              </a:rPr>
              <a:t>ак?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584284" y="6016914"/>
            <a:ext cx="5372092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2511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478688" cy="5449486"/>
          </a:xfrm>
        </p:spPr>
        <p:txBody>
          <a:bodyPr/>
          <a:lstStyle/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dirty="0" smtClean="0"/>
              <a:t>Запятыми выделяется, как правило, и одиночное деепричастие: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2000" dirty="0" smtClean="0"/>
              <a:t>      </a:t>
            </a:r>
            <a:r>
              <a:rPr lang="ru-RU" dirty="0" smtClean="0"/>
              <a:t>  </a:t>
            </a:r>
            <a:endParaRPr lang="ru-RU" sz="1200" dirty="0" smtClean="0"/>
          </a:p>
          <a:p>
            <a:pPr marL="0" indent="0">
              <a:buNone/>
            </a:pPr>
            <a:r>
              <a:rPr lang="ru-RU" i="1" dirty="0" smtClean="0"/>
              <a:t>Он бежал, </a:t>
            </a:r>
            <a:r>
              <a:rPr lang="ru-RU" b="1" i="1" dirty="0" smtClean="0"/>
              <a:t>оглядываясь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Однородные деепричастия и деепричастные обороты подчиняются правилам однородных членов: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i="1" dirty="0" smtClean="0"/>
              <a:t>Он бежал, оглядываясь </a:t>
            </a:r>
            <a:r>
              <a:rPr lang="ru-RU" b="1" i="1" dirty="0" smtClean="0"/>
              <a:t>и</a:t>
            </a:r>
            <a:r>
              <a:rPr lang="ru-RU" i="1" dirty="0" smtClean="0"/>
              <a:t> спотыкаясь</a:t>
            </a:r>
            <a:r>
              <a:rPr lang="ru-RU" dirty="0" smtClean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32578" y="2924944"/>
            <a:ext cx="231110" cy="216793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618117" y="2708920"/>
            <a:ext cx="224072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630172" y="2708920"/>
            <a:ext cx="0" cy="1978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852285" y="2708920"/>
            <a:ext cx="0" cy="2698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1619672" y="2348880"/>
            <a:ext cx="2016224" cy="339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к</a:t>
            </a:r>
            <a:r>
              <a:rPr lang="ru-RU" sz="2400" dirty="0" smtClean="0">
                <a:solidFill>
                  <a:schemeClr val="tx1"/>
                </a:solidFill>
              </a:rPr>
              <a:t>ак?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508891" y="3501008"/>
            <a:ext cx="2686046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2562" y="5516463"/>
            <a:ext cx="231110" cy="216793"/>
          </a:xfrm>
          <a:prstGeom prst="rect">
            <a:avLst/>
          </a:prstGeom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1618117" y="5365263"/>
            <a:ext cx="0" cy="1250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619672" y="5373216"/>
            <a:ext cx="3896913" cy="10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506362" y="5391404"/>
            <a:ext cx="1742" cy="19783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139952" y="5624534"/>
            <a:ext cx="0" cy="1356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588224" y="5624534"/>
            <a:ext cx="0" cy="1356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39952" y="5624534"/>
            <a:ext cx="24482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508891" y="5033918"/>
            <a:ext cx="2016224" cy="339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к</a:t>
            </a:r>
            <a:r>
              <a:rPr lang="ru-RU" sz="2400" dirty="0" smtClean="0">
                <a:solidFill>
                  <a:schemeClr val="tx1"/>
                </a:solidFill>
              </a:rPr>
              <a:t>ак?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2515817" y="6093296"/>
            <a:ext cx="5296543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913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478688" cy="5449486"/>
          </a:xfrm>
        </p:spPr>
        <p:txBody>
          <a:bodyPr/>
          <a:lstStyle/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sz="2800" dirty="0" smtClean="0">
                <a:solidFill>
                  <a:srgbClr val="006666"/>
                </a:solidFill>
              </a:rPr>
              <a:t>Упражнение 3</a:t>
            </a:r>
          </a:p>
          <a:p>
            <a:pPr marL="0" indent="0">
              <a:buNone/>
            </a:pPr>
            <a:endParaRPr lang="ru-RU" sz="1000" dirty="0" smtClean="0">
              <a:solidFill>
                <a:srgbClr val="006666"/>
              </a:solidFill>
            </a:endParaRPr>
          </a:p>
          <a:p>
            <a:pPr marL="0" indent="0">
              <a:buNone/>
            </a:pPr>
            <a:r>
              <a:rPr lang="ru-RU" sz="2000" dirty="0" smtClean="0"/>
              <a:t>Спишите предложения из произведений А. П. Чехова, расставляя запятые. Подчеркните деепричастные обороты и укажите глаголы, к которым они относятся.</a:t>
            </a:r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sz="2000" i="1" dirty="0" smtClean="0"/>
              <a:t>Упав и залив она утонула.</a:t>
            </a:r>
          </a:p>
          <a:p>
            <a:pPr marL="0" indent="0">
              <a:buNone/>
            </a:pPr>
            <a:r>
              <a:rPr lang="ru-RU" sz="2000" i="1" dirty="0" smtClean="0"/>
              <a:t>Поглядев на небо Алёша увидел одну только звёздочку.</a:t>
            </a:r>
          </a:p>
          <a:p>
            <a:pPr marL="0" indent="0">
              <a:buNone/>
            </a:pPr>
            <a:r>
              <a:rPr lang="ru-RU" sz="2000" i="1" dirty="0" smtClean="0"/>
              <a:t>Взобравшись он дёргает за звонок.</a:t>
            </a:r>
          </a:p>
          <a:p>
            <a:pPr marL="0" indent="0">
              <a:buNone/>
            </a:pPr>
            <a:r>
              <a:rPr lang="ru-RU" sz="2000" i="1" dirty="0" smtClean="0"/>
              <a:t>Потухая и вспыхивая они двигались по одному направлению.</a:t>
            </a:r>
          </a:p>
          <a:p>
            <a:pPr marL="0" indent="0">
              <a:buNone/>
            </a:pPr>
            <a:r>
              <a:rPr lang="ru-RU" sz="2000" i="1" dirty="0" smtClean="0"/>
              <a:t>Согнувшись и придерживая левой рукой шапку он тихо крался.</a:t>
            </a:r>
          </a:p>
          <a:p>
            <a:pPr marL="0" indent="0">
              <a:buNone/>
            </a:pPr>
            <a:r>
              <a:rPr lang="ru-RU" sz="2000" i="1" dirty="0" smtClean="0"/>
              <a:t>Том Бекас растянувшись на полу спал, как у себя дома.</a:t>
            </a:r>
          </a:p>
          <a:p>
            <a:pPr marL="0" indent="0">
              <a:buNone/>
            </a:pPr>
            <a:r>
              <a:rPr lang="ru-RU" sz="2000" i="1" dirty="0" smtClean="0"/>
              <a:t>Выглянув из-под одеяла на свет Божий и выругавшись он спрыгнул с кровати и потрясая кулаками зашагал по комнате. </a:t>
            </a:r>
          </a:p>
          <a:p>
            <a:pPr marL="0" indent="0">
              <a:buNone/>
            </a:pPr>
            <a:endParaRPr lang="ru-RU" sz="2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Выноска со стрелкой вниз 21">
            <a:hlinkClick r:id="rId2" action="ppaction://hlinksldjump"/>
          </p:cNvPr>
          <p:cNvSpPr/>
          <p:nvPr/>
        </p:nvSpPr>
        <p:spPr>
          <a:xfrm>
            <a:off x="7092280" y="6309322"/>
            <a:ext cx="1944216" cy="481032"/>
          </a:xfrm>
          <a:prstGeom prst="downArrowCallout">
            <a:avLst/>
          </a:prstGeom>
          <a:solidFill>
            <a:srgbClr val="BDB47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  Проверь себя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227411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78688" cy="49688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Частица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с деепричастиями </a:t>
            </a:r>
            <a:r>
              <a:rPr lang="ru-RU" dirty="0" smtClean="0">
                <a:solidFill>
                  <a:srgbClr val="C00000"/>
                </a:solidFill>
              </a:rPr>
              <a:t>пишется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раздельно</a:t>
            </a:r>
            <a:r>
              <a:rPr lang="ru-RU" dirty="0" smtClean="0"/>
              <a:t>: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i="1" dirty="0" smtClean="0"/>
              <a:t> зная,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i="1" dirty="0" smtClean="0"/>
              <a:t> сделав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Некоторые деепричастия без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употребляются: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i="1" dirty="0" smtClean="0"/>
              <a:t>доумевая,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i="1" dirty="0" smtClean="0"/>
              <a:t>домогая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sz="2800" dirty="0" smtClean="0"/>
              <a:t>Упражнение 4</a:t>
            </a:r>
          </a:p>
          <a:p>
            <a:pPr marL="0" indent="0">
              <a:buNone/>
            </a:pPr>
            <a:r>
              <a:rPr lang="ru-RU" sz="2400" dirty="0" smtClean="0"/>
              <a:t>Допишите частицу не с деепричастиями.</a:t>
            </a:r>
          </a:p>
          <a:p>
            <a:pPr marL="0" indent="0">
              <a:buNone/>
            </a:pPr>
            <a:r>
              <a:rPr lang="ru-RU" sz="2400" i="1" dirty="0" smtClean="0"/>
              <a:t>…зная броду, … суйся в воду.</a:t>
            </a:r>
          </a:p>
          <a:p>
            <a:pPr marL="0" indent="0">
              <a:buNone/>
            </a:pPr>
            <a:r>
              <a:rPr lang="ru-RU" sz="2400" i="1" dirty="0" smtClean="0"/>
              <a:t>…убив медведя, шкуры … продают.</a:t>
            </a:r>
          </a:p>
          <a:p>
            <a:pPr marL="0" indent="0">
              <a:buNone/>
            </a:pPr>
            <a:r>
              <a:rPr lang="ru-RU" sz="2400" i="1" dirty="0" smtClean="0"/>
              <a:t>…</a:t>
            </a:r>
            <a:r>
              <a:rPr lang="ru-RU" sz="2400" i="1" dirty="0" err="1" smtClean="0"/>
              <a:t>поклонясь</a:t>
            </a:r>
            <a:r>
              <a:rPr lang="ru-RU" sz="2400" i="1" dirty="0" smtClean="0"/>
              <a:t> до земли, грибка … подымешь.</a:t>
            </a:r>
          </a:p>
          <a:p>
            <a:pPr marL="0" indent="0">
              <a:buNone/>
            </a:pPr>
            <a:r>
              <a:rPr lang="ru-RU" sz="2400" i="1" dirty="0" smtClean="0"/>
              <a:t>…давши слово, крепись, а давши, держись.</a:t>
            </a:r>
          </a:p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2000" dirty="0" smtClean="0"/>
              <a:t>       </a:t>
            </a:r>
            <a:r>
              <a:rPr lang="ru-RU" dirty="0" smtClean="0"/>
              <a:t>  </a:t>
            </a:r>
            <a:endParaRPr lang="ru-RU" sz="12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Выноска со стрелкой вниз 11">
            <a:hlinkClick r:id="rId2" action="ppaction://hlinksldjump"/>
          </p:cNvPr>
          <p:cNvSpPr/>
          <p:nvPr/>
        </p:nvSpPr>
        <p:spPr>
          <a:xfrm>
            <a:off x="7092280" y="6309322"/>
            <a:ext cx="1944216" cy="481032"/>
          </a:xfrm>
          <a:prstGeom prst="downArrowCallout">
            <a:avLst/>
          </a:prstGeom>
          <a:solidFill>
            <a:srgbClr val="BDB47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  Проверь себя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51696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Деепричастие отвечает на вопросы: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А) Что делал? </a:t>
            </a:r>
          </a:p>
          <a:p>
            <a:pPr marL="0" indent="0">
              <a:buNone/>
            </a:pPr>
            <a:r>
              <a:rPr lang="ru-RU" dirty="0">
                <a:hlinkClick r:id="rId2" action="ppaction://hlinksldjump"/>
              </a:rPr>
              <a:t> </a:t>
            </a:r>
            <a:r>
              <a:rPr lang="ru-RU" dirty="0" smtClean="0">
                <a:hlinkClick r:id="rId2" action="ppaction://hlinksldjump"/>
              </a:rPr>
              <a:t>    Что сделал?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Б) Что делая? </a:t>
            </a:r>
          </a:p>
          <a:p>
            <a:pPr marL="0" indent="0">
              <a:buNone/>
            </a:pPr>
            <a:r>
              <a:rPr lang="ru-RU" dirty="0">
                <a:hlinkClick r:id="rId3" action="ppaction://hlinksldjump"/>
              </a:rPr>
              <a:t> </a:t>
            </a:r>
            <a:r>
              <a:rPr lang="ru-RU" dirty="0" smtClean="0">
                <a:hlinkClick r:id="rId3" action="ppaction://hlinksldjump"/>
              </a:rPr>
              <a:t>    Что сделав?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В) Каков предмет?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8" name="Управляющая кнопка: возврат 7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914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2. Укажите, признаки какой части речи имеет деепричастие?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А) глагола и прилагательного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Б) наречия и прилагательного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В) глагола и наречия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338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3. Деепричастие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А) изменяемая часть речи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Б) неизменяемая часть речи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373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4. Укажите признаки (или признак) глагола, которые не имеет деепричастие.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А) вид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Б) возвратность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В) время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160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5. Укажите на месте каких цифр должны стоять запятые в предложении:</a:t>
            </a:r>
          </a:p>
          <a:p>
            <a:pPr marL="0" indent="0">
              <a:buNone/>
            </a:pPr>
            <a:r>
              <a:rPr lang="ru-RU" dirty="0" smtClean="0"/>
              <a:t>Орёл (1) расправив (2) крылья (3) взлетел со скалы.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А) 1, 2, 3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Б) 1, 2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В) 1, 3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08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6. Укажите предложение с пунктуационной ошибкой.</a:t>
            </a:r>
          </a:p>
          <a:p>
            <a:pPr marL="0" indent="0">
              <a:buNone/>
            </a:pPr>
            <a:r>
              <a:rPr lang="ru-RU" sz="2400" dirty="0" smtClean="0"/>
              <a:t>А) Ребята, сбежавшись наверх, смотрели на новенького.</a:t>
            </a:r>
          </a:p>
          <a:p>
            <a:pPr marL="0" indent="0">
              <a:buNone/>
            </a:pPr>
            <a:r>
              <a:rPr lang="ru-RU" sz="2400" dirty="0" smtClean="0"/>
              <a:t>Б) Виноград вился карабкаясь по соседним деревьям.</a:t>
            </a:r>
          </a:p>
          <a:p>
            <a:pPr marL="0" indent="0">
              <a:buNone/>
            </a:pPr>
            <a:r>
              <a:rPr lang="ru-RU" sz="2400" dirty="0" smtClean="0"/>
              <a:t>В) Вот бегает дворовый мальчик, в салазки Жучку посадив… 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hlinkClick r:id="rId2" action="ppaction://hlinksldjump"/>
              </a:rPr>
              <a:t>А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hlinkClick r:id="rId3" action="ppaction://hlinksldjump"/>
              </a:rPr>
              <a:t>Б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hlinkClick r:id="rId2" action="ppaction://hlinksldjump"/>
              </a:rPr>
              <a:t>В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08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dirty="0" smtClean="0">
                <a:solidFill>
                  <a:srgbClr val="1C1C1C"/>
                </a:solidFill>
              </a:rPr>
              <a:t>Содержание</a:t>
            </a:r>
            <a:endParaRPr lang="ru-RU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345016" cy="49688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1C1C1C"/>
                </a:solidFill>
                <a:hlinkClick r:id="rId2" action="ppaction://hlinksldjump"/>
              </a:rPr>
              <a:t>Деепричастие как часть речи………….... 3</a:t>
            </a:r>
            <a:endParaRPr lang="ru-RU" dirty="0" smtClean="0">
              <a:solidFill>
                <a:srgbClr val="1C1C1C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1C1C1C"/>
                </a:solidFill>
                <a:hlinkClick r:id="rId3" action="ppaction://hlinksldjump"/>
              </a:rPr>
              <a:t>Признаки глагола …………………………. 4</a:t>
            </a:r>
            <a:endParaRPr lang="ru-RU" dirty="0" smtClean="0">
              <a:solidFill>
                <a:srgbClr val="1C1C1C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1C1C1C"/>
                </a:solidFill>
                <a:hlinkClick r:id="rId4" action="ppaction://hlinksldjump"/>
              </a:rPr>
              <a:t>Признаки наречия ………………………….5</a:t>
            </a:r>
            <a:endParaRPr lang="ru-RU" dirty="0" smtClean="0">
              <a:solidFill>
                <a:srgbClr val="1C1C1C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1C1C1C"/>
                </a:solidFill>
                <a:hlinkClick r:id="rId5" action="ppaction://hlinksldjump"/>
              </a:rPr>
              <a:t>Деепричастия несовершенного вида ….. 6</a:t>
            </a:r>
            <a:endParaRPr lang="ru-RU" dirty="0" smtClean="0">
              <a:solidFill>
                <a:srgbClr val="1C1C1C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1C1C1C"/>
                </a:solidFill>
                <a:hlinkClick r:id="rId6" action="ppaction://hlinksldjump"/>
              </a:rPr>
              <a:t>Деепричастия совершенного вида ...…....8</a:t>
            </a:r>
            <a:endParaRPr lang="ru-RU" dirty="0" smtClean="0">
              <a:solidFill>
                <a:srgbClr val="1C1C1C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1C1C1C"/>
                </a:solidFill>
                <a:hlinkClick r:id="rId7" action="ppaction://hlinksldjump"/>
              </a:rPr>
              <a:t>Деепричастный оборот …………………..10</a:t>
            </a:r>
            <a:endParaRPr lang="ru-RU" dirty="0" smtClean="0">
              <a:solidFill>
                <a:srgbClr val="1C1C1C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1C1C1C"/>
                </a:solidFill>
                <a:hlinkClick r:id="rId8" action="ppaction://hlinksldjump"/>
              </a:rPr>
              <a:t>Деепричастие как самостоятельная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1C1C1C"/>
                </a:solidFill>
                <a:hlinkClick r:id="rId8" action="ppaction://hlinksldjump"/>
              </a:rPr>
              <a:t>часть речи (тест) …………………………..14</a:t>
            </a:r>
            <a:endParaRPr lang="ru-RU" dirty="0" smtClean="0">
              <a:solidFill>
                <a:srgbClr val="1C1C1C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1C1C1C"/>
                </a:solidFill>
              </a:rPr>
              <a:t>  </a:t>
            </a:r>
            <a:endParaRPr lang="ru-RU" dirty="0">
              <a:solidFill>
                <a:srgbClr val="1C1C1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7. Укажите предложение, в котором </a:t>
            </a:r>
            <a:r>
              <a:rPr lang="ru-RU" sz="2400" b="1" i="1" dirty="0" smtClean="0"/>
              <a:t>не</a:t>
            </a:r>
            <a:r>
              <a:rPr lang="ru-RU" sz="2400" dirty="0" smtClean="0"/>
              <a:t> пишется слитно. </a:t>
            </a:r>
          </a:p>
          <a:p>
            <a:pPr marL="0" indent="0">
              <a:buNone/>
            </a:pPr>
            <a:r>
              <a:rPr lang="ru-RU" sz="2400" dirty="0" smtClean="0"/>
              <a:t>А) Сидели все (не)шевелясь.</a:t>
            </a:r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sz="2400" dirty="0" smtClean="0"/>
              <a:t>Б) Он работал (не)покладая рук.</a:t>
            </a:r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sz="2400" dirty="0" smtClean="0"/>
              <a:t>В) Я ушёл, (не)</a:t>
            </a:r>
            <a:r>
              <a:rPr lang="ru-RU" sz="2400" dirty="0" err="1" smtClean="0"/>
              <a:t>годуя</a:t>
            </a:r>
            <a:r>
              <a:rPr lang="ru-RU" sz="2400" dirty="0" smtClean="0"/>
              <a:t> на друзей.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hlinkClick r:id="rId2" action="ppaction://hlinksldjump"/>
              </a:rPr>
              <a:t>А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hlinkClick r:id="rId2" action="ppaction://hlinksldjump"/>
              </a:rPr>
              <a:t>Б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hlinkClick r:id="rId3" action="ppaction://hlinksldjump"/>
              </a:rPr>
              <a:t>В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118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8. Укажите суффиксы, с помощью которых образуются деепричастия несовершенного вида.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А) -а-, -я-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Б) -вши-, -ши-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В) -в-, -</a:t>
            </a:r>
            <a:r>
              <a:rPr lang="ru-RU" dirty="0" err="1" smtClean="0">
                <a:hlinkClick r:id="rId3" action="ppaction://hlinksldjump"/>
              </a:rPr>
              <a:t>вш</a:t>
            </a:r>
            <a:r>
              <a:rPr lang="ru-RU" dirty="0" smtClean="0">
                <a:hlinkClick r:id="rId3" action="ppaction://hlinksldjump"/>
              </a:rPr>
              <a:t>- 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800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9. Укажите суффиксы, с помощью которых образуются деепричастия совершенного вида.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А) -</a:t>
            </a:r>
            <a:r>
              <a:rPr lang="ru-RU" dirty="0" err="1" smtClean="0">
                <a:hlinkClick r:id="rId2" action="ppaction://hlinksldjump"/>
              </a:rPr>
              <a:t>нн</a:t>
            </a:r>
            <a:r>
              <a:rPr lang="ru-RU" dirty="0" smtClean="0">
                <a:hlinkClick r:id="rId2" action="ppaction://hlinksldjump"/>
              </a:rPr>
              <a:t>-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Б) -в-, -вши-, -ши-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В) -в-, -а-, -я-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28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10. Укажите предложение, в котором есть деепричастие совершенного вида.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sz="2000" dirty="0" smtClean="0"/>
              <a:t>А) Живя в маленьком домике, я наблюдал, как наступает весна в этом краю.</a:t>
            </a:r>
          </a:p>
          <a:p>
            <a:pPr marL="0" indent="0">
              <a:buNone/>
            </a:pPr>
            <a:endParaRPr lang="ru-RU" sz="900" dirty="0"/>
          </a:p>
          <a:p>
            <a:pPr marL="0" indent="0">
              <a:buNone/>
            </a:pPr>
            <a:r>
              <a:rPr lang="ru-RU" sz="2000" dirty="0" smtClean="0"/>
              <a:t>Б) Отрезав нужное количество ткани, Яська завернул его в промасленную бумагу.</a:t>
            </a:r>
          </a:p>
          <a:p>
            <a:pPr marL="0" indent="0">
              <a:buNone/>
            </a:pPr>
            <a:endParaRPr lang="ru-RU" sz="900" dirty="0"/>
          </a:p>
          <a:p>
            <a:pPr marL="0" indent="0">
              <a:buNone/>
            </a:pPr>
            <a:r>
              <a:rPr lang="ru-RU" sz="2000" dirty="0" smtClean="0"/>
              <a:t>В) Находясь еще в каком-то странном состоянии, он все-таки пошел в поле.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hlinkClick r:id="rId2" action="ppaction://hlinksldjump"/>
              </a:rPr>
              <a:t>А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hlinkClick r:id="rId3" action="ppaction://hlinksldjump"/>
              </a:rPr>
              <a:t>Б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hlinkClick r:id="rId2" action="ppaction://hlinksldjump"/>
              </a:rPr>
              <a:t>В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148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smtClean="0"/>
              <a:t>11. Укажите предложение, в котором есть деепричастие несовершенного вида.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sz="2000" dirty="0" smtClean="0"/>
              <a:t>А) Проехав сто километров, путешественники сделали привал.</a:t>
            </a:r>
          </a:p>
          <a:p>
            <a:pPr marL="0" indent="0">
              <a:buNone/>
            </a:pPr>
            <a:endParaRPr lang="ru-RU" sz="900" dirty="0"/>
          </a:p>
          <a:p>
            <a:pPr marL="0" indent="0">
              <a:buNone/>
            </a:pPr>
            <a:r>
              <a:rPr lang="ru-RU" sz="2000" dirty="0" smtClean="0"/>
              <a:t>Б) Он шел по полю, сильно взмахивая косой.</a:t>
            </a:r>
          </a:p>
          <a:p>
            <a:pPr marL="0" indent="0">
              <a:buNone/>
            </a:pPr>
            <a:endParaRPr lang="ru-RU" sz="900" dirty="0"/>
          </a:p>
          <a:p>
            <a:pPr marL="0" indent="0">
              <a:buNone/>
            </a:pPr>
            <a:r>
              <a:rPr lang="ru-RU" sz="2000" dirty="0" smtClean="0"/>
              <a:t>В) Дети сидели тихо, спрятавшись под столом.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hlinkClick r:id="rId2" action="ppaction://hlinksldjump"/>
              </a:rPr>
              <a:t>А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hlinkClick r:id="rId3" action="ppaction://hlinksldjump"/>
              </a:rPr>
              <a:t>Б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hlinkClick r:id="rId2" action="ppaction://hlinksldjump"/>
              </a:rPr>
              <a:t>В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867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12. Выберите грамматически правильное продолжение предложения:</a:t>
            </a:r>
          </a:p>
          <a:p>
            <a:pPr marL="0" indent="0">
              <a:buNone/>
            </a:pPr>
            <a:endParaRPr lang="ru-RU" sz="1100" dirty="0"/>
          </a:p>
          <a:p>
            <a:pPr marL="0" indent="0">
              <a:buNone/>
            </a:pPr>
            <a:r>
              <a:rPr lang="ru-RU" i="1" dirty="0" smtClean="0"/>
              <a:t>Возвращаясь домой,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462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А) мне стало грустно.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Б) уже совсем стемнело.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В) я вспомнил о своем обещании позвонить маме.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194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13. Выберите грамматически правильное продолжение предложения:</a:t>
            </a:r>
          </a:p>
          <a:p>
            <a:pPr marL="0" indent="0">
              <a:buNone/>
            </a:pPr>
            <a:endParaRPr lang="ru-RU" sz="1100" dirty="0"/>
          </a:p>
          <a:p>
            <a:pPr marL="0" indent="0">
              <a:buNone/>
            </a:pPr>
            <a:r>
              <a:rPr lang="ru-RU" i="1" dirty="0" smtClean="0"/>
              <a:t>Пользуясь калькулятором,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462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А) мне удалось получить точный результат.</a:t>
            </a:r>
            <a:endParaRPr lang="ru-RU" dirty="0" smtClean="0"/>
          </a:p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Б) вы пренебрегаете устным счётом, тренирующим память.</a:t>
            </a:r>
            <a:endParaRPr lang="ru-RU" dirty="0" smtClean="0"/>
          </a:p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В) расчёт производится быстро и легко.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263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14. Выберите грамматически неправильное продолжение предложения:</a:t>
            </a:r>
          </a:p>
          <a:p>
            <a:pPr marL="0" indent="0">
              <a:buNone/>
            </a:pPr>
            <a:endParaRPr lang="ru-RU" sz="1100" dirty="0"/>
          </a:p>
          <a:p>
            <a:pPr marL="0" indent="0">
              <a:buNone/>
            </a:pPr>
            <a:r>
              <a:rPr lang="ru-RU" i="1" dirty="0" smtClean="0"/>
              <a:t>Приготовив ужин,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462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А) мама пригласила всех к столу.</a:t>
            </a:r>
            <a:endParaRPr lang="ru-RU" dirty="0" smtClean="0"/>
          </a:p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Б) я пошла гулять.</a:t>
            </a:r>
            <a:endParaRPr lang="ru-RU" dirty="0" smtClean="0"/>
          </a:p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В) мне не хотелось его есть.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 rot="10800000"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715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15. Выберите грамматически правильное продолжение предложения:</a:t>
            </a:r>
          </a:p>
          <a:p>
            <a:pPr marL="0" indent="0">
              <a:buNone/>
            </a:pPr>
            <a:endParaRPr lang="ru-RU" sz="1100" dirty="0"/>
          </a:p>
          <a:p>
            <a:pPr marL="0" indent="0">
              <a:buNone/>
            </a:pPr>
            <a:r>
              <a:rPr lang="ru-RU" i="1" dirty="0" smtClean="0"/>
              <a:t>Подъезжая к станции,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462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А) у меня слетела шляпа.</a:t>
            </a:r>
            <a:endParaRPr lang="ru-RU" dirty="0" smtClean="0"/>
          </a:p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r>
              <a:rPr lang="ru-RU" dirty="0" smtClean="0">
                <a:hlinkClick r:id="rId2" action="ppaction://hlinksldjump"/>
              </a:rPr>
              <a:t>Б) необыкновенное чувство радости охватило меня.</a:t>
            </a:r>
            <a:endParaRPr lang="ru-RU" dirty="0" smtClean="0"/>
          </a:p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В) я немного взгрустнул.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 (тест)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353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Работать – работа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</a:p>
          <a:p>
            <a:pPr marL="0" indent="0">
              <a:buNone/>
            </a:pPr>
            <a:r>
              <a:rPr lang="ru-RU" sz="2800" dirty="0" smtClean="0"/>
              <a:t>понять – понима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</a:p>
          <a:p>
            <a:pPr marL="0" indent="0">
              <a:buNone/>
            </a:pPr>
            <a:r>
              <a:rPr lang="ru-RU" sz="2800" dirty="0" smtClean="0"/>
              <a:t>говорить – говор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</a:p>
          <a:p>
            <a:pPr marL="0" indent="0">
              <a:buNone/>
            </a:pPr>
            <a:r>
              <a:rPr lang="ru-RU" sz="2800" dirty="0" smtClean="0"/>
              <a:t>видеть – вид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</a:p>
          <a:p>
            <a:pPr marL="0" indent="0">
              <a:buNone/>
            </a:pPr>
            <a:r>
              <a:rPr lang="ru-RU" sz="2800" dirty="0" smtClean="0"/>
              <a:t>слышать – слыш</a:t>
            </a:r>
            <a:r>
              <a:rPr lang="ru-RU" sz="2800" b="1" dirty="0" smtClean="0">
                <a:solidFill>
                  <a:srgbClr val="006666"/>
                </a:solidFill>
              </a:rPr>
              <a:t>а</a:t>
            </a:r>
          </a:p>
          <a:p>
            <a:pPr marL="0" indent="0">
              <a:buNone/>
            </a:pPr>
            <a:r>
              <a:rPr lang="ru-RU" sz="2800" dirty="0" smtClean="0"/>
              <a:t>тормозить – тормоз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</a:p>
          <a:p>
            <a:pPr marL="0" indent="0">
              <a:buNone/>
            </a:pPr>
            <a:r>
              <a:rPr lang="ru-RU" sz="2800" dirty="0" smtClean="0"/>
              <a:t>требовать – требу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</a:p>
          <a:p>
            <a:pPr marL="0" indent="0">
              <a:buNone/>
            </a:pPr>
            <a:r>
              <a:rPr lang="ru-RU" sz="2800" dirty="0" smtClean="0"/>
              <a:t>волочить – волоч</a:t>
            </a:r>
            <a:r>
              <a:rPr lang="ru-RU" sz="2800" b="1" dirty="0" smtClean="0">
                <a:solidFill>
                  <a:srgbClr val="006666"/>
                </a:solidFill>
              </a:rPr>
              <a:t>а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7545" y="1268760"/>
            <a:ext cx="8219256" cy="639762"/>
          </a:xfrm>
        </p:spPr>
        <p:txBody>
          <a:bodyPr/>
          <a:lstStyle/>
          <a:p>
            <a:r>
              <a:rPr lang="ru-RU" sz="2800" b="0" dirty="0" smtClean="0">
                <a:solidFill>
                  <a:srgbClr val="006666"/>
                </a:solidFill>
              </a:rPr>
              <a:t>Несовершенный вид </a:t>
            </a:r>
            <a:r>
              <a:rPr lang="ru-RU" sz="2800" b="0" dirty="0" smtClean="0"/>
              <a:t>(что делая?) </a:t>
            </a:r>
            <a:endParaRPr lang="ru-RU" sz="2800" b="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19463" cy="413732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Смеяться – сме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  <a:r>
              <a:rPr lang="ru-RU" sz="2800" dirty="0" smtClean="0"/>
              <a:t>сь</a:t>
            </a:r>
          </a:p>
          <a:p>
            <a:pPr marL="0" indent="0">
              <a:buNone/>
            </a:pPr>
            <a:r>
              <a:rPr lang="ru-RU" sz="2800" dirty="0"/>
              <a:t>с</a:t>
            </a:r>
            <a:r>
              <a:rPr lang="ru-RU" sz="2800" dirty="0" smtClean="0"/>
              <a:t>обираться – собира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  <a:r>
              <a:rPr lang="ru-RU" sz="2800" dirty="0" smtClean="0"/>
              <a:t>сь</a:t>
            </a:r>
          </a:p>
          <a:p>
            <a:pPr marL="0" indent="0">
              <a:buNone/>
            </a:pPr>
            <a:r>
              <a:rPr lang="ru-RU" sz="2800" dirty="0" smtClean="0"/>
              <a:t>улыбаться – улыба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  <a:r>
              <a:rPr lang="ru-RU" sz="2800" dirty="0" smtClean="0"/>
              <a:t>сь</a:t>
            </a:r>
          </a:p>
          <a:p>
            <a:pPr marL="0" indent="0">
              <a:buNone/>
            </a:pPr>
            <a:r>
              <a:rPr lang="ru-RU" sz="2800" dirty="0" smtClean="0"/>
              <a:t>держаться – держ</a:t>
            </a:r>
            <a:r>
              <a:rPr lang="ru-RU" sz="2800" b="1" dirty="0" smtClean="0">
                <a:solidFill>
                  <a:srgbClr val="006666"/>
                </a:solidFill>
              </a:rPr>
              <a:t>а</a:t>
            </a:r>
            <a:r>
              <a:rPr lang="ru-RU" sz="2800" dirty="0" smtClean="0"/>
              <a:t>сь</a:t>
            </a:r>
          </a:p>
          <a:p>
            <a:pPr marL="0" indent="0">
              <a:buNone/>
            </a:pPr>
            <a:r>
              <a:rPr lang="ru-RU" sz="2800" dirty="0"/>
              <a:t>и</a:t>
            </a:r>
            <a:r>
              <a:rPr lang="ru-RU" sz="2800" dirty="0" smtClean="0"/>
              <a:t>стекать – истека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</a:p>
          <a:p>
            <a:pPr marL="0" indent="0">
              <a:buNone/>
            </a:pPr>
            <a:r>
              <a:rPr lang="ru-RU" sz="2800" dirty="0" smtClean="0"/>
              <a:t>влезать – влеза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</a:p>
          <a:p>
            <a:pPr marL="0" indent="0">
              <a:buNone/>
            </a:pPr>
            <a:r>
              <a:rPr lang="ru-RU" sz="2800" dirty="0" smtClean="0"/>
              <a:t>завидовать – завиду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</a:p>
          <a:p>
            <a:pPr marL="0" indent="0">
              <a:buNone/>
            </a:pPr>
            <a:r>
              <a:rPr lang="ru-RU" sz="2800" dirty="0" smtClean="0"/>
              <a:t>выполнять – выполня</a:t>
            </a:r>
            <a:r>
              <a:rPr lang="ru-RU" sz="2800" b="1" dirty="0" smtClean="0">
                <a:solidFill>
                  <a:srgbClr val="006666"/>
                </a:solidFill>
              </a:rPr>
              <a:t>я</a:t>
            </a:r>
            <a:endParaRPr lang="ru-RU" sz="2800" b="1" dirty="0">
              <a:solidFill>
                <a:srgbClr val="006666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озврат 9">
            <a:hlinkClick r:id="rId2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011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485"/>
            <a:ext cx="8229600" cy="4968875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Деепричастие –</a:t>
            </a:r>
            <a:r>
              <a:rPr lang="ru-RU" dirty="0" smtClean="0">
                <a:solidFill>
                  <a:srgbClr val="1C1C1C"/>
                </a:solidFill>
              </a:rPr>
              <a:t> самостоятельная часть речи, которая обозначает добавочное действие при основном действии, выраженном глаголом.</a:t>
            </a:r>
          </a:p>
          <a:p>
            <a:endParaRPr lang="ru-RU" dirty="0">
              <a:solidFill>
                <a:srgbClr val="1C1C1C"/>
              </a:solidFill>
            </a:endParaRPr>
          </a:p>
          <a:p>
            <a:pPr>
              <a:buClr>
                <a:srgbClr val="C00000"/>
              </a:buClr>
            </a:pPr>
            <a:r>
              <a:rPr lang="ru-RU" dirty="0" smtClean="0">
                <a:solidFill>
                  <a:srgbClr val="1C1C1C"/>
                </a:solidFill>
              </a:rPr>
              <a:t>В деепричастии совмещены признаки глагола и наречия.</a:t>
            </a:r>
            <a:endParaRPr lang="ru-RU" dirty="0">
              <a:solidFill>
                <a:srgbClr val="1C1C1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996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1988840"/>
            <a:ext cx="4536504" cy="413732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Работать – поработ</a:t>
            </a:r>
            <a:r>
              <a:rPr lang="ru-RU" sz="2800" dirty="0" smtClean="0">
                <a:solidFill>
                  <a:srgbClr val="006666"/>
                </a:solidFill>
              </a:rPr>
              <a:t>а</a:t>
            </a:r>
            <a:r>
              <a:rPr lang="ru-RU" sz="2800" dirty="0" smtClean="0">
                <a:solidFill>
                  <a:srgbClr val="800000"/>
                </a:solidFill>
              </a:rPr>
              <a:t>в</a:t>
            </a:r>
          </a:p>
          <a:p>
            <a:pPr marL="0" indent="0">
              <a:buNone/>
            </a:pPr>
            <a:r>
              <a:rPr lang="ru-RU" sz="2800" dirty="0" smtClean="0"/>
              <a:t>понять – поня</a:t>
            </a:r>
            <a:r>
              <a:rPr lang="ru-RU" sz="2800" dirty="0" smtClean="0">
                <a:solidFill>
                  <a:srgbClr val="800000"/>
                </a:solidFill>
              </a:rPr>
              <a:t>в</a:t>
            </a:r>
          </a:p>
          <a:p>
            <a:pPr marL="0" indent="0">
              <a:buNone/>
            </a:pPr>
            <a:r>
              <a:rPr lang="ru-RU" sz="2800" dirty="0" smtClean="0"/>
              <a:t>говорить – поговор</a:t>
            </a:r>
            <a:r>
              <a:rPr lang="ru-RU" sz="2800" dirty="0" smtClean="0">
                <a:solidFill>
                  <a:srgbClr val="006666"/>
                </a:solidFill>
              </a:rPr>
              <a:t>и</a:t>
            </a:r>
            <a:r>
              <a:rPr lang="ru-RU" sz="2800" dirty="0" smtClean="0">
                <a:solidFill>
                  <a:srgbClr val="800000"/>
                </a:solidFill>
              </a:rPr>
              <a:t>в</a:t>
            </a:r>
          </a:p>
          <a:p>
            <a:pPr marL="0" indent="0">
              <a:buNone/>
            </a:pPr>
            <a:r>
              <a:rPr lang="ru-RU" sz="2800" dirty="0" smtClean="0"/>
              <a:t>видеть – увид</a:t>
            </a:r>
            <a:r>
              <a:rPr lang="ru-RU" sz="2800" dirty="0" smtClean="0">
                <a:solidFill>
                  <a:srgbClr val="006666"/>
                </a:solidFill>
              </a:rPr>
              <a:t>е</a:t>
            </a:r>
            <a:r>
              <a:rPr lang="ru-RU" sz="2800" dirty="0" smtClean="0">
                <a:solidFill>
                  <a:srgbClr val="800000"/>
                </a:solidFill>
              </a:rPr>
              <a:t>в</a:t>
            </a:r>
          </a:p>
          <a:p>
            <a:pPr marL="0" indent="0">
              <a:buNone/>
            </a:pPr>
            <a:r>
              <a:rPr lang="ru-RU" sz="2800" dirty="0" smtClean="0"/>
              <a:t>слышать – услыш</a:t>
            </a:r>
            <a:r>
              <a:rPr lang="ru-RU" sz="2800" dirty="0" smtClean="0">
                <a:solidFill>
                  <a:srgbClr val="006666"/>
                </a:solidFill>
              </a:rPr>
              <a:t>а</a:t>
            </a:r>
            <a:r>
              <a:rPr lang="ru-RU" sz="2800" dirty="0" smtClean="0">
                <a:solidFill>
                  <a:srgbClr val="800000"/>
                </a:solidFill>
              </a:rPr>
              <a:t>в</a:t>
            </a:r>
          </a:p>
          <a:p>
            <a:pPr marL="0" indent="0">
              <a:buNone/>
            </a:pPr>
            <a:r>
              <a:rPr lang="ru-RU" sz="2800" dirty="0" smtClean="0"/>
              <a:t>тормозить – затормоз</a:t>
            </a:r>
            <a:r>
              <a:rPr lang="ru-RU" sz="2800" dirty="0" smtClean="0">
                <a:solidFill>
                  <a:srgbClr val="006666"/>
                </a:solidFill>
              </a:rPr>
              <a:t>и</a:t>
            </a:r>
            <a:r>
              <a:rPr lang="ru-RU" sz="2800" dirty="0" smtClean="0">
                <a:solidFill>
                  <a:srgbClr val="800000"/>
                </a:solidFill>
              </a:rPr>
              <a:t>в</a:t>
            </a:r>
          </a:p>
          <a:p>
            <a:pPr marL="0" indent="0">
              <a:buNone/>
            </a:pPr>
            <a:r>
              <a:rPr lang="ru-RU" sz="2800" dirty="0" smtClean="0"/>
              <a:t>требовать – потребов</a:t>
            </a:r>
            <a:r>
              <a:rPr lang="ru-RU" sz="2800" dirty="0" smtClean="0">
                <a:solidFill>
                  <a:srgbClr val="006666"/>
                </a:solidFill>
              </a:rPr>
              <a:t>а</a:t>
            </a:r>
            <a:r>
              <a:rPr lang="ru-RU" sz="2800" dirty="0" smtClean="0">
                <a:solidFill>
                  <a:srgbClr val="800000"/>
                </a:solidFill>
              </a:rPr>
              <a:t>в</a:t>
            </a:r>
          </a:p>
          <a:p>
            <a:pPr marL="0" indent="0">
              <a:buNone/>
            </a:pPr>
            <a:r>
              <a:rPr lang="ru-RU" sz="2800" dirty="0" smtClean="0"/>
              <a:t>волочить – приволоч</a:t>
            </a:r>
            <a:r>
              <a:rPr lang="ru-RU" sz="2800" dirty="0" smtClean="0">
                <a:solidFill>
                  <a:srgbClr val="006666"/>
                </a:solidFill>
              </a:rPr>
              <a:t>и</a:t>
            </a:r>
            <a:r>
              <a:rPr lang="ru-RU" sz="2800" dirty="0" smtClean="0">
                <a:solidFill>
                  <a:srgbClr val="800000"/>
                </a:solidFill>
              </a:rPr>
              <a:t>в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5496" y="1268760"/>
            <a:ext cx="8219256" cy="639762"/>
          </a:xfrm>
        </p:spPr>
        <p:txBody>
          <a:bodyPr/>
          <a:lstStyle/>
          <a:p>
            <a:r>
              <a:rPr lang="ru-RU" sz="2800" b="0" dirty="0" smtClean="0">
                <a:solidFill>
                  <a:srgbClr val="006666"/>
                </a:solidFill>
              </a:rPr>
              <a:t> Совершенный вид </a:t>
            </a:r>
            <a:r>
              <a:rPr lang="ru-RU" sz="2800" b="0" dirty="0" smtClean="0"/>
              <a:t>(что сделав?)  </a:t>
            </a:r>
            <a:endParaRPr lang="ru-RU" sz="2800" b="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283968" y="1988840"/>
            <a:ext cx="4860032" cy="413732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Смеяться – рассмея</a:t>
            </a:r>
            <a:r>
              <a:rPr lang="ru-RU" sz="2800" dirty="0" smtClean="0">
                <a:solidFill>
                  <a:srgbClr val="800000"/>
                </a:solidFill>
              </a:rPr>
              <a:t>вши</a:t>
            </a:r>
            <a:r>
              <a:rPr lang="ru-RU" sz="2800" dirty="0" smtClean="0"/>
              <a:t>сь</a:t>
            </a:r>
          </a:p>
          <a:p>
            <a:pPr marL="0" indent="0">
              <a:buNone/>
            </a:pPr>
            <a:r>
              <a:rPr lang="ru-RU" sz="2800" dirty="0"/>
              <a:t>с</a:t>
            </a:r>
            <a:r>
              <a:rPr lang="ru-RU" sz="2800" dirty="0" smtClean="0"/>
              <a:t>обираться – собра</a:t>
            </a:r>
            <a:r>
              <a:rPr lang="ru-RU" sz="2800" dirty="0" smtClean="0">
                <a:solidFill>
                  <a:srgbClr val="800000"/>
                </a:solidFill>
              </a:rPr>
              <a:t>вши</a:t>
            </a:r>
            <a:r>
              <a:rPr lang="ru-RU" sz="2800" dirty="0" smtClean="0"/>
              <a:t>сь</a:t>
            </a:r>
          </a:p>
          <a:p>
            <a:pPr marL="0" indent="0">
              <a:buNone/>
            </a:pPr>
            <a:r>
              <a:rPr lang="ru-RU" sz="2800" dirty="0" smtClean="0"/>
              <a:t>улыбаться – улыбн</a:t>
            </a:r>
            <a:r>
              <a:rPr lang="ru-RU" sz="2800" dirty="0" smtClean="0">
                <a:solidFill>
                  <a:srgbClr val="006666"/>
                </a:solidFill>
              </a:rPr>
              <a:t>у</a:t>
            </a:r>
            <a:r>
              <a:rPr lang="ru-RU" sz="2800" dirty="0" smtClean="0">
                <a:solidFill>
                  <a:srgbClr val="800000"/>
                </a:solidFill>
              </a:rPr>
              <a:t>вши</a:t>
            </a:r>
            <a:r>
              <a:rPr lang="ru-RU" sz="2800" dirty="0" smtClean="0"/>
              <a:t>сь</a:t>
            </a:r>
          </a:p>
          <a:p>
            <a:pPr marL="0" indent="0">
              <a:buNone/>
            </a:pPr>
            <a:r>
              <a:rPr lang="ru-RU" sz="2800" dirty="0" smtClean="0"/>
              <a:t>держаться – задерж</a:t>
            </a:r>
            <a:r>
              <a:rPr lang="ru-RU" sz="2800" dirty="0" smtClean="0">
                <a:solidFill>
                  <a:srgbClr val="006666"/>
                </a:solidFill>
              </a:rPr>
              <a:t>а</a:t>
            </a:r>
            <a:r>
              <a:rPr lang="ru-RU" sz="2800" dirty="0" smtClean="0">
                <a:solidFill>
                  <a:srgbClr val="800000"/>
                </a:solidFill>
              </a:rPr>
              <a:t>вши</a:t>
            </a:r>
            <a:r>
              <a:rPr lang="ru-RU" sz="2800" dirty="0" smtClean="0"/>
              <a:t>сь</a:t>
            </a:r>
          </a:p>
          <a:p>
            <a:pPr marL="0" indent="0">
              <a:buNone/>
            </a:pPr>
            <a:r>
              <a:rPr lang="ru-RU" sz="2800" dirty="0"/>
              <a:t>и</a:t>
            </a:r>
            <a:r>
              <a:rPr lang="ru-RU" sz="2800" dirty="0" smtClean="0"/>
              <a:t>стекать – истек</a:t>
            </a:r>
            <a:r>
              <a:rPr lang="ru-RU" sz="2800" dirty="0" smtClean="0">
                <a:solidFill>
                  <a:srgbClr val="800000"/>
                </a:solidFill>
              </a:rPr>
              <a:t>ши</a:t>
            </a:r>
          </a:p>
          <a:p>
            <a:pPr marL="0" indent="0">
              <a:buNone/>
            </a:pPr>
            <a:r>
              <a:rPr lang="ru-RU" sz="2800" dirty="0" smtClean="0"/>
              <a:t>влезать – влез</a:t>
            </a:r>
            <a:r>
              <a:rPr lang="ru-RU" sz="2800" dirty="0" smtClean="0">
                <a:solidFill>
                  <a:srgbClr val="800000"/>
                </a:solidFill>
              </a:rPr>
              <a:t>ши</a:t>
            </a:r>
          </a:p>
          <a:p>
            <a:pPr marL="0" indent="0">
              <a:buNone/>
            </a:pPr>
            <a:r>
              <a:rPr lang="ru-RU" sz="2800" dirty="0" smtClean="0"/>
              <a:t>завидовать – позавидов</a:t>
            </a:r>
            <a:r>
              <a:rPr lang="ru-RU" sz="2800" dirty="0" smtClean="0">
                <a:solidFill>
                  <a:srgbClr val="006666"/>
                </a:solidFill>
              </a:rPr>
              <a:t>а</a:t>
            </a:r>
            <a:r>
              <a:rPr lang="ru-RU" sz="2800" dirty="0" smtClean="0">
                <a:solidFill>
                  <a:srgbClr val="800000"/>
                </a:solidFill>
              </a:rPr>
              <a:t>в</a:t>
            </a:r>
          </a:p>
          <a:p>
            <a:pPr marL="0" indent="0">
              <a:buNone/>
            </a:pPr>
            <a:r>
              <a:rPr lang="ru-RU" sz="2800" dirty="0" smtClean="0"/>
              <a:t>выполнять – выполн</a:t>
            </a:r>
            <a:r>
              <a:rPr lang="ru-RU" sz="2800" dirty="0" smtClean="0">
                <a:solidFill>
                  <a:srgbClr val="006666"/>
                </a:solidFill>
              </a:rPr>
              <a:t>и</a:t>
            </a:r>
            <a:r>
              <a:rPr lang="ru-RU" sz="2800" dirty="0" smtClean="0">
                <a:solidFill>
                  <a:srgbClr val="800000"/>
                </a:solidFill>
              </a:rPr>
              <a:t>в</a:t>
            </a:r>
            <a:endParaRPr lang="ru-RU" sz="2800" dirty="0">
              <a:solidFill>
                <a:srgbClr val="800000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возврат 8">
            <a:hlinkClick r:id="rId2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991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478688" cy="5449486"/>
          </a:xfrm>
        </p:spPr>
        <p:txBody>
          <a:bodyPr/>
          <a:lstStyle/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sz="2800" dirty="0" smtClean="0">
                <a:solidFill>
                  <a:srgbClr val="006666"/>
                </a:solidFill>
              </a:rPr>
              <a:t>Упражнение 3</a:t>
            </a:r>
          </a:p>
          <a:p>
            <a:pPr marL="0" indent="0">
              <a:buNone/>
            </a:pPr>
            <a:endParaRPr lang="ru-RU" sz="1000" dirty="0" smtClean="0">
              <a:solidFill>
                <a:srgbClr val="006666"/>
              </a:solidFill>
            </a:endParaRPr>
          </a:p>
          <a:p>
            <a:pPr marL="0" indent="0">
              <a:buNone/>
            </a:pPr>
            <a:r>
              <a:rPr lang="ru-RU" sz="2000" dirty="0" smtClean="0"/>
              <a:t>Спишите предложения из произведений А. П. Чехова, расставляя запятые. Подчеркните причастные обороты и укажите глаголы, к которым они относятся.</a:t>
            </a:r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sz="2000" i="1" dirty="0" smtClean="0"/>
              <a:t>Упав и залив, она утонула.</a:t>
            </a:r>
          </a:p>
          <a:p>
            <a:pPr marL="0" indent="0">
              <a:buNone/>
            </a:pPr>
            <a:r>
              <a:rPr lang="ru-RU" sz="2000" i="1" dirty="0" smtClean="0"/>
              <a:t>Поглядев на небо, Алёша увидел одну только звёздочку.</a:t>
            </a:r>
          </a:p>
          <a:p>
            <a:pPr marL="0" indent="0">
              <a:buNone/>
            </a:pPr>
            <a:r>
              <a:rPr lang="ru-RU" sz="2000" i="1" dirty="0" smtClean="0"/>
              <a:t>Взобравшись, он дёргает за звонок.</a:t>
            </a:r>
          </a:p>
          <a:p>
            <a:pPr marL="0" indent="0">
              <a:buNone/>
            </a:pPr>
            <a:r>
              <a:rPr lang="ru-RU" sz="2000" i="1" dirty="0" smtClean="0"/>
              <a:t>Потухая и вспыхивая, они двигались по одному направлению.</a:t>
            </a:r>
          </a:p>
          <a:p>
            <a:pPr marL="0" indent="0">
              <a:buNone/>
            </a:pPr>
            <a:r>
              <a:rPr lang="ru-RU" sz="2000" i="1" dirty="0" smtClean="0"/>
              <a:t>Согнувшись и придерживая левой рукой шапку, он тихо крался.</a:t>
            </a:r>
          </a:p>
          <a:p>
            <a:pPr marL="0" indent="0">
              <a:buNone/>
            </a:pPr>
            <a:r>
              <a:rPr lang="ru-RU" sz="2000" i="1" dirty="0" smtClean="0"/>
              <a:t>Том Бекас, растянувшись на полу, спал, как у себя дома.</a:t>
            </a:r>
          </a:p>
          <a:p>
            <a:pPr marL="0" indent="0">
              <a:buNone/>
            </a:pPr>
            <a:r>
              <a:rPr lang="ru-RU" sz="2000" i="1" dirty="0" smtClean="0"/>
              <a:t>Выглянув из-под одеяла на свет Божий и выругавшись, он спрыгнул с кровати и, потрясая кулаками, зашагал по комнате. </a:t>
            </a:r>
          </a:p>
          <a:p>
            <a:pPr marL="0" indent="0">
              <a:buNone/>
            </a:pPr>
            <a:endParaRPr lang="ru-RU" sz="2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61610" y="3127902"/>
            <a:ext cx="144016" cy="1350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3501008"/>
            <a:ext cx="144016" cy="13509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3861048"/>
            <a:ext cx="144016" cy="13509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7944" y="4221088"/>
            <a:ext cx="144016" cy="13509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4581128"/>
            <a:ext cx="144016" cy="13509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5301208"/>
            <a:ext cx="144016" cy="13509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5661247"/>
            <a:ext cx="144016" cy="135095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467544" y="3501008"/>
            <a:ext cx="1440160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31940" y="4221088"/>
            <a:ext cx="1619780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31940" y="3861048"/>
            <a:ext cx="2123836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31940" y="4581128"/>
            <a:ext cx="2555884" cy="7532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31940" y="4941168"/>
            <a:ext cx="5508212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777299" y="5301208"/>
            <a:ext cx="2650685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431940" y="5662246"/>
            <a:ext cx="6601906" cy="18258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051720" y="6021288"/>
            <a:ext cx="2304256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Рисунок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4947940"/>
            <a:ext cx="144016" cy="13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517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78688" cy="49688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Частица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с деепричастиями </a:t>
            </a:r>
            <a:r>
              <a:rPr lang="ru-RU" dirty="0" smtClean="0">
                <a:solidFill>
                  <a:srgbClr val="C00000"/>
                </a:solidFill>
              </a:rPr>
              <a:t>пишется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раздельно</a:t>
            </a:r>
            <a:r>
              <a:rPr lang="ru-RU" dirty="0" smtClean="0"/>
              <a:t>: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i="1" dirty="0" smtClean="0"/>
              <a:t> зная,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i="1" dirty="0" smtClean="0"/>
              <a:t> сделав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Некоторые деепричастия без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употребляются: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i="1" dirty="0" smtClean="0"/>
              <a:t>доумевая, </a:t>
            </a:r>
            <a:r>
              <a:rPr lang="ru-RU" b="1" i="1" dirty="0" smtClean="0">
                <a:solidFill>
                  <a:srgbClr val="006666"/>
                </a:solidFill>
              </a:rPr>
              <a:t>не</a:t>
            </a:r>
            <a:r>
              <a:rPr lang="ru-RU" i="1" dirty="0" smtClean="0"/>
              <a:t>домогая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6666"/>
                </a:solidFill>
              </a:rPr>
              <a:t>Упражнение 4</a:t>
            </a:r>
          </a:p>
          <a:p>
            <a:pPr marL="0" indent="0">
              <a:buNone/>
            </a:pPr>
            <a:r>
              <a:rPr lang="ru-RU" sz="2400" dirty="0" smtClean="0"/>
              <a:t>Допишите частицу </a:t>
            </a:r>
            <a:r>
              <a:rPr lang="ru-RU" sz="2400" b="1" i="1" dirty="0" smtClean="0">
                <a:solidFill>
                  <a:srgbClr val="006666"/>
                </a:solidFill>
              </a:rPr>
              <a:t>не</a:t>
            </a:r>
            <a:r>
              <a:rPr lang="ru-RU" sz="2400" dirty="0" smtClean="0"/>
              <a:t> с деепричастиями.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6666"/>
                </a:solidFill>
              </a:rPr>
              <a:t>Не</a:t>
            </a:r>
            <a:r>
              <a:rPr lang="ru-RU" sz="2400" i="1" dirty="0" smtClean="0"/>
              <a:t> зная броду, не суйся в воду.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6666"/>
                </a:solidFill>
              </a:rPr>
              <a:t>Не</a:t>
            </a:r>
            <a:r>
              <a:rPr lang="ru-RU" sz="2400" i="1" dirty="0" smtClean="0"/>
              <a:t> убив медведя, шкуры не продают.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6666"/>
                </a:solidFill>
              </a:rPr>
              <a:t>Не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поклонясь</a:t>
            </a:r>
            <a:r>
              <a:rPr lang="ru-RU" sz="2400" i="1" dirty="0" smtClean="0"/>
              <a:t> до земли, грибка не подымешь.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6666"/>
                </a:solidFill>
              </a:rPr>
              <a:t>Не</a:t>
            </a:r>
            <a:r>
              <a:rPr lang="ru-RU" sz="2400" i="1" dirty="0" smtClean="0"/>
              <a:t> давши слово, крепись, а давши, держись.</a:t>
            </a:r>
          </a:p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2000" dirty="0" smtClean="0"/>
              <a:t>       </a:t>
            </a:r>
            <a:r>
              <a:rPr lang="ru-RU" dirty="0" smtClean="0"/>
              <a:t>  </a:t>
            </a:r>
            <a:endParaRPr lang="ru-RU" sz="12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351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78688" cy="4968875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2000" dirty="0" smtClean="0"/>
              <a:t>       </a:t>
            </a:r>
            <a:r>
              <a:rPr lang="ru-RU" dirty="0" smtClean="0"/>
              <a:t>  </a:t>
            </a:r>
            <a:endParaRPr lang="ru-RU" sz="12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3848" y="1434146"/>
            <a:ext cx="2570918" cy="2570918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1835696" y="4005064"/>
            <a:ext cx="5688632" cy="914400"/>
          </a:xfrm>
          <a:prstGeom prst="roundRect">
            <a:avLst/>
          </a:prstGeom>
          <a:solidFill>
            <a:srgbClr val="CCB400">
              <a:lumMod val="40000"/>
              <a:lumOff val="60000"/>
            </a:srgbClr>
          </a:solidFill>
          <a:ln w="11429" cap="flat" cmpd="sng" algn="ctr">
            <a:solidFill>
              <a:srgbClr val="D16349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Правильно!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3" name="Овал 12">
            <a:hlinkClick r:id="" action="ppaction://hlinkshowjump?jump=lastslideviewed"/>
          </p:cNvPr>
          <p:cNvSpPr/>
          <p:nvPr/>
        </p:nvSpPr>
        <p:spPr>
          <a:xfrm>
            <a:off x="3269208" y="5106888"/>
            <a:ext cx="2814960" cy="914400"/>
          </a:xfrm>
          <a:prstGeom prst="ellipse">
            <a:avLst/>
          </a:prstGeom>
          <a:solidFill>
            <a:srgbClr val="D19049">
              <a:lumMod val="20000"/>
              <a:lumOff val="80000"/>
            </a:srgbClr>
          </a:solidFill>
          <a:ln w="11429" cap="flat" cmpd="sng" algn="ctr">
            <a:solidFill>
              <a:srgbClr val="D16349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ДАЛЕЕ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53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78688" cy="4968875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2000" dirty="0" smtClean="0"/>
              <a:t>       </a:t>
            </a:r>
            <a:r>
              <a:rPr lang="ru-RU" dirty="0" smtClean="0"/>
              <a:t>  </a:t>
            </a:r>
            <a:endParaRPr lang="ru-RU" sz="12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hlinkClick r:id="" action="ppaction://hlinkshowjump?jump=lastslideviewed"/>
          </p:cNvPr>
          <p:cNvSpPr/>
          <p:nvPr/>
        </p:nvSpPr>
        <p:spPr>
          <a:xfrm>
            <a:off x="3269208" y="5034880"/>
            <a:ext cx="2814960" cy="914400"/>
          </a:xfrm>
          <a:prstGeom prst="ellipse">
            <a:avLst/>
          </a:prstGeom>
          <a:solidFill>
            <a:srgbClr val="D19049">
              <a:lumMod val="20000"/>
              <a:lumOff val="80000"/>
            </a:srgbClr>
          </a:solidFill>
          <a:ln w="11429" cap="flat" cmpd="sng" algn="ctr">
            <a:solidFill>
              <a:srgbClr val="D16349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НАЗАД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696" y="3882752"/>
            <a:ext cx="5688632" cy="914400"/>
          </a:xfrm>
          <a:prstGeom prst="roundRect">
            <a:avLst/>
          </a:prstGeom>
          <a:solidFill>
            <a:srgbClr val="CCB400">
              <a:lumMod val="40000"/>
              <a:lumOff val="60000"/>
            </a:srgbClr>
          </a:solidFill>
          <a:ln w="11429" cap="flat" cmpd="sng" algn="ctr">
            <a:solidFill>
              <a:srgbClr val="D16349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Неправильно!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9872" y="1340768"/>
            <a:ext cx="2454920" cy="245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596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478688" cy="49688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Признаки глагола: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6666"/>
                </a:solidFill>
              </a:rPr>
              <a:t>вид –</a:t>
            </a:r>
            <a:r>
              <a:rPr lang="ru-RU" dirty="0" smtClean="0">
                <a:solidFill>
                  <a:srgbClr val="1C1C1C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1C1C1C"/>
                </a:solidFill>
              </a:rPr>
              <a:t>совершенный (что сделав? </a:t>
            </a:r>
            <a:r>
              <a:rPr lang="ru-RU" i="1" dirty="0" smtClean="0">
                <a:solidFill>
                  <a:srgbClr val="1C1C1C"/>
                </a:solidFill>
              </a:rPr>
              <a:t>улыбнувшись</a:t>
            </a:r>
            <a:r>
              <a:rPr lang="ru-RU" dirty="0" smtClean="0">
                <a:solidFill>
                  <a:srgbClr val="1C1C1C"/>
                </a:solidFill>
              </a:rPr>
              <a:t>);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1C1C1C"/>
                </a:solidFill>
              </a:rPr>
              <a:t>несовершенный (что делая? </a:t>
            </a:r>
            <a:r>
              <a:rPr lang="ru-RU" i="1" dirty="0" smtClean="0">
                <a:solidFill>
                  <a:srgbClr val="1C1C1C"/>
                </a:solidFill>
              </a:rPr>
              <a:t>улыбаясь</a:t>
            </a:r>
            <a:r>
              <a:rPr lang="ru-RU" dirty="0" smtClean="0">
                <a:solidFill>
                  <a:srgbClr val="1C1C1C"/>
                </a:solidFill>
              </a:rPr>
              <a:t>);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6666"/>
                </a:solidFill>
              </a:rPr>
              <a:t>переходность –</a:t>
            </a:r>
          </a:p>
          <a:p>
            <a:pPr marL="0" indent="0">
              <a:buNone/>
            </a:pPr>
            <a:r>
              <a:rPr lang="ru-RU" dirty="0">
                <a:solidFill>
                  <a:srgbClr val="1C1C1C"/>
                </a:solidFill>
              </a:rPr>
              <a:t>п</a:t>
            </a:r>
            <a:r>
              <a:rPr lang="ru-RU" dirty="0" smtClean="0">
                <a:solidFill>
                  <a:srgbClr val="1C1C1C"/>
                </a:solidFill>
              </a:rPr>
              <a:t>ереходное (</a:t>
            </a:r>
            <a:r>
              <a:rPr lang="ru-RU" i="1" dirty="0" smtClean="0">
                <a:solidFill>
                  <a:srgbClr val="1C1C1C"/>
                </a:solidFill>
              </a:rPr>
              <a:t>скрестив </a:t>
            </a:r>
            <a:r>
              <a:rPr lang="ru-RU" dirty="0" smtClean="0">
                <a:solidFill>
                  <a:srgbClr val="1C1C1C"/>
                </a:solidFill>
              </a:rPr>
              <a:t>(что?) руки);</a:t>
            </a:r>
          </a:p>
          <a:p>
            <a:pPr marL="0" indent="0">
              <a:buNone/>
            </a:pPr>
            <a:r>
              <a:rPr lang="ru-RU" dirty="0">
                <a:solidFill>
                  <a:srgbClr val="1C1C1C"/>
                </a:solidFill>
              </a:rPr>
              <a:t>н</a:t>
            </a:r>
            <a:r>
              <a:rPr lang="ru-RU" dirty="0" smtClean="0">
                <a:solidFill>
                  <a:srgbClr val="1C1C1C"/>
                </a:solidFill>
              </a:rPr>
              <a:t>епереходное (</a:t>
            </a:r>
            <a:r>
              <a:rPr lang="ru-RU" i="1" dirty="0" smtClean="0">
                <a:solidFill>
                  <a:srgbClr val="1C1C1C"/>
                </a:solidFill>
              </a:rPr>
              <a:t>дойдя</a:t>
            </a:r>
            <a:r>
              <a:rPr lang="ru-RU" dirty="0" smtClean="0">
                <a:solidFill>
                  <a:srgbClr val="1C1C1C"/>
                </a:solidFill>
              </a:rPr>
              <a:t> (куда?) до реки);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6666"/>
                </a:solidFill>
              </a:rPr>
              <a:t>возвратность –</a:t>
            </a:r>
            <a:r>
              <a:rPr lang="ru-RU" dirty="0" smtClean="0">
                <a:solidFill>
                  <a:srgbClr val="1C1C1C"/>
                </a:solidFill>
              </a:rPr>
              <a:t> </a:t>
            </a:r>
            <a:r>
              <a:rPr lang="ru-RU" i="1" dirty="0" smtClean="0">
                <a:solidFill>
                  <a:srgbClr val="1C1C1C"/>
                </a:solidFill>
              </a:rPr>
              <a:t>дерущийся</a:t>
            </a:r>
            <a:r>
              <a:rPr lang="ru-RU" dirty="0" smtClean="0">
                <a:solidFill>
                  <a:srgbClr val="1C1C1C"/>
                </a:solidFill>
              </a:rPr>
              <a:t>.</a:t>
            </a:r>
            <a:endParaRPr lang="ru-RU" dirty="0">
              <a:solidFill>
                <a:srgbClr val="1C1C1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5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453"/>
            <a:ext cx="8478688" cy="49688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Признаки наречия: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6666"/>
                </a:solidFill>
              </a:rPr>
              <a:t>н</a:t>
            </a:r>
            <a:r>
              <a:rPr lang="ru-RU" b="1" dirty="0" smtClean="0">
                <a:solidFill>
                  <a:srgbClr val="006666"/>
                </a:solidFill>
              </a:rPr>
              <a:t>е изменяется </a:t>
            </a:r>
            <a:r>
              <a:rPr lang="ru-RU" dirty="0" smtClean="0"/>
              <a:t>ни по лицам, ни по числам, ни по родам, ни по падежам.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dirty="0" smtClean="0"/>
              <a:t>В предложении деепричастие связано со сказуемым («довесок» к сказуемому), является обстоятельством и отвечает на вопросы </a:t>
            </a:r>
            <a:r>
              <a:rPr lang="ru-RU" b="1" dirty="0" smtClean="0">
                <a:solidFill>
                  <a:srgbClr val="006666"/>
                </a:solidFill>
              </a:rPr>
              <a:t>как? когда? с какой целью?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514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453"/>
            <a:ext cx="8478688" cy="496887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6666"/>
                </a:solidFill>
              </a:rPr>
              <a:t>Деепричастия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006666"/>
                </a:solidFill>
              </a:rPr>
              <a:t>несовершенного вида</a:t>
            </a:r>
          </a:p>
          <a:p>
            <a:pPr marL="0" indent="0">
              <a:buNone/>
            </a:pPr>
            <a:r>
              <a:rPr lang="ru-RU" dirty="0" smtClean="0"/>
              <a:t>обозначают </a:t>
            </a:r>
            <a:r>
              <a:rPr lang="ru-RU" b="1" dirty="0" smtClean="0">
                <a:solidFill>
                  <a:srgbClr val="006666"/>
                </a:solidFill>
              </a:rPr>
              <a:t>незаконченное</a:t>
            </a:r>
            <a:r>
              <a:rPr lang="ru-RU" dirty="0" smtClean="0"/>
              <a:t> (несовершенное) добавочное действие, отвечают на вопрос </a:t>
            </a:r>
            <a:r>
              <a:rPr lang="ru-RU" b="1" i="1" dirty="0" smtClean="0">
                <a:solidFill>
                  <a:srgbClr val="006666"/>
                </a:solidFill>
              </a:rPr>
              <a:t>что делая? </a:t>
            </a:r>
            <a:r>
              <a:rPr lang="ru-RU" dirty="0" smtClean="0"/>
              <a:t>и образуются от глаголов при помощи суффикса </a:t>
            </a:r>
            <a:r>
              <a:rPr lang="ru-RU" b="1" i="1" dirty="0" smtClean="0">
                <a:solidFill>
                  <a:srgbClr val="006666"/>
                </a:solidFill>
              </a:rPr>
              <a:t>-а- (-я-)</a:t>
            </a:r>
            <a:r>
              <a:rPr lang="ru-RU" dirty="0" smtClean="0"/>
              <a:t>: </a:t>
            </a:r>
            <a:r>
              <a:rPr lang="ru-RU" i="1" dirty="0" smtClean="0"/>
              <a:t>работа</a:t>
            </a:r>
            <a:r>
              <a:rPr lang="ru-RU" b="1" i="1" dirty="0" smtClean="0">
                <a:solidFill>
                  <a:srgbClr val="006666"/>
                </a:solidFill>
              </a:rPr>
              <a:t>я</a:t>
            </a:r>
            <a:r>
              <a:rPr lang="ru-RU" i="1" dirty="0" smtClean="0"/>
              <a:t>, слыш</a:t>
            </a:r>
            <a:r>
              <a:rPr lang="ru-RU" b="1" i="1" dirty="0" smtClean="0">
                <a:solidFill>
                  <a:srgbClr val="006666"/>
                </a:solidFill>
              </a:rPr>
              <a:t>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sz="1050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006666"/>
                </a:solidFill>
              </a:rPr>
              <a:t>Упражнение 1</a:t>
            </a:r>
          </a:p>
          <a:p>
            <a:pPr marL="0" indent="0">
              <a:buNone/>
            </a:pPr>
            <a:r>
              <a:rPr lang="ru-RU" sz="2800" dirty="0" smtClean="0"/>
              <a:t>Образуйте деепричастия несовершенного вида.</a:t>
            </a:r>
          </a:p>
          <a:p>
            <a:pPr marL="0" indent="0">
              <a:buNone/>
            </a:pPr>
            <a:endParaRPr lang="ru-RU" dirty="0" smtClean="0">
              <a:solidFill>
                <a:srgbClr val="00666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79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4040188" cy="413732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Работать – работа..</a:t>
            </a:r>
            <a:endParaRPr lang="ru-RU" sz="2800" b="1" dirty="0" smtClean="0">
              <a:solidFill>
                <a:srgbClr val="006666"/>
              </a:solidFill>
            </a:endParaRPr>
          </a:p>
          <a:p>
            <a:pPr marL="0" indent="0">
              <a:buNone/>
            </a:pPr>
            <a:r>
              <a:rPr lang="ru-RU" sz="2800" dirty="0" smtClean="0"/>
              <a:t>понять – </a:t>
            </a:r>
            <a:r>
              <a:rPr lang="ru-RU" sz="2800" dirty="0" err="1" smtClean="0"/>
              <a:t>понима</a:t>
            </a:r>
            <a:r>
              <a:rPr lang="ru-RU" sz="2800" dirty="0" smtClean="0"/>
              <a:t>..</a:t>
            </a:r>
          </a:p>
          <a:p>
            <a:pPr marL="0" indent="0">
              <a:buNone/>
            </a:pPr>
            <a:r>
              <a:rPr lang="ru-RU" sz="2800" dirty="0" smtClean="0"/>
              <a:t>говорить – говор..</a:t>
            </a:r>
          </a:p>
          <a:p>
            <a:pPr marL="0" indent="0">
              <a:buNone/>
            </a:pPr>
            <a:r>
              <a:rPr lang="ru-RU" sz="2800" dirty="0" smtClean="0"/>
              <a:t>видеть – вид..</a:t>
            </a:r>
          </a:p>
          <a:p>
            <a:pPr marL="0" indent="0">
              <a:buNone/>
            </a:pPr>
            <a:r>
              <a:rPr lang="ru-RU" sz="2800" dirty="0" smtClean="0"/>
              <a:t>слышать – </a:t>
            </a:r>
            <a:r>
              <a:rPr lang="ru-RU" sz="2800" dirty="0" err="1" smtClean="0"/>
              <a:t>слыш</a:t>
            </a:r>
            <a:r>
              <a:rPr lang="ru-RU" sz="2800" dirty="0" smtClean="0"/>
              <a:t>..</a:t>
            </a:r>
          </a:p>
          <a:p>
            <a:pPr marL="0" indent="0">
              <a:buNone/>
            </a:pPr>
            <a:r>
              <a:rPr lang="ru-RU" sz="2800" dirty="0" smtClean="0"/>
              <a:t>тормозить – тормоз..</a:t>
            </a:r>
          </a:p>
          <a:p>
            <a:pPr marL="0" indent="0">
              <a:buNone/>
            </a:pPr>
            <a:r>
              <a:rPr lang="ru-RU" sz="2800" dirty="0" smtClean="0"/>
              <a:t>требовать – требу..</a:t>
            </a:r>
          </a:p>
          <a:p>
            <a:pPr marL="0" indent="0">
              <a:buNone/>
            </a:pPr>
            <a:r>
              <a:rPr lang="ru-RU" sz="2800" dirty="0" smtClean="0"/>
              <a:t>волочить – </a:t>
            </a:r>
            <a:r>
              <a:rPr lang="ru-RU" sz="2800" dirty="0" err="1" smtClean="0"/>
              <a:t>волоч</a:t>
            </a:r>
            <a:r>
              <a:rPr lang="ru-RU" sz="2800" dirty="0" smtClean="0"/>
              <a:t>..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7545" y="1268760"/>
            <a:ext cx="8219256" cy="639762"/>
          </a:xfrm>
        </p:spPr>
        <p:txBody>
          <a:bodyPr/>
          <a:lstStyle/>
          <a:p>
            <a:r>
              <a:rPr lang="ru-RU" sz="2800" b="0" dirty="0" smtClean="0">
                <a:solidFill>
                  <a:srgbClr val="006666"/>
                </a:solidFill>
              </a:rPr>
              <a:t>Несовершенный вид </a:t>
            </a:r>
            <a:r>
              <a:rPr lang="ru-RU" sz="2800" b="0" dirty="0" smtClean="0"/>
              <a:t>(что делая?) </a:t>
            </a:r>
            <a:endParaRPr lang="ru-RU" sz="2800" b="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19463" cy="413732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Смеяться – </a:t>
            </a:r>
            <a:r>
              <a:rPr lang="ru-RU" sz="2800" dirty="0" err="1" smtClean="0"/>
              <a:t>сме</a:t>
            </a:r>
            <a:r>
              <a:rPr lang="ru-RU" sz="2800" dirty="0" smtClean="0"/>
              <a:t>..</a:t>
            </a:r>
            <a:r>
              <a:rPr lang="ru-RU" sz="2800" dirty="0" err="1" smtClean="0"/>
              <a:t>сь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/>
              <a:t>с</a:t>
            </a:r>
            <a:r>
              <a:rPr lang="ru-RU" sz="2800" dirty="0" smtClean="0"/>
              <a:t>обираться – </a:t>
            </a:r>
            <a:r>
              <a:rPr lang="ru-RU" sz="2800" dirty="0" err="1" smtClean="0"/>
              <a:t>собира</a:t>
            </a:r>
            <a:r>
              <a:rPr lang="ru-RU" sz="2800" dirty="0" smtClean="0"/>
              <a:t>..</a:t>
            </a:r>
            <a:r>
              <a:rPr lang="ru-RU" sz="2800" dirty="0" err="1" smtClean="0"/>
              <a:t>сь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улыбаться – улыба..</a:t>
            </a:r>
            <a:r>
              <a:rPr lang="ru-RU" sz="2800" dirty="0" err="1" smtClean="0"/>
              <a:t>сь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держаться – </a:t>
            </a:r>
            <a:r>
              <a:rPr lang="ru-RU" sz="2800" dirty="0" err="1" smtClean="0"/>
              <a:t>держ</a:t>
            </a:r>
            <a:r>
              <a:rPr lang="ru-RU" sz="2800" dirty="0" smtClean="0"/>
              <a:t>..</a:t>
            </a:r>
            <a:r>
              <a:rPr lang="ru-RU" sz="2800" dirty="0" err="1" smtClean="0"/>
              <a:t>сь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/>
              <a:t>и</a:t>
            </a:r>
            <a:r>
              <a:rPr lang="ru-RU" sz="2800" dirty="0" smtClean="0"/>
              <a:t>стекать – </a:t>
            </a:r>
            <a:r>
              <a:rPr lang="ru-RU" sz="2800" dirty="0" err="1" smtClean="0"/>
              <a:t>истека</a:t>
            </a:r>
            <a:r>
              <a:rPr lang="ru-RU" sz="2800" dirty="0" smtClean="0"/>
              <a:t>..</a:t>
            </a:r>
          </a:p>
          <a:p>
            <a:pPr marL="0" indent="0">
              <a:buNone/>
            </a:pPr>
            <a:r>
              <a:rPr lang="ru-RU" sz="2800" dirty="0" smtClean="0"/>
              <a:t>влезать – </a:t>
            </a:r>
            <a:r>
              <a:rPr lang="ru-RU" sz="2800" dirty="0" err="1" smtClean="0"/>
              <a:t>влеза</a:t>
            </a:r>
            <a:r>
              <a:rPr lang="ru-RU" sz="2800" dirty="0" smtClean="0"/>
              <a:t>..</a:t>
            </a:r>
          </a:p>
          <a:p>
            <a:pPr marL="0" indent="0">
              <a:buNone/>
            </a:pPr>
            <a:r>
              <a:rPr lang="ru-RU" sz="2800" dirty="0" smtClean="0"/>
              <a:t>завидовать – </a:t>
            </a:r>
            <a:r>
              <a:rPr lang="ru-RU" sz="2800" dirty="0" err="1" smtClean="0"/>
              <a:t>завиду</a:t>
            </a:r>
            <a:r>
              <a:rPr lang="ru-RU" sz="2800" dirty="0" smtClean="0"/>
              <a:t>..</a:t>
            </a:r>
          </a:p>
          <a:p>
            <a:pPr marL="0" indent="0">
              <a:buNone/>
            </a:pPr>
            <a:r>
              <a:rPr lang="ru-RU" sz="2800" dirty="0" smtClean="0"/>
              <a:t>выполнять – </a:t>
            </a:r>
            <a:r>
              <a:rPr lang="ru-RU" sz="2800" dirty="0" err="1" smtClean="0"/>
              <a:t>выполня</a:t>
            </a:r>
            <a:r>
              <a:rPr lang="ru-RU" sz="2800" dirty="0" smtClean="0"/>
              <a:t>..</a:t>
            </a:r>
            <a:endParaRPr lang="ru-RU" sz="28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 со стрелкой вниз 10">
            <a:hlinkClick r:id="rId2" action="ppaction://hlinksldjump"/>
          </p:cNvPr>
          <p:cNvSpPr/>
          <p:nvPr/>
        </p:nvSpPr>
        <p:spPr>
          <a:xfrm>
            <a:off x="7092280" y="6309322"/>
            <a:ext cx="1944216" cy="481032"/>
          </a:xfrm>
          <a:prstGeom prst="downArrowCallout">
            <a:avLst/>
          </a:prstGeom>
          <a:solidFill>
            <a:srgbClr val="BDB47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  Проверь себя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327564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453"/>
            <a:ext cx="8478688" cy="496887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006666"/>
                </a:solidFill>
              </a:rPr>
              <a:t>Деепричастия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006666"/>
                </a:solidFill>
              </a:rPr>
              <a:t>совершенного вида</a:t>
            </a:r>
          </a:p>
          <a:p>
            <a:pPr marL="0" indent="0">
              <a:buNone/>
            </a:pPr>
            <a:r>
              <a:rPr lang="ru-RU" dirty="0" smtClean="0"/>
              <a:t>обозначают </a:t>
            </a:r>
            <a:r>
              <a:rPr lang="ru-RU" b="1" dirty="0" smtClean="0">
                <a:solidFill>
                  <a:srgbClr val="006666"/>
                </a:solidFill>
              </a:rPr>
              <a:t>законченное</a:t>
            </a:r>
            <a:r>
              <a:rPr lang="ru-RU" dirty="0" smtClean="0"/>
              <a:t> (совершенное) добавочное действие, отвечают на вопрос </a:t>
            </a:r>
            <a:r>
              <a:rPr lang="ru-RU" b="1" i="1" dirty="0" smtClean="0">
                <a:solidFill>
                  <a:srgbClr val="006666"/>
                </a:solidFill>
              </a:rPr>
              <a:t>что сделав? </a:t>
            </a:r>
            <a:r>
              <a:rPr lang="ru-RU" dirty="0" smtClean="0"/>
              <a:t>и образуются от глаголов при помощи </a:t>
            </a:r>
            <a:r>
              <a:rPr lang="ru-RU" dirty="0"/>
              <a:t>суффиксов </a:t>
            </a:r>
            <a:r>
              <a:rPr lang="ru-RU" b="1" i="1" dirty="0" smtClean="0">
                <a:solidFill>
                  <a:srgbClr val="006666"/>
                </a:solidFill>
              </a:rPr>
              <a:t>-в-, -вши-, -ши-</a:t>
            </a:r>
            <a:r>
              <a:rPr lang="ru-RU" dirty="0" smtClean="0"/>
              <a:t>: </a:t>
            </a:r>
            <a:r>
              <a:rPr lang="ru-RU" i="1" dirty="0" smtClean="0"/>
              <a:t>рассмея</a:t>
            </a:r>
            <a:r>
              <a:rPr lang="ru-RU" b="1" i="1" dirty="0" smtClean="0">
                <a:solidFill>
                  <a:srgbClr val="006666"/>
                </a:solidFill>
              </a:rPr>
              <a:t>вши</a:t>
            </a:r>
            <a:r>
              <a:rPr lang="ru-RU" i="1" dirty="0" smtClean="0"/>
              <a:t>сь, поня</a:t>
            </a:r>
            <a:r>
              <a:rPr lang="ru-RU" b="1" i="1" dirty="0" smtClean="0">
                <a:solidFill>
                  <a:srgbClr val="006666"/>
                </a:solidFill>
              </a:rPr>
              <a:t>в</a:t>
            </a:r>
            <a:r>
              <a:rPr lang="ru-RU" i="1" dirty="0" smtClean="0"/>
              <a:t>, </a:t>
            </a:r>
            <a:r>
              <a:rPr lang="ru-RU" i="1" dirty="0" err="1" smtClean="0"/>
              <a:t>принёс</a:t>
            </a:r>
            <a:r>
              <a:rPr lang="ru-RU" b="1" i="1" dirty="0" err="1" smtClean="0">
                <a:solidFill>
                  <a:srgbClr val="006666"/>
                </a:solidFill>
              </a:rPr>
              <a:t>ши</a:t>
            </a:r>
            <a:r>
              <a:rPr lang="ru-RU" i="1" dirty="0" smtClean="0"/>
              <a:t>. </a:t>
            </a:r>
            <a:endParaRPr lang="ru-RU" dirty="0" smtClean="0"/>
          </a:p>
          <a:p>
            <a:pPr marL="0" indent="0">
              <a:buNone/>
            </a:pPr>
            <a:endParaRPr lang="ru-RU" sz="1050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006666"/>
                </a:solidFill>
              </a:rPr>
              <a:t>Упражнение 2</a:t>
            </a:r>
          </a:p>
          <a:p>
            <a:pPr marL="0" indent="0">
              <a:buNone/>
            </a:pPr>
            <a:r>
              <a:rPr lang="ru-RU" sz="2800" dirty="0" smtClean="0"/>
              <a:t>Образуйте деепричастия совершенного вида.</a:t>
            </a:r>
          </a:p>
          <a:p>
            <a:pPr marL="0" indent="0">
              <a:buNone/>
            </a:pPr>
            <a:endParaRPr lang="ru-RU" dirty="0" smtClean="0">
              <a:solidFill>
                <a:srgbClr val="00666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532440" y="6309321"/>
            <a:ext cx="530380" cy="481032"/>
          </a:xfrm>
          <a:prstGeom prst="actionButtonReturn">
            <a:avLst/>
          </a:prstGeom>
          <a:solidFill>
            <a:srgbClr val="BDB4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382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1988840"/>
            <a:ext cx="4245868" cy="413732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Работать – </a:t>
            </a:r>
            <a:r>
              <a:rPr lang="ru-RU" sz="2800" dirty="0" err="1" smtClean="0"/>
              <a:t>поработа</a:t>
            </a:r>
            <a:r>
              <a:rPr lang="ru-RU" sz="2800" dirty="0" smtClean="0"/>
              <a:t>...</a:t>
            </a:r>
            <a:endParaRPr lang="ru-RU" sz="2800" b="1" dirty="0" smtClean="0">
              <a:solidFill>
                <a:srgbClr val="006666"/>
              </a:solidFill>
            </a:endParaRPr>
          </a:p>
          <a:p>
            <a:pPr marL="0" indent="0">
              <a:buNone/>
            </a:pPr>
            <a:r>
              <a:rPr lang="ru-RU" sz="2800" dirty="0" smtClean="0"/>
              <a:t>понять – </a:t>
            </a:r>
            <a:r>
              <a:rPr lang="ru-RU" sz="2800" dirty="0" err="1" smtClean="0"/>
              <a:t>пон</a:t>
            </a:r>
            <a:r>
              <a:rPr lang="ru-RU" sz="2800" dirty="0" smtClean="0"/>
              <a:t>...</a:t>
            </a:r>
          </a:p>
          <a:p>
            <a:pPr marL="0" indent="0">
              <a:buNone/>
            </a:pPr>
            <a:r>
              <a:rPr lang="ru-RU" sz="2800" dirty="0" smtClean="0"/>
              <a:t>говорить – </a:t>
            </a:r>
            <a:r>
              <a:rPr lang="ru-RU" sz="2800" dirty="0" err="1" smtClean="0"/>
              <a:t>поговор</a:t>
            </a:r>
            <a:r>
              <a:rPr lang="ru-RU" sz="2800" dirty="0" smtClean="0"/>
              <a:t>...</a:t>
            </a:r>
          </a:p>
          <a:p>
            <a:pPr marL="0" indent="0">
              <a:buNone/>
            </a:pPr>
            <a:r>
              <a:rPr lang="ru-RU" sz="2800" dirty="0" smtClean="0"/>
              <a:t>видеть – </a:t>
            </a:r>
            <a:r>
              <a:rPr lang="ru-RU" sz="2800" dirty="0" err="1" smtClean="0"/>
              <a:t>увид</a:t>
            </a:r>
            <a:r>
              <a:rPr lang="ru-RU" sz="2800" dirty="0" smtClean="0"/>
              <a:t>...</a:t>
            </a:r>
          </a:p>
          <a:p>
            <a:pPr marL="0" indent="0">
              <a:buNone/>
            </a:pPr>
            <a:r>
              <a:rPr lang="ru-RU" sz="2800" dirty="0" smtClean="0"/>
              <a:t>слышать – </a:t>
            </a:r>
            <a:r>
              <a:rPr lang="ru-RU" sz="2800" dirty="0" err="1" smtClean="0"/>
              <a:t>услыш</a:t>
            </a:r>
            <a:r>
              <a:rPr lang="ru-RU" sz="2800" dirty="0" smtClean="0"/>
              <a:t>...</a:t>
            </a:r>
          </a:p>
          <a:p>
            <a:pPr marL="0" indent="0">
              <a:buNone/>
            </a:pPr>
            <a:r>
              <a:rPr lang="ru-RU" sz="2800" dirty="0" smtClean="0"/>
              <a:t>тормозить – </a:t>
            </a:r>
            <a:r>
              <a:rPr lang="ru-RU" sz="2800" dirty="0" err="1" smtClean="0"/>
              <a:t>затормоз</a:t>
            </a:r>
            <a:r>
              <a:rPr lang="ru-RU" sz="2800" dirty="0" smtClean="0"/>
              <a:t>...</a:t>
            </a:r>
          </a:p>
          <a:p>
            <a:pPr marL="0" indent="0">
              <a:buNone/>
            </a:pPr>
            <a:r>
              <a:rPr lang="ru-RU" sz="2800" dirty="0" smtClean="0"/>
              <a:t>требовать – </a:t>
            </a:r>
            <a:r>
              <a:rPr lang="ru-RU" sz="2800" dirty="0" err="1" smtClean="0"/>
              <a:t>потребо</a:t>
            </a:r>
            <a:r>
              <a:rPr lang="ru-RU" sz="2800" dirty="0" smtClean="0"/>
              <a:t>...</a:t>
            </a:r>
          </a:p>
          <a:p>
            <a:pPr marL="0" indent="0">
              <a:buNone/>
            </a:pPr>
            <a:r>
              <a:rPr lang="ru-RU" sz="2800" dirty="0" smtClean="0"/>
              <a:t>волочить – </a:t>
            </a:r>
            <a:r>
              <a:rPr lang="ru-RU" sz="2800" dirty="0" err="1" smtClean="0"/>
              <a:t>приволоч</a:t>
            </a:r>
            <a:r>
              <a:rPr lang="ru-RU" sz="2800" dirty="0" smtClean="0"/>
              <a:t>...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13184" y="1268760"/>
            <a:ext cx="8219256" cy="639762"/>
          </a:xfrm>
        </p:spPr>
        <p:txBody>
          <a:bodyPr/>
          <a:lstStyle/>
          <a:p>
            <a:r>
              <a:rPr lang="ru-RU" sz="2800" b="0" dirty="0" smtClean="0">
                <a:solidFill>
                  <a:srgbClr val="006666"/>
                </a:solidFill>
              </a:rPr>
              <a:t>Совершенный вид </a:t>
            </a:r>
            <a:r>
              <a:rPr lang="ru-RU" sz="2800" b="0" dirty="0" smtClean="0"/>
              <a:t>(что сделав?)   </a:t>
            </a:r>
            <a:endParaRPr lang="ru-RU" sz="2800" b="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319463" cy="413732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Смеяться – </a:t>
            </a:r>
            <a:r>
              <a:rPr lang="ru-RU" sz="2800" dirty="0" err="1" smtClean="0"/>
              <a:t>рассме</a:t>
            </a:r>
            <a:r>
              <a:rPr lang="ru-RU" sz="2800" dirty="0" smtClean="0"/>
              <a:t>...</a:t>
            </a:r>
            <a:r>
              <a:rPr lang="ru-RU" sz="2800" dirty="0" err="1" smtClean="0"/>
              <a:t>сь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/>
              <a:t>с</a:t>
            </a:r>
            <a:r>
              <a:rPr lang="ru-RU" sz="2800" dirty="0" smtClean="0"/>
              <a:t>обираться – </a:t>
            </a:r>
            <a:r>
              <a:rPr lang="ru-RU" sz="2800" dirty="0" err="1" smtClean="0"/>
              <a:t>собра</a:t>
            </a:r>
            <a:r>
              <a:rPr lang="ru-RU" sz="2800" dirty="0" smtClean="0"/>
              <a:t>...</a:t>
            </a:r>
            <a:r>
              <a:rPr lang="ru-RU" sz="2800" dirty="0" err="1" smtClean="0"/>
              <a:t>сь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улыбаться – </a:t>
            </a:r>
            <a:r>
              <a:rPr lang="ru-RU" sz="2800" dirty="0" err="1" smtClean="0"/>
              <a:t>улыбн</a:t>
            </a:r>
            <a:r>
              <a:rPr lang="ru-RU" sz="2800" dirty="0" smtClean="0"/>
              <a:t>...</a:t>
            </a:r>
            <a:r>
              <a:rPr lang="ru-RU" sz="2800" dirty="0" err="1" smtClean="0"/>
              <a:t>сь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держаться – </a:t>
            </a:r>
            <a:r>
              <a:rPr lang="ru-RU" sz="2800" dirty="0" err="1" smtClean="0"/>
              <a:t>задерж</a:t>
            </a:r>
            <a:r>
              <a:rPr lang="ru-RU" sz="2800" dirty="0" smtClean="0"/>
              <a:t>...</a:t>
            </a:r>
            <a:r>
              <a:rPr lang="ru-RU" sz="2800" dirty="0" err="1" smtClean="0"/>
              <a:t>сь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/>
              <a:t>и</a:t>
            </a:r>
            <a:r>
              <a:rPr lang="ru-RU" sz="2800" dirty="0" smtClean="0"/>
              <a:t>стекать – истек…</a:t>
            </a:r>
          </a:p>
          <a:p>
            <a:pPr marL="0" indent="0">
              <a:buNone/>
            </a:pPr>
            <a:r>
              <a:rPr lang="ru-RU" sz="2800" dirty="0" smtClean="0"/>
              <a:t>влезать – влез...</a:t>
            </a:r>
          </a:p>
          <a:p>
            <a:pPr marL="0" indent="0">
              <a:buNone/>
            </a:pPr>
            <a:r>
              <a:rPr lang="ru-RU" sz="2800" dirty="0" smtClean="0"/>
              <a:t>завидовать – </a:t>
            </a:r>
            <a:r>
              <a:rPr lang="ru-RU" sz="2800" dirty="0" err="1" smtClean="0"/>
              <a:t>позавидо</a:t>
            </a:r>
            <a:r>
              <a:rPr lang="ru-RU" sz="2800" dirty="0" smtClean="0"/>
              <a:t>...</a:t>
            </a:r>
          </a:p>
          <a:p>
            <a:pPr marL="0" indent="0">
              <a:buNone/>
            </a:pPr>
            <a:r>
              <a:rPr lang="ru-RU" sz="2800" dirty="0" smtClean="0"/>
              <a:t>выполнять – </a:t>
            </a:r>
            <a:r>
              <a:rPr lang="ru-RU" sz="2800" dirty="0" err="1" smtClean="0"/>
              <a:t>выполн</a:t>
            </a:r>
            <a:r>
              <a:rPr lang="ru-RU" sz="2800" dirty="0" smtClean="0"/>
              <a:t>...</a:t>
            </a:r>
            <a:endParaRPr lang="ru-RU" sz="28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r>
              <a:rPr lang="ru-RU" sz="3200" dirty="0" smtClean="0">
                <a:solidFill>
                  <a:srgbClr val="1C1C1C"/>
                </a:solidFill>
              </a:rPr>
              <a:t>Деепричастие</a:t>
            </a:r>
            <a:br>
              <a:rPr lang="ru-RU" sz="3200" dirty="0" smtClean="0">
                <a:solidFill>
                  <a:srgbClr val="1C1C1C"/>
                </a:solidFill>
              </a:rPr>
            </a:br>
            <a:r>
              <a:rPr lang="ru-RU" sz="3200" dirty="0" smtClean="0">
                <a:solidFill>
                  <a:srgbClr val="1C1C1C"/>
                </a:solidFill>
              </a:rPr>
              <a:t>как самостоятельная часть речи</a:t>
            </a:r>
            <a:endParaRPr lang="ru-RU" sz="3200" dirty="0">
              <a:solidFill>
                <a:srgbClr val="1C1C1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60432" y="6502222"/>
            <a:ext cx="683568" cy="288131"/>
          </a:xfrm>
          <a:prstGeom prst="rect">
            <a:avLst/>
          </a:prstGeom>
          <a:solidFill>
            <a:srgbClr val="BDB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 со стрелкой вниз 10">
            <a:hlinkClick r:id="rId2" action="ppaction://hlinksldjump"/>
          </p:cNvPr>
          <p:cNvSpPr/>
          <p:nvPr/>
        </p:nvSpPr>
        <p:spPr>
          <a:xfrm>
            <a:off x="7092280" y="6309322"/>
            <a:ext cx="1944216" cy="481032"/>
          </a:xfrm>
          <a:prstGeom prst="downArrowCallout">
            <a:avLst/>
          </a:prstGeom>
          <a:solidFill>
            <a:srgbClr val="BDB47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  Проверь себя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78293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6002</TotalTime>
  <Words>1525</Words>
  <Application>Microsoft Office PowerPoint</Application>
  <PresentationFormat>Экран (4:3)</PresentationFormat>
  <Paragraphs>328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Diseño predeterminado</vt:lpstr>
      <vt:lpstr>Слайд 1</vt:lpstr>
      <vt:lpstr>Содержание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 (тест)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  <vt:lpstr>Деепричастие как самостоятельная часть речи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comp</cp:lastModifiedBy>
  <cp:revision>821</cp:revision>
  <dcterms:created xsi:type="dcterms:W3CDTF">2010-05-23T14:28:12Z</dcterms:created>
  <dcterms:modified xsi:type="dcterms:W3CDTF">2015-01-13T11:31:43Z</dcterms:modified>
</cp:coreProperties>
</file>