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A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F61612-DBB8-4708-8194-05ECAAEDD8FC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75968-EDA8-448E-8743-FE9BA3A8FD7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F61612-DBB8-4708-8194-05ECAAEDD8FC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75968-EDA8-448E-8743-FE9BA3A8FD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F61612-DBB8-4708-8194-05ECAAEDD8FC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75968-EDA8-448E-8743-FE9BA3A8FD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F61612-DBB8-4708-8194-05ECAAEDD8FC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75968-EDA8-448E-8743-FE9BA3A8FD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F61612-DBB8-4708-8194-05ECAAEDD8FC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75968-EDA8-448E-8743-FE9BA3A8FD7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F61612-DBB8-4708-8194-05ECAAEDD8FC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75968-EDA8-448E-8743-FE9BA3A8FD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F61612-DBB8-4708-8194-05ECAAEDD8FC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75968-EDA8-448E-8743-FE9BA3A8FD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F61612-DBB8-4708-8194-05ECAAEDD8FC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75968-EDA8-448E-8743-FE9BA3A8FD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F61612-DBB8-4708-8194-05ECAAEDD8FC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75968-EDA8-448E-8743-FE9BA3A8FD7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F61612-DBB8-4708-8194-05ECAAEDD8FC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75968-EDA8-448E-8743-FE9BA3A8FD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F61612-DBB8-4708-8194-05ECAAEDD8FC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75968-EDA8-448E-8743-FE9BA3A8FD7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AF61612-DBB8-4708-8194-05ECAAEDD8FC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D375968-EDA8-448E-8743-FE9BA3A8FD7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124744"/>
            <a:ext cx="7406640" cy="2664296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C00000"/>
                </a:solidFill>
              </a:rPr>
              <a:t>Готовимся к ЕГЭ.</a:t>
            </a:r>
            <a:br>
              <a:rPr lang="ru-RU" sz="6600" dirty="0" smtClean="0">
                <a:solidFill>
                  <a:srgbClr val="C00000"/>
                </a:solidFill>
              </a:rPr>
            </a:br>
            <a:r>
              <a:rPr lang="ru-RU" sz="6600" dirty="0" err="1" smtClean="0">
                <a:solidFill>
                  <a:srgbClr val="C00000"/>
                </a:solidFill>
              </a:rPr>
              <a:t>Электив</a:t>
            </a:r>
            <a:r>
              <a:rPr lang="ru-RU" sz="6600" dirty="0" smtClean="0">
                <a:solidFill>
                  <a:srgbClr val="C00000"/>
                </a:solidFill>
              </a:rPr>
              <a:t> 11 класс.</a:t>
            </a:r>
            <a:endParaRPr lang="ru-RU" sz="66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37360" y="4941168"/>
            <a:ext cx="7406640" cy="1752600"/>
          </a:xfrm>
        </p:spPr>
        <p:txBody>
          <a:bodyPr/>
          <a:lstStyle/>
          <a:p>
            <a:r>
              <a:rPr lang="ru-RU" dirty="0" smtClean="0"/>
              <a:t>Сазонова Л.П., учитель русского языка и литературы, МОУ «СОШ №9» г. Саранска Республики Мордовия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А26.В </a:t>
            </a:r>
            <a:r>
              <a:rPr lang="ru-RU" sz="2800" dirty="0" smtClean="0">
                <a:solidFill>
                  <a:srgbClr val="C00000"/>
                </a:solidFill>
              </a:rPr>
              <a:t>каком варианте ответа правильно указаны все цифры, на месте которых в предложении должны стоять запятые?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Сейчас мне придётся ненадолго отлучиться (1) но (2) когда я вновь вернусь в Москву (3) то буду искренне рад с Вами увидеться (4) если и Вы соизволите согласиться на встречу.</a:t>
            </a:r>
            <a:endParaRPr lang="ru-RU" dirty="0" smtClean="0"/>
          </a:p>
          <a:p>
            <a:r>
              <a:rPr lang="ru-RU" dirty="0" smtClean="0"/>
              <a:t>   </a:t>
            </a:r>
            <a:r>
              <a:rPr lang="ru-RU" b="1" dirty="0" smtClean="0"/>
              <a:t>1) </a:t>
            </a:r>
            <a:r>
              <a:rPr lang="ru-RU" dirty="0" smtClean="0"/>
              <a:t>1, 3, 4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2) </a:t>
            </a:r>
            <a:r>
              <a:rPr lang="ru-RU" dirty="0" smtClean="0"/>
              <a:t>2, 3, 4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3) </a:t>
            </a:r>
            <a:r>
              <a:rPr lang="ru-RU" dirty="0" smtClean="0"/>
              <a:t>1, 3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4) </a:t>
            </a:r>
            <a:r>
              <a:rPr lang="ru-RU" dirty="0" smtClean="0"/>
              <a:t>1, 2, 4</a:t>
            </a:r>
          </a:p>
          <a:p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5364088" y="4077072"/>
            <a:ext cx="2714600" cy="156247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1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7" name="Улыбающееся лицо 6"/>
          <p:cNvSpPr/>
          <p:nvPr/>
        </p:nvSpPr>
        <p:spPr>
          <a:xfrm>
            <a:off x="7740352" y="5157192"/>
            <a:ext cx="72008" cy="45719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А26.В </a:t>
            </a:r>
            <a:r>
              <a:rPr lang="ru-RU" sz="2800" dirty="0" smtClean="0">
                <a:solidFill>
                  <a:srgbClr val="C00000"/>
                </a:solidFill>
              </a:rPr>
              <a:t>каком варианте ответа правильно указаны все цифры, на месте которых в предложении должны стоять запятые?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Длинный ряд этот показался особенно труден Левину (1) но зато (2) когда ряд был дойдён до конца (3) а Тит медленными шагами начал заходить по следам (4) Левин точно так же пошёл по своему прокосу.</a:t>
            </a:r>
            <a:endParaRPr lang="ru-RU" dirty="0" smtClean="0"/>
          </a:p>
          <a:p>
            <a:r>
              <a:rPr lang="ru-RU" dirty="0" smtClean="0"/>
              <a:t>   </a:t>
            </a:r>
            <a:r>
              <a:rPr lang="ru-RU" b="1" dirty="0" smtClean="0"/>
              <a:t>1) </a:t>
            </a:r>
            <a:r>
              <a:rPr lang="ru-RU" dirty="0" smtClean="0"/>
              <a:t>1, 3, 4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2) </a:t>
            </a:r>
            <a:r>
              <a:rPr lang="ru-RU" dirty="0" smtClean="0"/>
              <a:t>1, 2, 3, </a:t>
            </a:r>
            <a:r>
              <a:rPr lang="ru-RU" dirty="0" smtClean="0"/>
              <a:t>4</a:t>
            </a:r>
            <a:endParaRPr lang="ru-RU" sz="1700" dirty="0" smtClean="0"/>
          </a:p>
          <a:p>
            <a:r>
              <a:rPr lang="ru-RU" dirty="0" smtClean="0"/>
              <a:t>   </a:t>
            </a:r>
            <a:r>
              <a:rPr lang="ru-RU" b="1" dirty="0" smtClean="0"/>
              <a:t>3) </a:t>
            </a:r>
            <a:r>
              <a:rPr lang="ru-RU" dirty="0" smtClean="0"/>
              <a:t>2, 4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4) </a:t>
            </a:r>
            <a:r>
              <a:rPr lang="ru-RU" dirty="0" smtClean="0"/>
              <a:t>1, 2, </a:t>
            </a:r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6084168" y="3933056"/>
            <a:ext cx="2232248" cy="2664296"/>
          </a:xfrm>
          <a:prstGeom prst="smileyFac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tx1"/>
                </a:solidFill>
              </a:rPr>
              <a:t>1</a:t>
            </a:r>
            <a:endParaRPr lang="ru-RU" sz="6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332657"/>
            <a:ext cx="802838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2. Если в сложном предложении рядом оказались сочинительный и подчинительный союзы (И </a:t>
            </a:r>
            <a:r>
              <a:rPr lang="ru-RU" sz="3200" b="1" dirty="0" err="1"/>
              <a:t>и</a:t>
            </a:r>
            <a:r>
              <a:rPr lang="ru-RU" sz="3200" b="1" dirty="0"/>
              <a:t> ХОТЯ, И </a:t>
            </a:r>
            <a:r>
              <a:rPr lang="ru-RU" sz="3200" b="1" dirty="0" err="1"/>
              <a:t>и</a:t>
            </a:r>
            <a:r>
              <a:rPr lang="ru-RU" sz="3200" b="1" dirty="0"/>
              <a:t> КАК и др.), то нужно выяснить, нет ли после придаточной части соотносительных слов ТО, ТАК или еще одного сочинительного союза (А, НО, ОДНАКО и др.). Запятая ставится только тогда, когда эти слова после придаточной части отсутствуют.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А26.В </a:t>
            </a:r>
            <a:r>
              <a:rPr lang="ru-RU" sz="2800" dirty="0" smtClean="0">
                <a:solidFill>
                  <a:srgbClr val="C00000"/>
                </a:solidFill>
              </a:rPr>
              <a:t>каком варианте ответа правильно указаны все цифры, на месте которых в предложении должны стоять запятые?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До рассвета далеко (1) и над спящим лесом плывёт прозрачная ночная тишина (2) и (3) когда привыкнешь к ней (4) явственно начинает слышаться каждый шорох и шёпот.</a:t>
            </a:r>
            <a:endParaRPr lang="ru-RU" dirty="0" smtClean="0"/>
          </a:p>
          <a:p>
            <a:r>
              <a:rPr lang="ru-RU" dirty="0" smtClean="0"/>
              <a:t>   </a:t>
            </a:r>
            <a:r>
              <a:rPr lang="ru-RU" b="1" dirty="0" smtClean="0"/>
              <a:t>1) </a:t>
            </a:r>
            <a:r>
              <a:rPr lang="ru-RU" dirty="0" smtClean="0"/>
              <a:t>1, 2, 4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2) </a:t>
            </a:r>
            <a:r>
              <a:rPr lang="ru-RU" dirty="0" smtClean="0"/>
              <a:t>1, 2, 3, 4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3) </a:t>
            </a:r>
            <a:r>
              <a:rPr lang="ru-RU" dirty="0" smtClean="0"/>
              <a:t>2, 3, 4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4) </a:t>
            </a:r>
            <a:r>
              <a:rPr lang="ru-RU" dirty="0" smtClean="0"/>
              <a:t>1, 2, 3</a:t>
            </a:r>
          </a:p>
          <a:p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5580112" y="4077072"/>
            <a:ext cx="2304256" cy="172819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2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А30.В </a:t>
            </a:r>
            <a:r>
              <a:rPr lang="ru-RU" sz="2800" dirty="0" smtClean="0">
                <a:solidFill>
                  <a:srgbClr val="C00000"/>
                </a:solidFill>
              </a:rPr>
              <a:t>каком предложении используются контекстные антонимы?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(6)Дочь с недовольным видом допивала чай и, капризно оттопырив нижнюю губу, спрашивала</a:t>
            </a:r>
            <a:r>
              <a:rPr lang="ru-RU" sz="2400" b="1" dirty="0" smtClean="0"/>
              <a:t>:</a:t>
            </a:r>
          </a:p>
          <a:p>
            <a:r>
              <a:rPr lang="ru-RU" sz="2400" b="1" dirty="0" smtClean="0"/>
              <a:t>(29)Конечно, она изменилась: была невидной дурнушкой, а теперь стала настоящей дамой, но тоскливое разочарование в глазах осталось</a:t>
            </a:r>
            <a:r>
              <a:rPr lang="ru-RU" sz="2400" b="1" dirty="0" smtClean="0"/>
              <a:t>.</a:t>
            </a:r>
          </a:p>
          <a:p>
            <a:r>
              <a:rPr lang="ru-RU" sz="2400" b="1" dirty="0" smtClean="0"/>
              <a:t>(32)</a:t>
            </a:r>
            <a:r>
              <a:rPr lang="ru-RU" sz="2400" b="1" dirty="0" err="1" smtClean="0"/>
              <a:t>Плетёнкин</a:t>
            </a:r>
            <a:r>
              <a:rPr lang="ru-RU" sz="2400" b="1" dirty="0" smtClean="0"/>
              <a:t> занял первое место, получил бесплатную путёвку в Петербург, а после этого уже не обращал внимания на очкастую дурнушку. </a:t>
            </a:r>
            <a:endParaRPr lang="ru-RU" sz="2400" b="1" dirty="0" smtClean="0"/>
          </a:p>
          <a:p>
            <a:r>
              <a:rPr lang="ru-RU" sz="2400" b="1" dirty="0" smtClean="0"/>
              <a:t>(44)«Разве ты меня обманул?» – вновь вспомнилось ему, и он поплёлся есть остывающий суп.</a:t>
            </a:r>
            <a:endParaRPr lang="ru-RU" sz="2400" b="1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4788024" y="3501008"/>
            <a:ext cx="2426568" cy="2952328"/>
          </a:xfrm>
          <a:prstGeom prst="smileyFace">
            <a:avLst/>
          </a:prstGeom>
          <a:solidFill>
            <a:srgbClr val="FCAA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29</a:t>
            </a:r>
            <a:endParaRPr lang="ru-RU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А30.Укажите </a:t>
            </a:r>
            <a:r>
              <a:rPr lang="ru-RU" sz="2800" dirty="0" smtClean="0">
                <a:solidFill>
                  <a:srgbClr val="C00000"/>
                </a:solidFill>
              </a:rPr>
              <a:t>предложение, в котором употребляется фразеологизм.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(18)Дочка у меня сильно хворает, уже третий год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 (2)Бешено вращая зрачками, он рассказал толпившимся возле гаража мужикам, что видел в степи настоящую антилопу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(33)В овражке, прорытом вешними водами, стояла антилопа. </a:t>
            </a:r>
            <a:endParaRPr lang="ru-RU" b="1" dirty="0" smtClean="0"/>
          </a:p>
          <a:p>
            <a:r>
              <a:rPr lang="ru-RU" b="1" dirty="0" smtClean="0"/>
              <a:t>(34)Совсем  близко, </a:t>
            </a:r>
            <a:r>
              <a:rPr lang="ru-RU" b="1" dirty="0" smtClean="0"/>
              <a:t>под</a:t>
            </a:r>
            <a:r>
              <a:rPr lang="ru-RU" b="1" dirty="0" smtClean="0"/>
              <a:t>  самым  </a:t>
            </a:r>
            <a:r>
              <a:rPr lang="ru-RU" b="1" dirty="0" smtClean="0"/>
              <a:t>носом</a:t>
            </a:r>
            <a:r>
              <a:rPr lang="ru-RU" b="1" dirty="0" smtClean="0"/>
              <a:t>,  шагах  в  двадцати. </a:t>
            </a:r>
            <a:endParaRPr lang="ru-RU" b="1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6444208" y="4293096"/>
            <a:ext cx="2699792" cy="1418456"/>
          </a:xfrm>
          <a:prstGeom prst="smileyFac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34</a:t>
            </a:r>
            <a:endParaRPr lang="ru-RU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А30.Укажите </a:t>
            </a:r>
            <a:r>
              <a:rPr lang="ru-RU" sz="2800" dirty="0" smtClean="0">
                <a:solidFill>
                  <a:srgbClr val="C00000"/>
                </a:solidFill>
              </a:rPr>
              <a:t>предложение, в котором использован фразеологизм.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(22)Рассказывают, что сферическое зеркало маяка под определённым углом собирало в пучок столько солнечного света, что могло сжигать корабли, плывущие далеко в море. </a:t>
            </a:r>
            <a:endParaRPr lang="ru-RU" b="1" dirty="0" smtClean="0"/>
          </a:p>
          <a:p>
            <a:r>
              <a:rPr lang="ru-RU" b="1" dirty="0" smtClean="0"/>
              <a:t>(24)На мраморных плитах маяка самолюбивый фараон приказал выбить своё имя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(3)Хорошо, если в конце концов он поймёт это и займёт соответствующее своим способностям место, положит на плечи посильный груз. </a:t>
            </a:r>
            <a:endParaRPr lang="ru-RU" b="1" dirty="0" smtClean="0"/>
          </a:p>
          <a:p>
            <a:r>
              <a:rPr lang="ru-RU" b="1" dirty="0" smtClean="0"/>
              <a:t> (28)Надпись он залепил известью, затёр её мраморной крошкой и на ней начертал, как того требовал фараон: «Птолемей </a:t>
            </a:r>
            <a:r>
              <a:rPr lang="ru-RU" b="1" dirty="0" err="1" smtClean="0"/>
              <a:t>Филадельф</a:t>
            </a:r>
            <a:r>
              <a:rPr lang="ru-RU" b="1" dirty="0" smtClean="0"/>
              <a:t>».</a:t>
            </a:r>
            <a:endParaRPr lang="ru-RU" b="1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3491880" y="4941168"/>
            <a:ext cx="3938736" cy="1418456"/>
          </a:xfrm>
          <a:prstGeom prst="smileyFac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3</a:t>
            </a:r>
            <a:endParaRPr lang="ru-RU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В3.Укажите </a:t>
            </a:r>
            <a:r>
              <a:rPr lang="ru-RU" sz="2800" dirty="0" smtClean="0">
                <a:solidFill>
                  <a:srgbClr val="C00000"/>
                </a:solidFill>
              </a:rPr>
              <a:t>тип подчинительной связи в словосочетании ТАКОГО НЕ СЛУЧАЕТСЯ (предложение 11).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(11)Если после наших продолжительных усилий такого не случается, то напрашивается один из выводов: либо мы делаем неверные шаги, либо наши взаимоотношения строятся на зыбкой почве, ибо держатся только на одном человеке и один человек пытается тащить на себе всё, а это уже абсурдно и искусственно.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355976" y="5949280"/>
            <a:ext cx="4608512" cy="77038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управление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В3.Укажите </a:t>
            </a:r>
            <a:r>
              <a:rPr lang="ru-RU" sz="2800" dirty="0" smtClean="0">
                <a:solidFill>
                  <a:srgbClr val="C00000"/>
                </a:solidFill>
              </a:rPr>
              <a:t>тип подчинительной связи в словосочетании НЕОБХОДИМОСТЬ ЗАЩИЩАТЬ (предложение 25).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(25)Она рождается из необходимости защищать свою семью, друга, дом, Отчизну, то есть из необходимости отвечать за что-то большее, чем собственная жизнь. 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63688" y="4725144"/>
            <a:ext cx="6552728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примыкание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В3.</a:t>
            </a:r>
            <a:r>
              <a:rPr lang="ru-RU" sz="2800" dirty="0" smtClean="0">
                <a:solidFill>
                  <a:srgbClr val="C00000"/>
                </a:solidFill>
              </a:rPr>
              <a:t> Укажите тип подчинительной связи в словосочетании ИСКРЕННЕ УБЕЖДЕНЫ (предложение 6).</a:t>
            </a:r>
            <a:br>
              <a:rPr lang="ru-RU" sz="2800" dirty="0" smtClean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(6)Они во многом хитрее и практичнее взрослых и искренне убеждены, что взрослые существуют лишь для удовлетворения их потребностей. 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19672" y="4941168"/>
            <a:ext cx="6840760" cy="914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примыкание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В3.</a:t>
            </a:r>
            <a:r>
              <a:rPr lang="ru-RU" sz="2800" dirty="0" smtClean="0">
                <a:solidFill>
                  <a:srgbClr val="C00000"/>
                </a:solidFill>
              </a:rPr>
              <a:t> Из предложений </a:t>
            </a:r>
            <a:r>
              <a:rPr lang="ru-RU" sz="2800" dirty="0" smtClean="0">
                <a:solidFill>
                  <a:srgbClr val="C00000"/>
                </a:solidFill>
              </a:rPr>
              <a:t>30–31 </a:t>
            </a:r>
            <a:r>
              <a:rPr lang="ru-RU" sz="2800" dirty="0" smtClean="0">
                <a:solidFill>
                  <a:srgbClr val="C00000"/>
                </a:solidFill>
              </a:rPr>
              <a:t>выпишите словосочетание со связью ПРИМЫКАНИЕ.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(30)Ничего не случится с вашим зверьём».</a:t>
            </a:r>
          </a:p>
          <a:p>
            <a:r>
              <a:rPr lang="ru-RU" b="1" dirty="0" smtClean="0"/>
              <a:t>(31)Святыми глазами теперь глядят ответственные чиновники на тех, кто бил тревогу: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79712" y="4653136"/>
            <a:ext cx="6264696" cy="914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Теперь глядят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В3.Из </a:t>
            </a:r>
            <a:r>
              <a:rPr lang="ru-RU" sz="2800" dirty="0" smtClean="0">
                <a:solidFill>
                  <a:srgbClr val="C00000"/>
                </a:solidFill>
              </a:rPr>
              <a:t>предложения 24 выпишите подчинительное словосочетание со связью СОГЛАСОВАНИЕ.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(24)</a:t>
            </a:r>
            <a:r>
              <a:rPr lang="ru-RU" b="1" dirty="0" err="1" smtClean="0"/>
              <a:t>Плетёнкин</a:t>
            </a:r>
            <a:r>
              <a:rPr lang="ru-RU" b="1" dirty="0" smtClean="0"/>
              <a:t> закрылся в ванной и начал намыливать руки, вновь и вновь прокручивая подробности всего происшедшего. 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47664" y="4293096"/>
            <a:ext cx="6840760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Всего происшедшего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198</TotalTime>
  <Words>582</Words>
  <Application>Microsoft Office PowerPoint</Application>
  <PresentationFormat>Экран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Готовимся к ЕГЭ. Электив 11 класс.</vt:lpstr>
      <vt:lpstr>А30.В каком предложении используются контекстные антонимы?</vt:lpstr>
      <vt:lpstr>А30.Укажите предложение, в котором употребляется фразеологизм.</vt:lpstr>
      <vt:lpstr>А30.Укажите предложение, в котором использован фразеологизм.</vt:lpstr>
      <vt:lpstr>В3.Укажите тип подчинительной связи в словосочетании ТАКОГО НЕ СЛУЧАЕТСЯ (предложение 11). </vt:lpstr>
      <vt:lpstr>В3.Укажите тип подчинительной связи в словосочетании НЕОБХОДИМОСТЬ ЗАЩИЩАТЬ (предложение 25).</vt:lpstr>
      <vt:lpstr>В3. Укажите тип подчинительной связи в словосочетании ИСКРЕННЕ УБЕЖДЕНЫ (предложение 6). </vt:lpstr>
      <vt:lpstr>В3. Из предложений 30–31 выпишите словосочетание со связью ПРИМЫКАНИЕ.</vt:lpstr>
      <vt:lpstr>В3.Из предложения 24 выпишите подчинительное словосочетание со связью СОГЛАСОВАНИЕ.</vt:lpstr>
      <vt:lpstr>А26.В каком варианте ответа правильно указаны все цифры, на месте которых в предложении должны стоять запятые?</vt:lpstr>
      <vt:lpstr>А26.В каком варианте ответа правильно указаны все цифры, на месте которых в предложении должны стоять запятые?</vt:lpstr>
      <vt:lpstr>Слайд 12</vt:lpstr>
      <vt:lpstr>А26.В каком варианте ответа правильно указаны все цифры, на месте которых в предложении должны стоять запятые?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Готовимся к ЕГЭ.</dc:title>
  <dc:creator>Мама</dc:creator>
  <cp:lastModifiedBy>Мама</cp:lastModifiedBy>
  <cp:revision>17</cp:revision>
  <dcterms:created xsi:type="dcterms:W3CDTF">2014-01-24T11:44:38Z</dcterms:created>
  <dcterms:modified xsi:type="dcterms:W3CDTF">2014-01-24T15:03:12Z</dcterms:modified>
</cp:coreProperties>
</file>