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9" r:id="rId4"/>
    <p:sldId id="270" r:id="rId5"/>
    <p:sldId id="271" r:id="rId6"/>
    <p:sldId id="273" r:id="rId7"/>
    <p:sldId id="274" r:id="rId8"/>
    <p:sldId id="264" r:id="rId9"/>
    <p:sldId id="266" r:id="rId10"/>
    <p:sldId id="267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ED6B0-026F-4F37-AED4-FAB975880E74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6191E-4746-4805-9E58-2B38322A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9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191E-4746-4805-9E58-2B38322AFA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1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191E-4746-4805-9E58-2B38322AFA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1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5A83-7BE1-4BF8-B8D6-61EF2D84ABA0}" type="slidenum">
              <a:rPr lang="ru-RU"/>
              <a:pPr/>
              <a:t>1</a:t>
            </a:fld>
            <a:endParaRPr lang="ru-RU"/>
          </a:p>
        </p:txBody>
      </p:sp>
      <p:pic>
        <p:nvPicPr>
          <p:cNvPr id="16391" name="Picture 7" descr="5-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32286"/>
            <a:ext cx="9324975" cy="7200900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99592" y="586135"/>
            <a:ext cx="741682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ДОРОГА В ПОЭМЕ Н.В.ГОГОЛЯ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«МЁРТВЫЕ ДУШИ» </a:t>
            </a:r>
          </a:p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Презентация выполнена       учителем русского языка 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литературы МАОУ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«СОШ № 8» г. Назарово,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Красноярского края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Segoe Script" pitchFamily="34" charset="0"/>
              </a:rPr>
              <a:t>Овчинниковой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 О. В.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Segoe Script" pitchFamily="34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Segoe Script" pitchFamily="34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6EA8-70CE-47CC-BD6D-34D20DA1BA19}" type="slidenum">
              <a:rPr lang="ru-RU"/>
              <a:pPr/>
              <a:t>10</a:t>
            </a:fld>
            <a:endParaRPr lang="ru-RU"/>
          </a:p>
        </p:txBody>
      </p:sp>
      <p:pic>
        <p:nvPicPr>
          <p:cNvPr id="17412" name="Picture 4" descr="5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888"/>
            <a:ext cx="9144000" cy="7343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-136554"/>
            <a:ext cx="63367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Дорога </a:t>
            </a:r>
            <a:r>
              <a:rPr lang="ru-RU" sz="2800" dirty="0">
                <a:latin typeface="Times New Roman"/>
                <a:ea typeface="Calibri"/>
              </a:rPr>
              <a:t>Чичикова, прошедшая по разным углам и закоулкам N-</a:t>
            </a:r>
            <a:r>
              <a:rPr lang="ru-RU" sz="2800" dirty="0" err="1">
                <a:latin typeface="Times New Roman"/>
                <a:ea typeface="Calibri"/>
              </a:rPr>
              <a:t>ской</a:t>
            </a:r>
            <a:r>
              <a:rPr lang="ru-RU" sz="2800" dirty="0">
                <a:latin typeface="Times New Roman"/>
                <a:ea typeface="Calibri"/>
              </a:rPr>
              <a:t> губернии, как бы </a:t>
            </a:r>
            <a:r>
              <a:rPr lang="ru-RU" sz="2800" dirty="0" smtClean="0">
                <a:latin typeface="Times New Roman"/>
                <a:ea typeface="Calibri"/>
              </a:rPr>
              <a:t>подчёркивает </a:t>
            </a:r>
            <a:r>
              <a:rPr lang="ru-RU" sz="2800" dirty="0">
                <a:latin typeface="Times New Roman"/>
                <a:ea typeface="Calibri"/>
              </a:rPr>
              <a:t>его суетный и ложный жизненный путь. В то </a:t>
            </a:r>
            <a:r>
              <a:rPr lang="ru-RU" sz="2800" dirty="0" smtClean="0">
                <a:latin typeface="Times New Roman"/>
                <a:ea typeface="Calibri"/>
              </a:rPr>
              <a:t>время как путь </a:t>
            </a:r>
            <a:r>
              <a:rPr lang="ru-RU" sz="2800" dirty="0">
                <a:latin typeface="Times New Roman"/>
                <a:ea typeface="Calibri"/>
              </a:rPr>
              <a:t>автора, который он совершает вместе с Чичиковым, символизирует суровый </a:t>
            </a:r>
            <a:r>
              <a:rPr lang="ru-RU" sz="2800" dirty="0" smtClean="0">
                <a:latin typeface="Times New Roman"/>
                <a:ea typeface="Calibri"/>
              </a:rPr>
              <a:t>и тернистый</a:t>
            </a:r>
            <a:r>
              <a:rPr lang="ru-RU" sz="2800" dirty="0">
                <a:latin typeface="Times New Roman"/>
                <a:ea typeface="Calibri"/>
              </a:rPr>
              <a:t>, но славный путь писателя, проповедующего "любовь враждебным словом отрицания". </a:t>
            </a:r>
            <a:r>
              <a:rPr lang="ru-RU" b="1" dirty="0">
                <a:latin typeface="Times New Roman"/>
                <a:ea typeface="Calibri"/>
              </a:rPr>
              <a:t/>
            </a:r>
            <a:br>
              <a:rPr lang="ru-RU" b="1" dirty="0"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6" y="-226864"/>
            <a:ext cx="1901688" cy="25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096" y="4437112"/>
            <a:ext cx="82383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Реальная дорога в "Мертвых душах", с ее ухабами, кочками, грязью, шлагбаумами, непочиненными мостами, вырастает до символа "громадно несущейся жизни", символа исторического пути России. </a:t>
            </a:r>
            <a:r>
              <a:rPr lang="ru-RU" b="1" dirty="0">
                <a:latin typeface="Times New Roman"/>
                <a:ea typeface="Calibri"/>
              </a:rPr>
              <a:t/>
            </a:r>
            <a:br>
              <a:rPr lang="ru-RU" b="1" dirty="0"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7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6EA8-70CE-47CC-BD6D-34D20DA1BA19}" type="slidenum">
              <a:rPr lang="ru-RU"/>
              <a:pPr/>
              <a:t>11</a:t>
            </a:fld>
            <a:endParaRPr lang="ru-RU"/>
          </a:p>
        </p:txBody>
      </p:sp>
      <p:pic>
        <p:nvPicPr>
          <p:cNvPr id="17412" name="Picture 4" descr="5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956" y="-242888"/>
            <a:ext cx="9510713" cy="7343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188640"/>
            <a:ext cx="52565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2800" dirty="0" smtClean="0">
                <a:latin typeface="Times New Roman"/>
                <a:ea typeface="Calibri"/>
              </a:rPr>
              <a:t>И вот уже  </a:t>
            </a:r>
            <a:r>
              <a:rPr lang="ru-RU" sz="2800" dirty="0">
                <a:latin typeface="Times New Roman"/>
                <a:ea typeface="Calibri"/>
              </a:rPr>
              <a:t>вместо </a:t>
            </a:r>
            <a:r>
              <a:rPr lang="ru-RU" sz="2800" b="1" dirty="0" err="1">
                <a:latin typeface="Times New Roman"/>
                <a:ea typeface="Calibri"/>
              </a:rPr>
              <a:t>чичиковской</a:t>
            </a:r>
            <a:r>
              <a:rPr lang="ru-RU" sz="2800" b="1" dirty="0">
                <a:latin typeface="Times New Roman"/>
                <a:ea typeface="Calibri"/>
              </a:rPr>
              <a:t> тройки </a:t>
            </a:r>
            <a:r>
              <a:rPr lang="ru-RU" sz="2800" dirty="0">
                <a:latin typeface="Times New Roman"/>
                <a:ea typeface="Calibri"/>
              </a:rPr>
              <a:t>возникает </a:t>
            </a:r>
            <a:r>
              <a:rPr lang="ru-RU" sz="2800" dirty="0" smtClean="0">
                <a:latin typeface="Times New Roman"/>
                <a:ea typeface="Calibri"/>
              </a:rPr>
              <a:t>обобщённый </a:t>
            </a:r>
            <a:r>
              <a:rPr lang="ru-RU" sz="2800" dirty="0">
                <a:latin typeface="Times New Roman"/>
                <a:ea typeface="Calibri"/>
              </a:rPr>
              <a:t>образ </a:t>
            </a:r>
            <a:r>
              <a:rPr lang="ru-RU" sz="2800" b="1" dirty="0">
                <a:latin typeface="Times New Roman"/>
                <a:ea typeface="Calibri"/>
              </a:rPr>
              <a:t>птицы-тройки</a:t>
            </a:r>
            <a:r>
              <a:rPr lang="ru-RU" sz="2800" dirty="0">
                <a:latin typeface="Times New Roman"/>
                <a:ea typeface="Calibri"/>
              </a:rPr>
              <a:t>, который </a:t>
            </a:r>
            <a:r>
              <a:rPr lang="ru-RU" sz="2800" dirty="0" smtClean="0">
                <a:latin typeface="Times New Roman"/>
                <a:ea typeface="Calibri"/>
              </a:rPr>
              <a:t>сменяется </a:t>
            </a:r>
            <a:r>
              <a:rPr lang="ru-RU" sz="2800" dirty="0">
                <a:latin typeface="Times New Roman"/>
                <a:ea typeface="Calibri"/>
              </a:rPr>
              <a:t>образом несущейся, </a:t>
            </a:r>
            <a:r>
              <a:rPr lang="ru-RU" sz="2800" b="1" dirty="0">
                <a:latin typeface="Times New Roman"/>
                <a:ea typeface="Calibri"/>
              </a:rPr>
              <a:t>"вдохновенной Богом" Руси.</a:t>
            </a:r>
            <a:r>
              <a:rPr lang="ru-RU" sz="2800" dirty="0">
                <a:latin typeface="Times New Roman"/>
                <a:ea typeface="Calibri"/>
              </a:rPr>
              <a:t> На сей раз она на истинном пути, поэтому и преобразился замызганный </a:t>
            </a:r>
            <a:r>
              <a:rPr lang="ru-RU" sz="2800" dirty="0" err="1">
                <a:latin typeface="Times New Roman"/>
                <a:ea typeface="Calibri"/>
              </a:rPr>
              <a:t>чичиковский</a:t>
            </a:r>
            <a:r>
              <a:rPr lang="ru-RU" sz="2800" dirty="0">
                <a:latin typeface="Times New Roman"/>
                <a:ea typeface="Calibri"/>
              </a:rPr>
              <a:t> экипаж </a:t>
            </a:r>
            <a:r>
              <a:rPr lang="ru-RU" sz="2800" dirty="0" smtClean="0">
                <a:latin typeface="Times New Roman"/>
                <a:ea typeface="Calibri"/>
              </a:rPr>
              <a:t>в </a:t>
            </a:r>
            <a:r>
              <a:rPr lang="ru-RU" sz="2800" b="1" dirty="0" smtClean="0">
                <a:latin typeface="Times New Roman"/>
                <a:ea typeface="Calibri"/>
              </a:rPr>
              <a:t>птицу-тройку </a:t>
            </a:r>
            <a:r>
              <a:rPr lang="ru-RU" sz="2800" b="1" dirty="0">
                <a:latin typeface="Times New Roman"/>
                <a:ea typeface="Calibri"/>
              </a:rPr>
              <a:t>- символ свободной, обретшей живую душу России.</a:t>
            </a:r>
            <a:r>
              <a:rPr lang="ru-RU" b="1" dirty="0">
                <a:latin typeface="Times New Roman"/>
                <a:ea typeface="Calibri"/>
              </a:rPr>
              <a:t/>
            </a:r>
            <a:br>
              <a:rPr lang="ru-RU" b="1" dirty="0">
                <a:latin typeface="Times New Roman"/>
                <a:ea typeface="Calibri"/>
              </a:rPr>
            </a:b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-99392"/>
            <a:ext cx="3024336" cy="25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6EA8-70CE-47CC-BD6D-34D20DA1BA19}" type="slidenum">
              <a:rPr lang="ru-RU"/>
              <a:pPr/>
              <a:t>2</a:t>
            </a:fld>
            <a:endParaRPr lang="ru-RU"/>
          </a:p>
        </p:txBody>
      </p:sp>
      <p:pic>
        <p:nvPicPr>
          <p:cNvPr id="17412" name="Picture 4" descr="5-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6713" y="-262608"/>
            <a:ext cx="9510713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772817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Мотив дороги является центральным в создании образа Руси.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Этот образ многослоен и весьма символичен. </a:t>
            </a:r>
            <a:endParaRPr lang="ru-RU" sz="2800" dirty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задумывалась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Н. В. Гоголем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аналогии с «Божественной комедией» Данте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3" y="-99392"/>
            <a:ext cx="3921099" cy="1728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128" y="0"/>
            <a:ext cx="30243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Calibri"/>
                <a:cs typeface="Times New Roman"/>
              </a:rPr>
              <a:t> «В дорогу! в дорогу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!..» </a:t>
            </a:r>
          </a:p>
          <a:p>
            <a:r>
              <a:rPr lang="ru-RU" sz="2800" dirty="0" smtClean="0">
                <a:latin typeface="Times New Roman"/>
                <a:ea typeface="Calibri"/>
                <a:cs typeface="Times New Roman"/>
              </a:rPr>
              <a:t>К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ак заканчивает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Гоголь одно из самых проникновенных и философских лирических отступлений в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поэме?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95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6EA8-70CE-47CC-BD6D-34D20DA1BA19}" type="slidenum">
              <a:rPr lang="ru-RU"/>
              <a:pPr/>
              <a:t>3</a:t>
            </a:fld>
            <a:endParaRPr lang="ru-RU"/>
          </a:p>
        </p:txBody>
      </p:sp>
      <p:pic>
        <p:nvPicPr>
          <p:cNvPr id="17412" name="Picture 4" descr="5-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4217" y="0"/>
            <a:ext cx="9618217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63888" y="260648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Движение </a:t>
            </a:r>
            <a:r>
              <a:rPr lang="ru-RU" sz="2800" dirty="0">
                <a:latin typeface="Times New Roman"/>
                <a:ea typeface="Calibri"/>
              </a:rPr>
              <a:t>главного героя поэмы </a:t>
            </a:r>
            <a:r>
              <a:rPr lang="ru-RU" sz="2800" dirty="0" smtClean="0">
                <a:latin typeface="Times New Roman"/>
                <a:ea typeface="Calibri"/>
              </a:rPr>
              <a:t>по </a:t>
            </a:r>
            <a:r>
              <a:rPr lang="ru-RU" sz="2800" dirty="0">
                <a:latin typeface="Times New Roman"/>
                <a:ea typeface="Calibri"/>
              </a:rPr>
              <a:t>дорогам </a:t>
            </a:r>
            <a:r>
              <a:rPr lang="ru-RU" sz="2800" dirty="0" smtClean="0">
                <a:latin typeface="Times New Roman"/>
                <a:ea typeface="Calibri"/>
              </a:rPr>
              <a:t>России складываются в </a:t>
            </a:r>
            <a:r>
              <a:rPr lang="ru-RU" sz="2800" dirty="0">
                <a:latin typeface="Times New Roman"/>
                <a:ea typeface="Calibri"/>
              </a:rPr>
              <a:t>широкую картину жизни Руси.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2304256" cy="145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507417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Перед глазами Чичикова и читателя проходят практически все явления российского общества.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149080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Образ дороги, запутанной, пролегающей в глуши, никуда не ведущей, только кружащей путника, - это символ обманного пути, неправедных целей главного героя.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160483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6EA8-70CE-47CC-BD6D-34D20DA1BA19}" type="slidenum">
              <a:rPr lang="ru-RU"/>
              <a:pPr/>
              <a:t>4</a:t>
            </a:fld>
            <a:endParaRPr lang="ru-RU"/>
          </a:p>
        </p:txBody>
      </p:sp>
      <p:pic>
        <p:nvPicPr>
          <p:cNvPr id="17412" name="Picture 4" descr="5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956" y="-318759"/>
            <a:ext cx="9510713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792" y="0"/>
            <a:ext cx="6336704" cy="418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Рядом с Чичиковым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присутствует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другой путешественник - это сам писатель.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Вот его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реплики: "Гостиница была... известного рода...",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"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город никак не уступал другим губернским городам"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Этими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словами Гоголь не только подчеркивает типичность изображаемых явлений, но и дает нам понять, что незримый герой, автор, тоже хорошо знаком с ними.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7" name="Picture 3" descr="ml_objects4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-284107"/>
            <a:ext cx="2160241" cy="2447752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16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6EA8-70CE-47CC-BD6D-34D20DA1BA19}" type="slidenum">
              <a:rPr lang="ru-RU"/>
              <a:pPr/>
              <a:t>5</a:t>
            </a:fld>
            <a:endParaRPr lang="ru-RU"/>
          </a:p>
        </p:txBody>
      </p:sp>
      <p:pic>
        <p:nvPicPr>
          <p:cNvPr id="17412" name="Picture 4" descr="5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956" y="-220783"/>
            <a:ext cx="9510713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7516" y="1844824"/>
            <a:ext cx="3374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Убогая </a:t>
            </a:r>
            <a:r>
              <a:rPr lang="ru-RU" sz="2800" dirty="0">
                <a:latin typeface="Times New Roman"/>
                <a:ea typeface="Calibri"/>
              </a:rPr>
              <a:t>обстановка гостиницы, </a:t>
            </a:r>
            <a:r>
              <a:rPr lang="ru-RU" sz="2800" dirty="0" smtClean="0">
                <a:latin typeface="Times New Roman"/>
                <a:ea typeface="Calibri"/>
              </a:rPr>
              <a:t>приёмы </a:t>
            </a:r>
            <a:r>
              <a:rPr lang="ru-RU" sz="2800" dirty="0">
                <a:latin typeface="Times New Roman"/>
                <a:ea typeface="Calibri"/>
              </a:rPr>
              <a:t>у городских чиновников, выгодные сделки с помещиками вполне устраивают Чичикова, а у автора вызывают нескрываемую иронию.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848" y="-188487"/>
            <a:ext cx="1646212" cy="1770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-29096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Оборотная сторона гоголевской сатиры - лирическое начало, стремление видеть человека совершенным, а родину - могучей и процветающей. </a:t>
            </a:r>
            <a:endParaRPr lang="ru-RU" sz="2800" dirty="0" smtClean="0">
              <a:latin typeface="Times New Roman"/>
              <a:ea typeface="Calibri"/>
            </a:endParaRPr>
          </a:p>
          <a:p>
            <a:r>
              <a:rPr lang="ru-RU" sz="2800" dirty="0" smtClean="0">
                <a:latin typeface="Times New Roman"/>
                <a:ea typeface="Calibri"/>
              </a:rPr>
              <a:t>По-разному </a:t>
            </a:r>
            <a:r>
              <a:rPr lang="ru-RU" sz="2800" dirty="0">
                <a:latin typeface="Times New Roman"/>
                <a:ea typeface="Calibri"/>
              </a:rPr>
              <a:t>воспринимают дорогу разные герои.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6EA8-70CE-47CC-BD6D-34D20DA1BA19}" type="slidenum">
              <a:rPr lang="ru-RU"/>
              <a:pPr/>
              <a:t>6</a:t>
            </a:fld>
            <a:endParaRPr lang="ru-RU"/>
          </a:p>
        </p:txBody>
      </p:sp>
      <p:pic>
        <p:nvPicPr>
          <p:cNvPr id="17412" name="Picture 4" descr="5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956" y="-242888"/>
            <a:ext cx="9510713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15816" y="0"/>
            <a:ext cx="597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Чичиков </a:t>
            </a:r>
            <a:r>
              <a:rPr lang="ru-RU" sz="2400" dirty="0">
                <a:latin typeface="Times New Roman"/>
                <a:ea typeface="Calibri"/>
              </a:rPr>
              <a:t>испытывает удовольствие от быстрой </a:t>
            </a:r>
            <a:r>
              <a:rPr lang="ru-RU" sz="2400" dirty="0" smtClean="0">
                <a:latin typeface="Times New Roman"/>
                <a:ea typeface="Calibri"/>
              </a:rPr>
              <a:t>езды. «И </a:t>
            </a:r>
            <a:r>
              <a:rPr lang="ru-RU" sz="2400" dirty="0">
                <a:latin typeface="Times New Roman"/>
                <a:ea typeface="Calibri"/>
              </a:rPr>
              <a:t>какой же русский не любит быстрой езды</a:t>
            </a:r>
            <a:r>
              <a:rPr lang="ru-RU" sz="2400" dirty="0" smtClean="0">
                <a:latin typeface="Times New Roman"/>
                <a:ea typeface="Calibri"/>
              </a:rPr>
              <a:t>?»…может </a:t>
            </a:r>
            <a:r>
              <a:rPr lang="ru-RU" sz="2400" dirty="0">
                <a:latin typeface="Times New Roman"/>
                <a:ea typeface="Calibri"/>
              </a:rPr>
              <a:t>полюбоваться прекрасной </a:t>
            </a:r>
            <a:r>
              <a:rPr lang="ru-RU" sz="2400" dirty="0" smtClean="0">
                <a:latin typeface="Times New Roman"/>
                <a:ea typeface="Calibri"/>
              </a:rPr>
              <a:t>незнакомкой… </a:t>
            </a:r>
            <a:endParaRPr lang="en-US" sz="2400" dirty="0" smtClean="0">
              <a:latin typeface="Times New Roman"/>
              <a:ea typeface="Calibri"/>
            </a:endParaRPr>
          </a:p>
          <a:p>
            <a:r>
              <a:rPr lang="ru-RU" sz="2400" dirty="0" smtClean="0">
                <a:latin typeface="Times New Roman"/>
                <a:ea typeface="Calibri"/>
              </a:rPr>
              <a:t>Но </a:t>
            </a:r>
            <a:r>
              <a:rPr lang="ru-RU" sz="2400" dirty="0">
                <a:latin typeface="Times New Roman"/>
                <a:ea typeface="Calibri"/>
              </a:rPr>
              <a:t>чаще он </a:t>
            </a:r>
            <a:r>
              <a:rPr lang="ru-RU" sz="2400" dirty="0" smtClean="0">
                <a:latin typeface="Times New Roman"/>
                <a:ea typeface="Calibri"/>
              </a:rPr>
              <a:t>отмечает «подкидывающую силу» </a:t>
            </a:r>
            <a:r>
              <a:rPr lang="ru-RU" sz="2400" dirty="0">
                <a:latin typeface="Times New Roman"/>
                <a:ea typeface="Calibri"/>
              </a:rPr>
              <a:t>мостовой, радуется мягкой езде по грунтовой дороге или дремлет. </a:t>
            </a:r>
            <a:endParaRPr lang="ru-RU" sz="2400" dirty="0" smtClean="0">
              <a:latin typeface="Times New Roman"/>
              <a:ea typeface="Calibri"/>
            </a:endParaRPr>
          </a:p>
          <a:p>
            <a:endParaRPr lang="ru-RU" sz="2400" dirty="0" smtClean="0">
              <a:latin typeface="Times New Roman"/>
              <a:ea typeface="Calibri"/>
            </a:endParaRPr>
          </a:p>
          <a:p>
            <a:r>
              <a:rPr lang="ru-RU" sz="2400" dirty="0" smtClean="0">
                <a:latin typeface="Times New Roman"/>
                <a:ea typeface="Calibri"/>
              </a:rPr>
              <a:t>Великолепные </a:t>
            </a:r>
            <a:r>
              <a:rPr lang="ru-RU" sz="2400" dirty="0">
                <a:latin typeface="Times New Roman"/>
                <a:ea typeface="Calibri"/>
              </a:rPr>
              <a:t>пейзажи, проносящиеся перед его глазами, не вызывают у него особых мыслей.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 r="2000"/>
          <a:stretch>
            <a:fillRect/>
          </a:stretch>
        </p:blipFill>
        <p:spPr bwMode="auto">
          <a:xfrm>
            <a:off x="534342" y="-134516"/>
            <a:ext cx="2048323" cy="212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6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6EA8-70CE-47CC-BD6D-34D20DA1BA19}" type="slidenum">
              <a:rPr lang="ru-RU"/>
              <a:pPr/>
              <a:t>7</a:t>
            </a:fld>
            <a:endParaRPr lang="ru-RU"/>
          </a:p>
        </p:txBody>
      </p:sp>
      <p:pic>
        <p:nvPicPr>
          <p:cNvPr id="17412" name="Picture 4" descr="5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12" y="-220316"/>
            <a:ext cx="9510713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1172" y="1700808"/>
            <a:ext cx="844331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Автор тоже не обольщается увиденным</a:t>
            </a:r>
            <a:r>
              <a:rPr lang="ru-RU" sz="2400" dirty="0" smtClean="0">
                <a:latin typeface="Times New Roman"/>
                <a:ea typeface="Calibri"/>
              </a:rPr>
              <a:t>: «Русь</a:t>
            </a:r>
            <a:r>
              <a:rPr lang="ru-RU" sz="2400" dirty="0">
                <a:latin typeface="Times New Roman"/>
                <a:ea typeface="Calibri"/>
              </a:rPr>
              <a:t>! Русь! вижу тебя, из моего чудного, прекрасного далека тебя вижу: бедно, </a:t>
            </a:r>
            <a:r>
              <a:rPr lang="ru-RU" sz="2400" dirty="0" smtClean="0">
                <a:latin typeface="Times New Roman"/>
                <a:ea typeface="Calibri"/>
              </a:rPr>
              <a:t>разбросанно </a:t>
            </a:r>
            <a:r>
              <a:rPr lang="ru-RU" sz="2400" dirty="0">
                <a:latin typeface="Times New Roman"/>
                <a:ea typeface="Calibri"/>
              </a:rPr>
              <a:t>и неприютно в тебе... ничто не обольстит и не очарует </a:t>
            </a:r>
            <a:r>
              <a:rPr lang="ru-RU" sz="2400" dirty="0" smtClean="0">
                <a:latin typeface="Times New Roman"/>
                <a:ea typeface="Calibri"/>
              </a:rPr>
              <a:t>взора».</a:t>
            </a:r>
            <a:endParaRPr lang="ru-RU" sz="2400" dirty="0">
              <a:latin typeface="Times New Roman"/>
              <a:ea typeface="Calibri"/>
            </a:endParaRPr>
          </a:p>
          <a:p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Но вместе с тем для него есть </a:t>
            </a:r>
            <a:r>
              <a:rPr lang="ru-RU" sz="2400" dirty="0" smtClean="0">
                <a:latin typeface="Times New Roman"/>
                <a:ea typeface="Calibri"/>
              </a:rPr>
              <a:t>«какое-то </a:t>
            </a:r>
            <a:r>
              <a:rPr lang="ru-RU" sz="2400" dirty="0">
                <a:latin typeface="Times New Roman"/>
                <a:ea typeface="Calibri"/>
              </a:rPr>
              <a:t>странное, и манящее, </a:t>
            </a:r>
            <a:r>
              <a:rPr lang="ru-RU" sz="2400" dirty="0" smtClean="0">
                <a:latin typeface="Times New Roman"/>
                <a:ea typeface="Calibri"/>
              </a:rPr>
              <a:t>и </a:t>
            </a:r>
            <a:r>
              <a:rPr lang="ru-RU" sz="2400" dirty="0">
                <a:latin typeface="Times New Roman"/>
                <a:ea typeface="Calibri"/>
              </a:rPr>
              <a:t>несущее, и чудесное в </a:t>
            </a:r>
            <a:r>
              <a:rPr lang="ru-RU" sz="2400" dirty="0" smtClean="0">
                <a:latin typeface="Times New Roman"/>
                <a:ea typeface="Calibri"/>
              </a:rPr>
              <a:t>слове: дорога!»</a:t>
            </a:r>
          </a:p>
          <a:p>
            <a:r>
              <a:rPr lang="ru-RU" sz="2400" dirty="0">
                <a:latin typeface="Times New Roman"/>
                <a:ea typeface="Calibri"/>
              </a:rPr>
              <a:t>Для  Н. В. Гоголя дорога - нечто большее. В поэме есть  лирические отступления, выражающие авторскую поэзию. </a:t>
            </a:r>
            <a:r>
              <a:rPr lang="ru-RU" sz="2400" dirty="0" smtClean="0">
                <a:latin typeface="Times New Roman"/>
                <a:ea typeface="Calibri"/>
              </a:rPr>
              <a:t>Зачитайте </a:t>
            </a:r>
            <a:r>
              <a:rPr lang="ru-RU" sz="2400" dirty="0">
                <a:latin typeface="Times New Roman"/>
                <a:ea typeface="Calibri"/>
              </a:rPr>
              <a:t>их. </a:t>
            </a:r>
          </a:p>
          <a:p>
            <a:r>
              <a:rPr lang="ru-RU" sz="2400" dirty="0">
                <a:latin typeface="Times New Roman"/>
                <a:cs typeface="Times New Roman" pitchFamily="18" charset="0"/>
              </a:rPr>
              <a:t>Чем является дорога для Н. В. Гоголя?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/>
              <a:ea typeface="Calibri"/>
            </a:endParaRPr>
          </a:p>
          <a:p>
            <a:endParaRPr lang="ru-RU" sz="2800" dirty="0" smtClean="0">
              <a:latin typeface="Times New Roman"/>
              <a:ea typeface="Calibri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/>
          <a:stretch>
            <a:fillRect/>
          </a:stretch>
        </p:blipFill>
        <p:spPr bwMode="auto">
          <a:xfrm>
            <a:off x="521172" y="-99392"/>
            <a:ext cx="29656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6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6EA8-70CE-47CC-BD6D-34D20DA1BA19}" type="slidenum">
              <a:rPr lang="ru-RU"/>
              <a:pPr/>
              <a:t>8</a:t>
            </a:fld>
            <a:endParaRPr lang="ru-RU"/>
          </a:p>
        </p:txBody>
      </p:sp>
      <p:pic>
        <p:nvPicPr>
          <p:cNvPr id="17412" name="Picture 4" descr="5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4217" y="-242888"/>
            <a:ext cx="9618217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2708920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Для Н. В. Гоголя </a:t>
            </a:r>
            <a:r>
              <a:rPr lang="ru-RU" sz="2800" dirty="0">
                <a:latin typeface="Times New Roman"/>
                <a:ea typeface="Calibri"/>
              </a:rPr>
              <a:t>в дороге «восторженной – чудной» вся русская душа, весь </a:t>
            </a:r>
            <a:r>
              <a:rPr lang="ru-RU" sz="2800" dirty="0" smtClean="0">
                <a:latin typeface="Times New Roman"/>
                <a:ea typeface="Calibri"/>
              </a:rPr>
              <a:t>её </a:t>
            </a:r>
            <a:r>
              <a:rPr lang="ru-RU" sz="2800" dirty="0">
                <a:latin typeface="Times New Roman"/>
                <a:ea typeface="Calibri"/>
              </a:rPr>
              <a:t>размах и полнота жизни. Как бы ни сковывали русскую душу рабские сети, она </a:t>
            </a:r>
            <a:r>
              <a:rPr lang="ru-RU" sz="2800" dirty="0" smtClean="0">
                <a:latin typeface="Times New Roman"/>
                <a:ea typeface="Calibri"/>
              </a:rPr>
              <a:t>всё </a:t>
            </a:r>
            <a:r>
              <a:rPr lang="ru-RU" sz="2800" dirty="0">
                <a:latin typeface="Times New Roman"/>
                <a:ea typeface="Calibri"/>
              </a:rPr>
              <a:t>равно </a:t>
            </a:r>
            <a:r>
              <a:rPr lang="ru-RU" sz="2800" dirty="0" smtClean="0">
                <a:latin typeface="Times New Roman"/>
                <a:ea typeface="Calibri"/>
              </a:rPr>
              <a:t>остаётся </a:t>
            </a:r>
            <a:r>
              <a:rPr lang="ru-RU" sz="2800" dirty="0">
                <a:latin typeface="Times New Roman"/>
                <a:ea typeface="Calibri"/>
              </a:rPr>
              <a:t>духовно свободной. Таким образом, дорога для Гоголя - это </a:t>
            </a:r>
            <a:r>
              <a:rPr lang="ru-RU" sz="2800" dirty="0" smtClean="0">
                <a:latin typeface="Times New Roman"/>
                <a:ea typeface="Calibri"/>
              </a:rPr>
              <a:t>Русь. </a:t>
            </a:r>
            <a:r>
              <a:rPr lang="ru-RU" sz="2800" dirty="0">
                <a:latin typeface="Times New Roman"/>
                <a:ea typeface="Calibri"/>
              </a:rPr>
              <a:t>Куда ведёт дорога, по которой она мчится так, что её уже не остановить: «Русь, куда несёшься ты»?</a:t>
            </a:r>
            <a:r>
              <a:rPr lang="ru-RU" sz="3200" b="1" dirty="0">
                <a:latin typeface="Times New Roman"/>
                <a:ea typeface="Calibri"/>
              </a:rPr>
              <a:t/>
            </a:r>
            <a:br>
              <a:rPr lang="ru-RU" sz="3200" b="1" dirty="0">
                <a:latin typeface="Times New Roman"/>
                <a:ea typeface="Calibri"/>
              </a:rPr>
            </a:br>
            <a:endParaRPr lang="ru-RU" sz="3200" dirty="0"/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"/>
          <a:stretch>
            <a:fillRect/>
          </a:stretch>
        </p:blipFill>
        <p:spPr bwMode="auto">
          <a:xfrm>
            <a:off x="323528" y="-171400"/>
            <a:ext cx="1800200" cy="26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6EA8-70CE-47CC-BD6D-34D20DA1BA19}" type="slidenum">
              <a:rPr lang="ru-RU"/>
              <a:pPr/>
              <a:t>9</a:t>
            </a:fld>
            <a:endParaRPr lang="ru-RU"/>
          </a:p>
        </p:txBody>
      </p:sp>
      <p:pic>
        <p:nvPicPr>
          <p:cNvPr id="17412" name="Picture 4" descr="5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956" y="-242888"/>
            <a:ext cx="9510713" cy="7343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682452"/>
            <a:ext cx="6048672" cy="572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Реальная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дорога, по которой едет Чичиков, превращается у автора в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путь жизни.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"Что до автора, то он ни в коем случае не должен ссориться со своим героем: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ещё немало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пути и дороги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придётся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им пройти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вдвоём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рука в руку..."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Этим Гоголь указывает на символическое единство двух подходов к дороге, их взаимное дополнение и взаимопревращение. </a:t>
            </a:r>
            <a:endParaRPr lang="ru-RU" sz="2000" dirty="0">
              <a:ea typeface="Calibri"/>
              <a:cs typeface="Times New Roman"/>
            </a:endParaRPr>
          </a:p>
          <a:p>
            <a:r>
              <a:rPr lang="ru-RU" b="1" dirty="0">
                <a:latin typeface="Times New Roman"/>
                <a:ea typeface="Calibri"/>
              </a:rPr>
              <a:t/>
            </a:r>
            <a:br>
              <a:rPr lang="ru-RU" b="1" dirty="0"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42888"/>
            <a:ext cx="2088232" cy="179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692</Words>
  <Application>Microsoft Office PowerPoint</Application>
  <PresentationFormat>Экран (4:3)</PresentationFormat>
  <Paragraphs>53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85</cp:revision>
  <dcterms:modified xsi:type="dcterms:W3CDTF">2014-04-30T17:00:44Z</dcterms:modified>
</cp:coreProperties>
</file>