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78" r:id="rId2"/>
    <p:sldId id="256" r:id="rId3"/>
    <p:sldId id="262" r:id="rId4"/>
    <p:sldId id="271" r:id="rId5"/>
    <p:sldId id="259" r:id="rId6"/>
    <p:sldId id="268" r:id="rId7"/>
    <p:sldId id="266" r:id="rId8"/>
    <p:sldId id="257" r:id="rId9"/>
    <p:sldId id="269" r:id="rId10"/>
    <p:sldId id="261" r:id="rId11"/>
    <p:sldId id="270" r:id="rId12"/>
    <p:sldId id="273" r:id="rId13"/>
    <p:sldId id="263" r:id="rId14"/>
    <p:sldId id="272" r:id="rId15"/>
    <p:sldId id="274" r:id="rId16"/>
    <p:sldId id="280" r:id="rId17"/>
    <p:sldId id="275" r:id="rId18"/>
    <p:sldId id="276" r:id="rId19"/>
    <p:sldId id="265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6E0"/>
    <a:srgbClr val="CCCCFF"/>
    <a:srgbClr val="CCEC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40" autoAdjust="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D650-8107-4B90-9A39-66F3C643FA9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A6BB8-EA7C-4B3A-B878-10B8CD4CB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261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A6BB8-EA7C-4B3A-B878-10B8CD4CB86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65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A6BB8-EA7C-4B3A-B878-10B8CD4CB86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84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754" y="692696"/>
            <a:ext cx="99005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Вы пришли сюда учиться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Не лениться, а трудиться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Слушайте внимательно.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Работайте старательно.</a:t>
            </a:r>
          </a:p>
          <a:p>
            <a:pPr lvl="0" algn="ctr"/>
            <a:endParaRPr lang="ru-RU" sz="6000" dirty="0">
              <a:solidFill>
                <a:srgbClr val="CCCCFF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61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537" y="1724942"/>
            <a:ext cx="407196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u="sng" dirty="0" smtClean="0">
                <a:latin typeface="Monotype Corsiva" pitchFamily="66" charset="0"/>
                <a:cs typeface="Times New Roman" pitchFamily="18" charset="0"/>
              </a:rPr>
              <a:t>1 вариант</a:t>
            </a:r>
          </a:p>
          <a:p>
            <a:endParaRPr lang="ru-RU" sz="4000" u="sng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Хрустальная ваза</a:t>
            </a:r>
          </a:p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верблюжий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</a:rPr>
              <a:t>горб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белый снег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Сашин карандаш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верный друг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летние каникулы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83297" y="1716745"/>
            <a:ext cx="40005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 smtClean="0">
                <a:latin typeface="Monotype Corsiva" pitchFamily="66" charset="0"/>
                <a:cs typeface="Times New Roman" pitchFamily="18" charset="0"/>
              </a:rPr>
              <a:t>2вариант</a:t>
            </a:r>
          </a:p>
          <a:p>
            <a:endParaRPr lang="ru-RU" sz="4000" u="sng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Деревянный стол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волчья нора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красная роза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Васина мечта</a:t>
            </a:r>
          </a:p>
          <a:p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</a:rPr>
              <a:t>храбрая дружина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молочный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</a:rPr>
              <a:t>кисель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991" y="148406"/>
            <a:ext cx="87634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Спишите, определите разряд прилагательного. Запишите вопросы, на которые отвечают данные прилагательные.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74" y="693604"/>
            <a:ext cx="407196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Хрустальная ваза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верблюжий горб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белый снег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Сашин карандаш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верный друг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летние каникулы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108685"/>
            <a:ext cx="400052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u="sng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Деревянный стол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волчья нора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красная роза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Васина мечта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</a:rPr>
              <a:t>храбрая дружина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молочный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</a:rPr>
              <a:t>кисель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829" y="52088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56683" y="534983"/>
            <a:ext cx="865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5978" y="4101928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err="1">
                <a:solidFill>
                  <a:srgbClr val="FF0000"/>
                </a:solidFill>
                <a:latin typeface="Monotype Corsiva" pitchFamily="66" charset="0"/>
              </a:rPr>
              <a:t>К</a:t>
            </a:r>
            <a:r>
              <a:rPr lang="ru-RU" sz="2400" dirty="0" err="1" smtClean="0">
                <a:solidFill>
                  <a:srgbClr val="FF0000"/>
                </a:solidFill>
                <a:latin typeface="Monotype Corsiva" pitchFamily="66" charset="0"/>
              </a:rPr>
              <a:t>ач</a:t>
            </a: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4929198"/>
            <a:ext cx="865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37931" y="1401191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Прит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544" y="1418333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Прит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47249" y="3120190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Прит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3217718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Прит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7672" y="2296909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Кач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7630" y="2299234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Кач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251" y="4092120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Кач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24267" y="4943671"/>
            <a:ext cx="865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Левая круглая скобка 5"/>
          <p:cNvSpPr/>
          <p:nvPr/>
        </p:nvSpPr>
        <p:spPr>
          <a:xfrm rot="5400000">
            <a:off x="2818214" y="15828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круглая скобка 20"/>
          <p:cNvSpPr/>
          <p:nvPr/>
        </p:nvSpPr>
        <p:spPr>
          <a:xfrm rot="5400000">
            <a:off x="2330779" y="2772511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Левая круглая скобка 21"/>
          <p:cNvSpPr/>
          <p:nvPr/>
        </p:nvSpPr>
        <p:spPr>
          <a:xfrm rot="5400000">
            <a:off x="1879213" y="3578481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круглая скобка 22"/>
          <p:cNvSpPr/>
          <p:nvPr/>
        </p:nvSpPr>
        <p:spPr>
          <a:xfrm rot="5400000">
            <a:off x="7264207" y="75356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круглая скобка 23"/>
          <p:cNvSpPr/>
          <p:nvPr/>
        </p:nvSpPr>
        <p:spPr>
          <a:xfrm rot="5400000">
            <a:off x="2496852" y="962177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Левая круглая скобка 24"/>
          <p:cNvSpPr/>
          <p:nvPr/>
        </p:nvSpPr>
        <p:spPr>
          <a:xfrm rot="5400000">
            <a:off x="1815161" y="1864651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Левая круглая скобка 25"/>
          <p:cNvSpPr/>
          <p:nvPr/>
        </p:nvSpPr>
        <p:spPr>
          <a:xfrm rot="5400000">
            <a:off x="2219683" y="4444984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круглая скобка 26"/>
          <p:cNvSpPr/>
          <p:nvPr/>
        </p:nvSpPr>
        <p:spPr>
          <a:xfrm rot="5400000">
            <a:off x="6440599" y="1092911"/>
            <a:ext cx="278940" cy="1102951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круглая скобка 27"/>
          <p:cNvSpPr/>
          <p:nvPr/>
        </p:nvSpPr>
        <p:spPr>
          <a:xfrm rot="5400000">
            <a:off x="6316962" y="2597581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Левая круглая скобка 28"/>
          <p:cNvSpPr/>
          <p:nvPr/>
        </p:nvSpPr>
        <p:spPr>
          <a:xfrm rot="5400000">
            <a:off x="6242844" y="1694039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Левая круглая скобка 29"/>
          <p:cNvSpPr/>
          <p:nvPr/>
        </p:nvSpPr>
        <p:spPr>
          <a:xfrm rot="5400000">
            <a:off x="6831373" y="3529283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Левая круглая скобка 30"/>
          <p:cNvSpPr/>
          <p:nvPr/>
        </p:nvSpPr>
        <p:spPr>
          <a:xfrm rot="5400000">
            <a:off x="6827860" y="4432825"/>
            <a:ext cx="261434" cy="1515967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216947" y="611010"/>
            <a:ext cx="1530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Какая?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43797" y="5036071"/>
            <a:ext cx="893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Какой?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56007" y="5073073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Какие?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911731" y="623524"/>
            <a:ext cx="893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Monotype Corsiva" pitchFamily="66" charset="0"/>
              </a:rPr>
              <a:t>Какой?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894029" y="2288779"/>
            <a:ext cx="899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Какая?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35876" y="2422158"/>
            <a:ext cx="893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Какой?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505597" y="4101928"/>
            <a:ext cx="829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Какая?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65158" y="1552193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Чей?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200594" y="1511457"/>
            <a:ext cx="686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Чья?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65158" y="3350064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Monotype Corsiva" pitchFamily="66" charset="0"/>
              </a:rPr>
              <a:t>Чей?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861012" y="3163033"/>
            <a:ext cx="787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Чья?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399792" y="4213854"/>
            <a:ext cx="893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Monotype Corsiva" pitchFamily="66" charset="0"/>
              </a:rPr>
              <a:t>Какой?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6174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Памятка </a:t>
            </a:r>
          </a:p>
          <a:p>
            <a:pPr lvl="0" algn="ctr"/>
            <a:endParaRPr lang="ru-RU" sz="3200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Найдите прилагательное</a:t>
            </a:r>
          </a:p>
          <a:p>
            <a:pPr marL="360000" lvl="0" indent="-3429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Замените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прилагательное 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однокоренным существительным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от которого образовано данное 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прилагательное.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60000" lvl="0" indent="-3429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прилагательное образовано от существительного, отвечающего на вопрос что?- это относительное прилагательное (какой?)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прилагательное образовано от существительного, отвечающего на вопрос кто?- 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это притяжательное прилагательное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(чей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прилагательное не может быть образовано от существительного 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это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качественное 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прилагательное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(какой?)</a:t>
            </a:r>
          </a:p>
          <a:p>
            <a:pPr lvl="0"/>
            <a:r>
              <a:rPr lang="ru-RU" sz="28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800" i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7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2306457"/>
              </p:ext>
            </p:extLst>
          </p:nvPr>
        </p:nvGraphicFramePr>
        <p:xfrm>
          <a:off x="-13648" y="-99392"/>
          <a:ext cx="9252519" cy="6957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9007"/>
                <a:gridCol w="2999339"/>
                <a:gridCol w="3084173"/>
              </a:tblGrid>
              <a:tr h="547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effectLst/>
                          <a:latin typeface="Monotype Corsiva" panose="03010101010201010101" pitchFamily="66" charset="0"/>
                        </a:rPr>
                        <a:t>Прилагательные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effectLst/>
                          <a:latin typeface="Monotype Corsiva" panose="03010101010201010101" pitchFamily="66" charset="0"/>
                        </a:rPr>
                        <a:t>Существительные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7030A0"/>
                          </a:solidFill>
                          <a:effectLst/>
                          <a:latin typeface="Monotype Corsiva" panose="03010101010201010101" pitchFamily="66" charset="0"/>
                        </a:rPr>
                        <a:t>Вопросы 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8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effectLst/>
                          <a:latin typeface="Monotype Corsiva" panose="03010101010201010101" pitchFamily="66" charset="0"/>
                        </a:rPr>
                        <a:t>Качественные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Не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образуются 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от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существительных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Какой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? Какая? Какое?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effectLst/>
                          <a:latin typeface="Monotype Corsiva" panose="03010101010201010101" pitchFamily="66" charset="0"/>
                        </a:rPr>
                        <a:t>Относительные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Образуется от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неодушевленных существительных 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(что?)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Какой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?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</a:rPr>
                        <a:t> Какая? Какое?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5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effectLst/>
                          <a:latin typeface="Monotype Corsiva" panose="03010101010201010101" pitchFamily="66" charset="0"/>
                        </a:rPr>
                        <a:t>Притяжательные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</a:rPr>
                        <a:t>Образуется от одушевленных существительных (кто?)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</a:rPr>
                        <a:t>Чей? Чья? Чьё? Чьи?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66" y="-18810"/>
            <a:ext cx="9109881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9145947" cy="437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i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</a:t>
            </a:r>
            <a:r>
              <a:rPr lang="ru-RU" sz="3600" i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вариант </a:t>
            </a:r>
            <a:r>
              <a:rPr lang="ru-RU" sz="36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</a:t>
            </a:r>
            <a:r>
              <a:rPr lang="ru-RU" sz="36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i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вариант</a:t>
            </a:r>
            <a:endParaRPr lang="ru-RU" sz="40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Лесная опушка            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Гусиное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перо</a:t>
            </a:r>
          </a:p>
          <a:p>
            <a:pPr>
              <a:lnSpc>
                <a:spcPct val="115000"/>
              </a:lnSpc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медный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таз                  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яркий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платок</a:t>
            </a:r>
          </a:p>
          <a:p>
            <a:pPr>
              <a:lnSpc>
                <a:spcPct val="115000"/>
              </a:lnSpc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синее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небо                   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снежная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баба</a:t>
            </a:r>
          </a:p>
          <a:p>
            <a:pPr>
              <a:lnSpc>
                <a:spcPct val="115000"/>
              </a:lnSpc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глубокое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озеро           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густой лес</a:t>
            </a:r>
          </a:p>
          <a:p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бабушкино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веретено     железный гвоздь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4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0" y="0"/>
            <a:ext cx="4572000" cy="12292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 smtClean="0">
                <a:latin typeface="Times New Roman"/>
                <a:ea typeface="Times New Roman"/>
                <a:cs typeface="Times New Roman"/>
              </a:rPr>
              <a:t>Упр. 224.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14623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Вкусное варенье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площадка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свежий ветер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молодая роща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дорогое украшение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удобный костюм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красивый дом.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07831" y="614623"/>
            <a:ext cx="3582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</a:t>
            </a: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1989" y="1213813"/>
            <a:ext cx="82239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клубничное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варенье – варенье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клубники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баскетбольная площадка – площадка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баскетбола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морской ветер – ветер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моря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берёзовая роща – роща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берёзами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золотое украшение – украшение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золота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спортивный костюм – костюм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спорта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девятиэтажный дом – дом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девятью этажами</a:t>
            </a:r>
          </a:p>
          <a:p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002641"/>
            <a:ext cx="8640960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вариант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ru-RU" sz="2000" i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</a:t>
            </a:r>
            <a:r>
              <a:rPr lang="ru-RU" sz="2000" i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вариант</a:t>
            </a:r>
            <a:endParaRPr lang="ru-RU" sz="20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Лесная опушка           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Гусиное перо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медный таз                   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яркий платок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синее небо                    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снежная баба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глубокое озеро             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густой лес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бабушкино веретено 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железный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гвоздь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4166255"/>
            <a:ext cx="848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Monotype Corsiva" pitchFamily="66" charset="0"/>
              </a:rPr>
              <a:t>Прит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0556" y="5661248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Прит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66910" y="270892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9235" y="5404690"/>
            <a:ext cx="606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Кач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6079" y="4954239"/>
            <a:ext cx="65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Кач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2424" y="5306625"/>
            <a:ext cx="65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Кач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06639" y="4591479"/>
            <a:ext cx="65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Кач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3687" y="4673887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38614" y="5041198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88202" y="5737911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2424" y="4289365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Monotype Corsiva" pitchFamily="66" charset="0"/>
              </a:rPr>
              <a:t>Отн</a:t>
            </a:r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6079" y="3539682"/>
            <a:ext cx="304416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latin typeface="Times New Roman"/>
                <a:ea typeface="Times New Roman"/>
                <a:cs typeface="Times New Roman"/>
              </a:rPr>
              <a:t>Самостоятельная работа №2.</a:t>
            </a:r>
            <a:endParaRPr lang="ru-RU" u="sng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55679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66910" y="270892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31858" y="5737911"/>
            <a:ext cx="2407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64185"/>
            <a:ext cx="8964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с </a:t>
            </a:r>
            <a:r>
              <a:rPr lang="ru-RU" sz="40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сурфейсами</a:t>
            </a:r>
            <a:r>
              <a:rPr lang="ru-RU" sz="4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Заполните таблицу, распределяя прилагательные по трем столбикам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9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530120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b="1" i="1" dirty="0">
                <a:solidFill>
                  <a:srgbClr val="002060"/>
                </a:solidFill>
                <a:latin typeface="Monotype Corsiva" pitchFamily="66" charset="0"/>
              </a:rPr>
              <a:t>Мне было трудно…</a:t>
            </a:r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126"/>
          <a:stretch/>
        </p:blipFill>
        <p:spPr>
          <a:xfrm>
            <a:off x="467544" y="157671"/>
            <a:ext cx="3024336" cy="1807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4" b="23313"/>
          <a:stretch/>
        </p:blipFill>
        <p:spPr>
          <a:xfrm>
            <a:off x="107504" y="2195221"/>
            <a:ext cx="2999927" cy="19400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4365104"/>
            <a:ext cx="2160240" cy="2160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0666" y="2803932"/>
            <a:ext cx="5797798" cy="106689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67926" y="2103413"/>
            <a:ext cx="75939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600" u="sng" dirty="0">
                <a:solidFill>
                  <a:srgbClr val="002060"/>
                </a:solidFill>
                <a:latin typeface="Monotype Corsiva" pitchFamily="66" charset="0"/>
              </a:rPr>
              <a:t>«Продолжите фразу»:</a:t>
            </a:r>
            <a:endParaRPr lang="ru-RU" sz="66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/>
            <a:endParaRPr lang="ru-RU" sz="66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570202"/>
            <a:ext cx="52699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i="1" dirty="0">
                <a:solidFill>
                  <a:srgbClr val="002060"/>
                </a:solidFill>
                <a:latin typeface="Monotype Corsiva" pitchFamily="66" charset="0"/>
              </a:rPr>
              <a:t>Мне было интересно…</a:t>
            </a:r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/>
            <a:r>
              <a:rPr lang="ru-RU" sz="4000" b="1" i="1" dirty="0">
                <a:solidFill>
                  <a:srgbClr val="002060"/>
                </a:solidFill>
                <a:latin typeface="Monotype Corsiva" pitchFamily="66" charset="0"/>
              </a:rPr>
              <a:t>Я сегодня понял, что…</a:t>
            </a:r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99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8720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sz="4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4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Упр. 228</a:t>
            </a:r>
          </a:p>
          <a:p>
            <a:r>
              <a:rPr lang="ru-RU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Упр. 229</a:t>
            </a:r>
          </a:p>
          <a:p>
            <a:r>
              <a:rPr lang="ru-RU" sz="4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Стр. 165-166 упр. 230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139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4127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Спасибо всем за урок</a:t>
            </a:r>
            <a:endParaRPr lang="ru-RU" sz="7200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j0284916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0"/>
            <a:ext cx="81439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Двадцать девятое апреля.</a:t>
            </a:r>
          </a:p>
          <a:p>
            <a:endParaRPr lang="ru-RU" sz="5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Тема урока </a:t>
            </a:r>
          </a:p>
          <a:p>
            <a:pPr algn="ctr"/>
            <a:r>
              <a:rPr lang="ru-RU" sz="8000" b="1" dirty="0" smtClean="0">
                <a:solidFill>
                  <a:srgbClr val="002060"/>
                </a:solidFill>
                <a:latin typeface="Monotype Corsiva" pitchFamily="66" charset="0"/>
              </a:rPr>
              <a:t>«Разряды имен прилагательных»</a:t>
            </a:r>
            <a:endParaRPr lang="ru-RU" sz="8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721520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Урок разработала</a:t>
            </a: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учитель русского языка и литературы </a:t>
            </a: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МБОУ СОШ №12 г. Вичуги</a:t>
            </a: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Долникова Ольга </a:t>
            </a:r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Анатольевна</a:t>
            </a:r>
            <a:endParaRPr lang="ru-RU" sz="2400" b="1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6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u="sng" dirty="0" smtClean="0">
                <a:solidFill>
                  <a:srgbClr val="002060"/>
                </a:solidFill>
                <a:latin typeface="Monotype Corsiva" pitchFamily="66" charset="0"/>
              </a:rPr>
              <a:t>Цель урока: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Monotype Corsiva" pitchFamily="66" charset="0"/>
              </a:rPr>
              <a:t>уметь правильно определять разряды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Monotype Corsiva" pitchFamily="66" charset="0"/>
              </a:rPr>
              <a:t>имен прилагательных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3185" y="188640"/>
            <a:ext cx="51750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  <a:t>План </a:t>
            </a:r>
            <a:r>
              <a:rPr lang="ru-RU" sz="7200" b="1" dirty="0">
                <a:solidFill>
                  <a:srgbClr val="002060"/>
                </a:solidFill>
                <a:latin typeface="Monotype Corsiva" pitchFamily="66" charset="0"/>
              </a:rPr>
              <a:t>урока:  </a:t>
            </a:r>
            <a:endParaRPr lang="ru-RU" sz="7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/>
            <a:endParaRPr lang="ru-RU" sz="5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92170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1. Повторить материал предыдущего урока.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2. Выполнить самостоятельную работу №1.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3. Проверить работу по эталону.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4. Если есть ошибки, ещё потренироваться. Выполнить самостоятельную работу №2.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Если ошибок нет, выполнить задание повышенной трудности.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5. Проверить работу по эталону.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6. Применить знания на практике.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1933451"/>
              </p:ext>
            </p:extLst>
          </p:nvPr>
        </p:nvGraphicFramePr>
        <p:xfrm>
          <a:off x="0" y="0"/>
          <a:ext cx="9144000" cy="696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85794"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Имена прилагательные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rgbClr val="002060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</a:rPr>
                        <a:t>Качественные</a:t>
                      </a:r>
                      <a:endParaRPr lang="ru-RU" sz="3200" dirty="0">
                        <a:solidFill>
                          <a:srgbClr val="00206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5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5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Какой?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Какая? Какое? Какие?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Чей? Чья? Чьё? Чьи?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42506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Обозначают признак предмета через его отношения к: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5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5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Обозначают принадлежность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предмета кому-либо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Имеет степени сравнения и краткую форму. Сочетается со словом очень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имеет степени сравнения и краткую форму. Не сочетается со словом очень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5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98956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20270"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Имена прилагательные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795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</a:rPr>
                        <a:t>Качественные</a:t>
                      </a:r>
                      <a:endParaRPr lang="ru-RU" sz="3200" dirty="0">
                        <a:solidFill>
                          <a:srgbClr val="00206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</a:rPr>
                        <a:t>Относительные</a:t>
                      </a:r>
                      <a:endParaRPr lang="ru-RU" sz="3200" dirty="0">
                        <a:solidFill>
                          <a:srgbClr val="00206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</a:rPr>
                        <a:t>Притяжательные</a:t>
                      </a:r>
                      <a:endParaRPr lang="ru-RU" sz="3200" dirty="0">
                        <a:solidFill>
                          <a:srgbClr val="00206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408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Какой? Какая? Какое? Какие? Каков? Какова? Каково?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Какой?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Какая? Какое? Какие?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Чей? Чья? Чьё? Чьи?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62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Обозначают различные качества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(по весу, по форме, цвету и др.)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Обозначают признак предмета через его отношения к: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материалу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месту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Обозначают принадлежность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предмета кому-либо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2268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Имеет степени сравнения и краткую форму. Сочетается со словом очень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имеет степени сравнения и краткую форму. Не сочетается со словом очень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имеет степени сравнения и краткую форму. Не сочетается со словом очень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0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4" y="549370"/>
            <a:ext cx="91440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Отвечает на вопросы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какой? какая? какое?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1285860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143504" y="1214422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7394595" y="246379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131840" y="3861048"/>
            <a:ext cx="1154408" cy="853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785934" y="2714604"/>
            <a:ext cx="714380" cy="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14480" y="1643050"/>
            <a:ext cx="85725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5206" y="1714488"/>
            <a:ext cx="74117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72132" y="2643182"/>
            <a:ext cx="357186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071809"/>
            <a:ext cx="536408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Имеет       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14348" y="3861048"/>
            <a:ext cx="1337372" cy="925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250017" y="5750719"/>
            <a:ext cx="785818" cy="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57158" y="4857760"/>
            <a:ext cx="70403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16200000" flipH="1">
            <a:off x="4393421" y="5750719"/>
            <a:ext cx="785818" cy="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286248" y="4786322"/>
            <a:ext cx="78581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29058" y="6000768"/>
            <a:ext cx="378621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0" y="6000768"/>
            <a:ext cx="321467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0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5036"/>
            <a:ext cx="91440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Отвечает на вопросы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какой? какая? какое?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1285860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143504" y="1214422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7394595" y="246379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987824" y="4149028"/>
            <a:ext cx="1298424" cy="565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785934" y="2714604"/>
            <a:ext cx="714380" cy="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14480" y="1643050"/>
            <a:ext cx="85725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5206" y="1714488"/>
            <a:ext cx="92525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Нет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72132" y="2643182"/>
            <a:ext cx="357186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притяжательное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071810"/>
            <a:ext cx="5214974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Имеет степени сравнения и краткую форму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14348" y="4183052"/>
            <a:ext cx="1428760" cy="603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250017" y="5750719"/>
            <a:ext cx="785818" cy="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57158" y="4857760"/>
            <a:ext cx="70403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16200000" flipH="1">
            <a:off x="4393421" y="5750719"/>
            <a:ext cx="785818" cy="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286248" y="4786322"/>
            <a:ext cx="92525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Нет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29058" y="6000768"/>
            <a:ext cx="308911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относительное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0" y="6000768"/>
            <a:ext cx="280096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качественное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Задание: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Определите разряды имен прилагательных , пользуясь алгоритмом.</a:t>
            </a:r>
            <a:endParaRPr lang="ru-RU" sz="4400" b="1" dirty="0">
              <a:solidFill>
                <a:srgbClr val="7030A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928802"/>
            <a:ext cx="82153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Заячьи ушки, светлая ткань, соломенная шляпа, зимняя  куртка, горький перец, дядин портфель, лисий след.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92880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178592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67888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3250" y="564061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467888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378619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278605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7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9688A5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1491</TotalTime>
  <Words>781</Words>
  <Application>Microsoft Office PowerPoint</Application>
  <PresentationFormat>Экран (4:3)</PresentationFormat>
  <Paragraphs>226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uzer</cp:lastModifiedBy>
  <cp:revision>106</cp:revision>
  <dcterms:created xsi:type="dcterms:W3CDTF">2014-04-21T10:52:51Z</dcterms:created>
  <dcterms:modified xsi:type="dcterms:W3CDTF">2014-05-04T10:36:03Z</dcterms:modified>
</cp:coreProperties>
</file>