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27E2AB-875B-4418-BB63-0A6D6E15A217}" type="doc">
      <dgm:prSet loTypeId="urn:microsoft.com/office/officeart/2005/8/layout/pyramid4" loCatId="pyramid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6C596D7B-F550-42AE-B358-6E69F115CCFB}">
      <dgm:prSet phldrT="[Текст]"/>
      <dgm:spPr/>
      <dgm:t>
        <a:bodyPr/>
        <a:lstStyle/>
        <a:p>
          <a:r>
            <a:rPr lang="ru-RU" dirty="0" smtClean="0"/>
            <a:t>Читатель </a:t>
          </a:r>
          <a:endParaRPr lang="ru-RU" dirty="0"/>
        </a:p>
      </dgm:t>
    </dgm:pt>
    <dgm:pt modelId="{B5EA51AC-E4B0-49D6-8F2C-8DF852F59D98}" type="parTrans" cxnId="{D1D48528-79F3-43DA-AA69-86F74298B3C0}">
      <dgm:prSet/>
      <dgm:spPr/>
      <dgm:t>
        <a:bodyPr/>
        <a:lstStyle/>
        <a:p>
          <a:endParaRPr lang="ru-RU"/>
        </a:p>
      </dgm:t>
    </dgm:pt>
    <dgm:pt modelId="{C5F8B387-F123-421E-A952-E63BBC70451B}" type="sibTrans" cxnId="{D1D48528-79F3-43DA-AA69-86F74298B3C0}">
      <dgm:prSet/>
      <dgm:spPr/>
      <dgm:t>
        <a:bodyPr/>
        <a:lstStyle/>
        <a:p>
          <a:endParaRPr lang="ru-RU"/>
        </a:p>
      </dgm:t>
    </dgm:pt>
    <dgm:pt modelId="{0FC8B4EE-DC61-43A5-BD00-C7811653A62A}">
      <dgm:prSet phldrT="[Текст]"/>
      <dgm:spPr/>
      <dgm:t>
        <a:bodyPr/>
        <a:lstStyle/>
        <a:p>
          <a:r>
            <a:rPr lang="ru-RU" dirty="0" smtClean="0"/>
            <a:t>Обучающий контекст</a:t>
          </a:r>
          <a:endParaRPr lang="ru-RU" dirty="0"/>
        </a:p>
      </dgm:t>
    </dgm:pt>
    <dgm:pt modelId="{C57B22A2-1D09-4A87-9B35-517B519AD529}" type="parTrans" cxnId="{B4EF8365-F4BF-435A-9875-FAD772E6A848}">
      <dgm:prSet/>
      <dgm:spPr/>
      <dgm:t>
        <a:bodyPr/>
        <a:lstStyle/>
        <a:p>
          <a:endParaRPr lang="ru-RU"/>
        </a:p>
      </dgm:t>
    </dgm:pt>
    <dgm:pt modelId="{8C87CA59-D6A7-4810-8AFE-2F249B167C62}" type="sibTrans" cxnId="{B4EF8365-F4BF-435A-9875-FAD772E6A848}">
      <dgm:prSet/>
      <dgm:spPr/>
      <dgm:t>
        <a:bodyPr/>
        <a:lstStyle/>
        <a:p>
          <a:endParaRPr lang="ru-RU"/>
        </a:p>
      </dgm:t>
    </dgm:pt>
    <dgm:pt modelId="{B5F0E809-47ED-44E8-9FD0-8FB3E3BBF531}">
      <dgm:prSet phldrT="[Текст]"/>
      <dgm:spPr/>
      <dgm:t>
        <a:bodyPr/>
        <a:lstStyle/>
        <a:p>
          <a:r>
            <a:rPr lang="ru-RU" dirty="0" smtClean="0"/>
            <a:t>Стратегия понимания текста</a:t>
          </a:r>
          <a:endParaRPr lang="ru-RU" dirty="0"/>
        </a:p>
      </dgm:t>
    </dgm:pt>
    <dgm:pt modelId="{1DB20B49-157A-4C91-9016-48628105BB65}" type="parTrans" cxnId="{8D6ADE99-8124-44E0-8022-DEAAADD3CF00}">
      <dgm:prSet/>
      <dgm:spPr/>
      <dgm:t>
        <a:bodyPr/>
        <a:lstStyle/>
        <a:p>
          <a:endParaRPr lang="ru-RU"/>
        </a:p>
      </dgm:t>
    </dgm:pt>
    <dgm:pt modelId="{90418722-8122-424A-B41F-DCEE4D683E97}" type="sibTrans" cxnId="{8D6ADE99-8124-44E0-8022-DEAAADD3CF00}">
      <dgm:prSet/>
      <dgm:spPr/>
      <dgm:t>
        <a:bodyPr/>
        <a:lstStyle/>
        <a:p>
          <a:endParaRPr lang="ru-RU"/>
        </a:p>
      </dgm:t>
    </dgm:pt>
    <dgm:pt modelId="{1308939A-A6CA-4E4D-BF09-EF011927864D}">
      <dgm:prSet phldrT="[Текст]"/>
      <dgm:spPr/>
      <dgm:t>
        <a:bodyPr/>
        <a:lstStyle/>
        <a:p>
          <a:r>
            <a:rPr lang="ru-RU" dirty="0" smtClean="0"/>
            <a:t>Текст </a:t>
          </a:r>
          <a:endParaRPr lang="ru-RU" dirty="0"/>
        </a:p>
      </dgm:t>
    </dgm:pt>
    <dgm:pt modelId="{C3B8C895-9053-4DA9-81B4-45FF31B16366}" type="parTrans" cxnId="{604BE7B2-B39A-4C72-B91F-BD9B29CD6076}">
      <dgm:prSet/>
      <dgm:spPr/>
      <dgm:t>
        <a:bodyPr/>
        <a:lstStyle/>
        <a:p>
          <a:endParaRPr lang="ru-RU"/>
        </a:p>
      </dgm:t>
    </dgm:pt>
    <dgm:pt modelId="{443C95B7-B2F9-4F90-B47E-0172BB796C16}" type="sibTrans" cxnId="{604BE7B2-B39A-4C72-B91F-BD9B29CD6076}">
      <dgm:prSet/>
      <dgm:spPr/>
      <dgm:t>
        <a:bodyPr/>
        <a:lstStyle/>
        <a:p>
          <a:endParaRPr lang="ru-RU"/>
        </a:p>
      </dgm:t>
    </dgm:pt>
    <dgm:pt modelId="{740E66C1-2108-4F0A-B49A-1E24C52362D8}" type="pres">
      <dgm:prSet presAssocID="{C227E2AB-875B-4418-BB63-0A6D6E15A217}" presName="compositeShape" presStyleCnt="0">
        <dgm:presLayoutVars>
          <dgm:chMax val="9"/>
          <dgm:dir/>
          <dgm:resizeHandles val="exact"/>
        </dgm:presLayoutVars>
      </dgm:prSet>
      <dgm:spPr/>
    </dgm:pt>
    <dgm:pt modelId="{4068A651-F89F-4F6B-A852-6BC234D9330D}" type="pres">
      <dgm:prSet presAssocID="{C227E2AB-875B-4418-BB63-0A6D6E15A217}" presName="triangle1" presStyleLbl="node1" presStyleIdx="0" presStyleCnt="4">
        <dgm:presLayoutVars>
          <dgm:bulletEnabled val="1"/>
        </dgm:presLayoutVars>
      </dgm:prSet>
      <dgm:spPr/>
    </dgm:pt>
    <dgm:pt modelId="{2D358D9F-8CC0-4D43-BDC2-84C5C14DCB9C}" type="pres">
      <dgm:prSet presAssocID="{C227E2AB-875B-4418-BB63-0A6D6E15A217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C2081-5097-489F-A582-B8E90680C074}" type="pres">
      <dgm:prSet presAssocID="{C227E2AB-875B-4418-BB63-0A6D6E15A217}" presName="triangle3" presStyleLbl="node1" presStyleIdx="2" presStyleCnt="4">
        <dgm:presLayoutVars>
          <dgm:bulletEnabled val="1"/>
        </dgm:presLayoutVars>
      </dgm:prSet>
      <dgm:spPr/>
    </dgm:pt>
    <dgm:pt modelId="{33CA6E70-48AC-4A71-8EFB-FB6EE911FEAC}" type="pres">
      <dgm:prSet presAssocID="{C227E2AB-875B-4418-BB63-0A6D6E15A217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6DF00EDC-7E09-463E-9082-B59942F0174A}" type="presOf" srcId="{1308939A-A6CA-4E4D-BF09-EF011927864D}" destId="{33CA6E70-48AC-4A71-8EFB-FB6EE911FEAC}" srcOrd="0" destOrd="0" presId="urn:microsoft.com/office/officeart/2005/8/layout/pyramid4"/>
    <dgm:cxn modelId="{B4EF8365-F4BF-435A-9875-FAD772E6A848}" srcId="{C227E2AB-875B-4418-BB63-0A6D6E15A217}" destId="{0FC8B4EE-DC61-43A5-BD00-C7811653A62A}" srcOrd="1" destOrd="0" parTransId="{C57B22A2-1D09-4A87-9B35-517B519AD529}" sibTransId="{8C87CA59-D6A7-4810-8AFE-2F249B167C62}"/>
    <dgm:cxn modelId="{D1D48528-79F3-43DA-AA69-86F74298B3C0}" srcId="{C227E2AB-875B-4418-BB63-0A6D6E15A217}" destId="{6C596D7B-F550-42AE-B358-6E69F115CCFB}" srcOrd="0" destOrd="0" parTransId="{B5EA51AC-E4B0-49D6-8F2C-8DF852F59D98}" sibTransId="{C5F8B387-F123-421E-A952-E63BBC70451B}"/>
    <dgm:cxn modelId="{DABE53EF-377D-4F27-A5F7-478103C98217}" type="presOf" srcId="{6C596D7B-F550-42AE-B358-6E69F115CCFB}" destId="{4068A651-F89F-4F6B-A852-6BC234D9330D}" srcOrd="0" destOrd="0" presId="urn:microsoft.com/office/officeart/2005/8/layout/pyramid4"/>
    <dgm:cxn modelId="{99158B25-A939-451A-ACBC-FBA98AF88207}" type="presOf" srcId="{0FC8B4EE-DC61-43A5-BD00-C7811653A62A}" destId="{2D358D9F-8CC0-4D43-BDC2-84C5C14DCB9C}" srcOrd="0" destOrd="0" presId="urn:microsoft.com/office/officeart/2005/8/layout/pyramid4"/>
    <dgm:cxn modelId="{8D6ADE99-8124-44E0-8022-DEAAADD3CF00}" srcId="{C227E2AB-875B-4418-BB63-0A6D6E15A217}" destId="{B5F0E809-47ED-44E8-9FD0-8FB3E3BBF531}" srcOrd="2" destOrd="0" parTransId="{1DB20B49-157A-4C91-9016-48628105BB65}" sibTransId="{90418722-8122-424A-B41F-DCEE4D683E97}"/>
    <dgm:cxn modelId="{B0442102-CCF8-4FB7-BBA5-EC12A945AE3E}" type="presOf" srcId="{C227E2AB-875B-4418-BB63-0A6D6E15A217}" destId="{740E66C1-2108-4F0A-B49A-1E24C52362D8}" srcOrd="0" destOrd="0" presId="urn:microsoft.com/office/officeart/2005/8/layout/pyramid4"/>
    <dgm:cxn modelId="{96A77DFE-A4CD-4402-8625-2FDAE81B3205}" type="presOf" srcId="{B5F0E809-47ED-44E8-9FD0-8FB3E3BBF531}" destId="{D34C2081-5097-489F-A582-B8E90680C074}" srcOrd="0" destOrd="0" presId="urn:microsoft.com/office/officeart/2005/8/layout/pyramid4"/>
    <dgm:cxn modelId="{604BE7B2-B39A-4C72-B91F-BD9B29CD6076}" srcId="{C227E2AB-875B-4418-BB63-0A6D6E15A217}" destId="{1308939A-A6CA-4E4D-BF09-EF011927864D}" srcOrd="3" destOrd="0" parTransId="{C3B8C895-9053-4DA9-81B4-45FF31B16366}" sibTransId="{443C95B7-B2F9-4F90-B47E-0172BB796C16}"/>
    <dgm:cxn modelId="{4C85E5AD-0213-4C71-9BE6-90B64A0ADBC8}" type="presParOf" srcId="{740E66C1-2108-4F0A-B49A-1E24C52362D8}" destId="{4068A651-F89F-4F6B-A852-6BC234D9330D}" srcOrd="0" destOrd="0" presId="urn:microsoft.com/office/officeart/2005/8/layout/pyramid4"/>
    <dgm:cxn modelId="{DE6566F6-00B2-43FC-8290-54E357A1A608}" type="presParOf" srcId="{740E66C1-2108-4F0A-B49A-1E24C52362D8}" destId="{2D358D9F-8CC0-4D43-BDC2-84C5C14DCB9C}" srcOrd="1" destOrd="0" presId="urn:microsoft.com/office/officeart/2005/8/layout/pyramid4"/>
    <dgm:cxn modelId="{3F808CED-5C77-425C-A3A6-0014E49F991E}" type="presParOf" srcId="{740E66C1-2108-4F0A-B49A-1E24C52362D8}" destId="{D34C2081-5097-489F-A582-B8E90680C074}" srcOrd="2" destOrd="0" presId="urn:microsoft.com/office/officeart/2005/8/layout/pyramid4"/>
    <dgm:cxn modelId="{9D4A2335-296E-45B3-8164-A14FD6F4A112}" type="presParOf" srcId="{740E66C1-2108-4F0A-B49A-1E24C52362D8}" destId="{33CA6E70-48AC-4A71-8EFB-FB6EE911FEAC}" srcOrd="3" destOrd="0" presId="urn:microsoft.com/office/officeart/2005/8/layout/pyramid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.xvatit.com/index.php?title=%D0%9F%D0%BB%D1%83%D0%B3_%D0%B8_%D0%BC%D0%B5%D1%87_%28%D0%9A%D1%80%D0%B5%D1%81%D1%82%D1%8C%D1%8F%D0%BD%D0%B5_%D0%B8_%D1%81%D0%B5%D0%BD%D1%8C%D0%BE%D1%80%D1%8B_%D0%B2_X%E2%80%94XII_%D0%B2%D0%B2.%2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xvatit.com/busines/" TargetMode="External"/><Relationship Id="rId2" Type="http://schemas.openxmlformats.org/officeDocument/2006/relationships/hyperlink" Target="http://school.xvatit.com/index.php?title=%D0%9C%D0%BE%D1%81%D0%BA%D0%BE%D0%B2%D1%81%D1%8C%D0%BA%D0%B0_%D0%94%D0%B5%D1%80%D0%B6%D0%B0%D0%B2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hool.xvatit.com/index.php?title=%D0%92%D0%BD%D1%83%D1%82%D1%80%D0%B5%D0%BD%D0%BD%D1%8F%D1%8F_%D0%BF%D0%BE%D0%BB%D0%B8%D1%82%D0%B8%D0%BA%D0%B0_%D0%9D%D0%B8%D0%BA%D0%BE%D0%BB%D0%B0%D1%8F_I" TargetMode="External"/><Relationship Id="rId4" Type="http://schemas.openxmlformats.org/officeDocument/2006/relationships/hyperlink" Target="http://school.xvatit.com/index.php?title=%D0%92%D0%BD%D1%83%D1%82%D1%80%D0%B5%D0%BD%D0%BD%D1%8F%D1%8F_%D0%BF%D0%BE%D0%BB%D0%B8%D1%82%D0%B8%D0%BA%D0%B0_%D0%90%D0%BB%D0%B5%D0%BA%D1%81%D0%B0%D0%BD%D0%B4%D1%80%D0%B0_I_%D0%B2_1801_%E2%80%94_1806_%D0%B3%D0%B3.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a-Latn" dirty="0" smtClean="0"/>
              <a:t>lectio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человек читающий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Громадные расходы на только что завершившуюся Крымскую и продолжавшуюся Кавказскую войну серьезно подрывали экономику страны. Рекрутские наборы в армию, изъятие скота и фуража, рост повинностей разоряли население. Крестьяне роптали. </a:t>
            </a:r>
          </a:p>
          <a:p>
            <a:r>
              <a:rPr lang="ru-RU" dirty="0" smtClean="0"/>
              <a:t>По окончании войны, весной — летом 1856 г., </a:t>
            </a:r>
            <a:r>
              <a:rPr lang="ru-RU" dirty="0" smtClean="0">
                <a:hlinkClick r:id="rId2" tooltip="Плуг и меч (Крестьяне и сеньоры в X—XII вв.)"/>
              </a:rPr>
              <a:t>крестьяне</a:t>
            </a:r>
            <a:r>
              <a:rPr lang="ru-RU" dirty="0" smtClean="0"/>
              <a:t> южных губерний устремились в Крым, где, по слухам, в соответствии с якобы вышедшим царским указом они освобождались от крепостного права. Дороги были забиты толпами крестьян. Воинские отряды, посланные с целью вернуть мужиков, встретили с их стороны отчаянное сопротивление. Во многих губерниях крестьяне целыми деревнями отказывались выходить на барщину, платить оброк и государственные повинности. Помещики просили прислать в свои имения воинские отряды, но часто встречали отказ со стороны властей, поскольку просьб было очень много, а видимых поводов как будто бы и не имелось. Массовые выступления крестьян произвели сильное впечатление на помещиков и правящие круги. Перед ними возник образ новой «пугачевщины». </a:t>
            </a:r>
          </a:p>
          <a:p>
            <a:r>
              <a:rPr lang="ru-RU" dirty="0" smtClean="0"/>
              <a:t>Однако не столько внутренние, сколько внешние обстоятельства — поражение России — заставили Александра II решительно заняться проблемой отмены крепостного права. Через 40 лет после блестящих побед в Отечественной войне 1812 г. над объединенной армией почти всех европейских стран Россия потерпела поражение в Крымской войне. Война выявила экономическую отсталость страны, а вместе с ней реально вырисовывалась опасность скатывания ее в разряд второстепенных держав. </a:t>
            </a:r>
          </a:p>
          <a:p>
            <a:r>
              <a:rPr lang="ru-RU" dirty="0" smtClean="0"/>
              <a:t>Изменилась и атмосфера в российском обществе. По образному выражению историка В. О. Ключевского, «Севастополь ударил по застоявшимся умам», значительно расширив число сторонников перемен. «Теперь вопрос об освобождении крепостных во всех устах, — писал либеральный деятель К. Д. </a:t>
            </a:r>
            <a:r>
              <a:rPr lang="ru-RU" dirty="0" err="1" smtClean="0"/>
              <a:t>Кавелин</a:t>
            </a:r>
            <a:r>
              <a:rPr lang="ru-RU" dirty="0" smtClean="0"/>
              <a:t> историку С. М. Соловьеву в начале 1856 г., — об этом говорят громко, об нем думают даже те, при которых прежде нельзя было намекнуть на </a:t>
            </a:r>
            <a:r>
              <a:rPr lang="ru-RU" dirty="0" err="1" smtClean="0"/>
              <a:t>погрешительность</a:t>
            </a:r>
            <a:r>
              <a:rPr lang="ru-RU" dirty="0" smtClean="0"/>
              <a:t> крепостного права, не произведя в них корчь и нервических припадков». За отмену крепостного права активно выступали многие высшие чиновники, проникнутые либеральными идеями, и даже ближайшие родственники царя — тетка Елена Павловна и младший брат Константин.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Текст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ru-RU" dirty="0" smtClean="0"/>
              <a:t>Озаглавьте текст: ________________________________________________________________________________</a:t>
            </a:r>
          </a:p>
          <a:p>
            <a:pPr lvl="0"/>
            <a:r>
              <a:rPr lang="ru-RU" dirty="0" smtClean="0"/>
              <a:t>Составьте «схему» текста: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Перечислите:</a:t>
            </a:r>
          </a:p>
          <a:p>
            <a:pPr lvl="0"/>
            <a:r>
              <a:rPr lang="ru-RU" dirty="0" smtClean="0"/>
              <a:t>События «подтолкнувшие» к отмене крепостного права: __________________________________________________________________________________________________________________________________________________________</a:t>
            </a:r>
          </a:p>
          <a:p>
            <a:pPr lvl="0"/>
            <a:r>
              <a:rPr lang="ru-RU" dirty="0" smtClean="0"/>
              <a:t>Какие группы населения были «за» отмену крепостного права, а какие «против»? 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нига сердц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928670"/>
            <a:ext cx="5929354" cy="4447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ниги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7792"/>
            <a:ext cx="8429684" cy="6296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r>
              <a:rPr lang="ru-RU" sz="1600" dirty="0" smtClean="0"/>
              <a:t>В последние десятилетие во многих странах мира отношение к  чтению значительно изменилось. Чтение, образование и культура стали рассматриваться в развитых странах в качестве национальных приоритетов развития. Годы 2003 – 2012 были объявлены ООН десятилетием грамотности. Понимание важности и ценности чтения мировым сообществом привело к тому, что сегодня во многих развитых и развивающихся странах осуществляется политика поддержки и продвижения чтения, в основе которой лежит поддержка </a:t>
            </a:r>
            <a:r>
              <a:rPr lang="ru-RU" sz="1600" dirty="0" smtClean="0"/>
              <a:t>чтения </a:t>
            </a:r>
            <a:r>
              <a:rPr lang="ru-RU" sz="1600" dirty="0" smtClean="0"/>
              <a:t>подрастающего поколения.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В </a:t>
            </a:r>
            <a:r>
              <a:rPr lang="ru-RU" sz="1600" dirty="0" smtClean="0"/>
              <a:t>последние десятилетия в России, так же как и во многих странах мира, продолжается процесс падения уровня читательской культуры населения. В результате кардинальных перемен в жизни общества, произошедших за последние двадцать лет, статус чтения, его роль, отношение к нему сильно изменилось. 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Детское </a:t>
            </a:r>
            <a:r>
              <a:rPr lang="ru-RU" sz="1600" dirty="0" smtClean="0"/>
              <a:t>чтение сегодня – область, где уже существует и продолжает накапливаться множество проблем.  Осознание обществом этого неблагополучия отражается в средствах массовой информации, высказывания которых о детском чтении можно квалифицировать как «моральные паники». </a:t>
            </a:r>
            <a:endParaRPr lang="ru-RU" sz="1600" dirty="0" smtClean="0"/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Все больше детей и подростков в России сегодня читает мало, либо читает иначе, т.е. не так, как хотели бы этого родители и педагоги. 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Проблема: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представляет </a:t>
            </a:r>
            <a:r>
              <a:rPr lang="ru-RU" dirty="0" smtClean="0"/>
              <a:t>собой группу действий и операций, организованных для достижения целей - полноценного освоения содержания текста. Она включает в себя план, программу операций, совершаемых читателем с текстом, таких как анализ и синтез получаемой информации, оценке собственного понимания текста, размышление о читаемом, отношение к нему.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Стратегия чтения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92971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Треугольник Д.Кука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1.2.3.2. СТРАТЕГИИ СМЫСЛОВОГО ЧТЕНИЯ</a:t>
            </a:r>
            <a:r>
              <a:rPr lang="ru-RU" dirty="0" smtClean="0"/>
              <a:t> </a:t>
            </a:r>
            <a:r>
              <a:rPr lang="ru-RU" b="1" dirty="0" smtClean="0"/>
              <a:t>И РАБОТА С ТЕКСТОМ</a:t>
            </a:r>
            <a:endParaRPr lang="ru-RU" dirty="0" smtClean="0"/>
          </a:p>
          <a:p>
            <a:r>
              <a:rPr lang="ru-RU" b="1" dirty="0" smtClean="0"/>
              <a:t>Работа с текстом: поиск информации и понимание прочитанного</a:t>
            </a:r>
            <a:endParaRPr lang="ru-RU" dirty="0" smtClean="0"/>
          </a:p>
          <a:p>
            <a:r>
              <a:rPr lang="ru-RU" dirty="0" smtClean="0"/>
              <a:t>Школа будет стремиться чтобы выпускник научился </a:t>
            </a:r>
          </a:p>
          <a:p>
            <a:r>
              <a:rPr lang="ru-RU" dirty="0" smtClean="0"/>
              <a:t>• ориентироваться в содержании текста и понимать его целостный смысл:</a:t>
            </a:r>
          </a:p>
          <a:p>
            <a:r>
              <a:rPr lang="ru-RU" dirty="0" smtClean="0"/>
              <a:t>— определять главную тему, общую цель или назначение текста;</a:t>
            </a:r>
          </a:p>
          <a:p>
            <a:r>
              <a:rPr lang="ru-RU" dirty="0" smtClean="0"/>
              <a:t>— выбирать из текста или придумать заголовок, соответствующий содержанию и общему смыслу текста;</a:t>
            </a:r>
          </a:p>
          <a:p>
            <a:r>
              <a:rPr lang="ru-RU" dirty="0" smtClean="0"/>
              <a:t>— формулировать тезис, выражающий общий смысл текста;</a:t>
            </a:r>
          </a:p>
          <a:p>
            <a:r>
              <a:rPr lang="ru-RU" dirty="0" smtClean="0"/>
              <a:t>— предвосхищать содержание предметного плана текста по заголовку и с опорой на предыдущий опыт;</a:t>
            </a:r>
          </a:p>
          <a:p>
            <a:r>
              <a:rPr lang="ru-RU" dirty="0" smtClean="0"/>
              <a:t>— объяснять порядок частей/инструкций, содержащихся в тексте;</a:t>
            </a:r>
          </a:p>
          <a:p>
            <a:r>
              <a:rPr lang="ru-RU" dirty="0" smtClean="0"/>
              <a:t>— сопоставлять основные текстовые и </a:t>
            </a:r>
            <a:r>
              <a:rPr lang="ru-RU" dirty="0" err="1" smtClean="0"/>
              <a:t>внетекстовые</a:t>
            </a:r>
            <a:r>
              <a:rPr lang="ru-RU" dirty="0" smtClean="0"/>
              <a:t> компоненты: обнаруживать соответствие между частью текста и его общей идеей, сформулированной вопросом, объяснять назначение карты, рисунка, пояснять части графика или таблицы и т. д.;</a:t>
            </a:r>
          </a:p>
          <a:p>
            <a:r>
              <a:rPr lang="ru-RU" dirty="0" smtClean="0"/>
              <a:t>• находить в тексте требуемую информацию (пробегать текст глазами, определять его основные элементы, сопоставлять формы выражения информации в запросе и в самом тексте, устанавливать, являются ли они тождественными или синонимическими, находить необходимую единицу информации в тексте);</a:t>
            </a:r>
          </a:p>
          <a:p>
            <a:r>
              <a:rPr lang="ru-RU" dirty="0" smtClean="0"/>
              <a:t>…</a:t>
            </a:r>
            <a:endParaRPr lang="ru-RU" i="1" dirty="0" smtClean="0"/>
          </a:p>
          <a:p>
            <a:r>
              <a:rPr lang="ru-RU" b="1" dirty="0" smtClean="0"/>
              <a:t>Работа с текстом: преобразование и интерпретация информации</a:t>
            </a:r>
            <a:endParaRPr lang="ru-RU" i="1" dirty="0" smtClean="0"/>
          </a:p>
          <a:p>
            <a:r>
              <a:rPr lang="ru-RU" dirty="0" smtClean="0"/>
              <a:t>…</a:t>
            </a:r>
            <a:endParaRPr lang="ru-RU" i="1" dirty="0" smtClean="0"/>
          </a:p>
          <a:p>
            <a:r>
              <a:rPr lang="ru-RU" b="1" dirty="0" smtClean="0"/>
              <a:t>Работа с текстом: оценка информации</a:t>
            </a:r>
            <a:endParaRPr lang="ru-RU" i="1" dirty="0" smtClean="0"/>
          </a:p>
          <a:p>
            <a:r>
              <a:rPr lang="ru-RU" dirty="0" smtClean="0"/>
              <a:t>…</a:t>
            </a:r>
            <a:endParaRPr lang="ru-RU" i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образовательная программа основной школы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117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29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Объективация результата</a:t>
                      </a:r>
                      <a:endParaRPr lang="ru-RU" sz="4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Times New Roman"/>
                        </a:rPr>
                        <a:t>Приемы</a:t>
                      </a:r>
                      <a:endParaRPr lang="ru-RU" sz="4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422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Заголовок текста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текста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Тезисы по тексту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Вопросы к тексту (закрытые, открытые)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«Сверхзадача текста»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Логические схемы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Составление условий задачи (в т.ч. в таблице)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Чтение вслух: интонирование, паузы аргументированное объяснение значения интонации и паузы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Составление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плана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Составление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граф-схемы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Тезирование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Составление сводной таблицы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Комментирование 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Логическое запоминание учебной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информации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Кейс-метод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Приемы технологии Критического мышления (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синквейн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инсерт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т.д.)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Понимание необходимости отмены крепостного права зародилось у передовой части русского общества еще в XVIII в. Поток обличений ужасов крепостничества открыл А. Н. Радищев своим знаменитым «Путешествием из Петербурга в </a:t>
            </a:r>
            <a:r>
              <a:rPr lang="ru-RU" dirty="0" smtClean="0">
                <a:hlinkClick r:id="rId2" tooltip="Московська Держава"/>
              </a:rPr>
              <a:t>Москву</a:t>
            </a:r>
            <a:r>
              <a:rPr lang="ru-RU" dirty="0" smtClean="0"/>
              <a:t>». В дальнейшем этой темы так или иначе касались все крупнейшие русские писатели, публицисты. Идея безнравственности крепостного права стала составной частью мировоззрения читающего общества. Борьба с «мерзостью крепостного права» была лозунгом тайных обществ и основных течений общественной мысли первой половины XIX в. </a:t>
            </a:r>
          </a:p>
          <a:p>
            <a:r>
              <a:rPr lang="ru-RU" dirty="0" smtClean="0"/>
              <a:t>По мере развития капиталистического уклада в экономике зрело убеждение в том, что подневольный труд тормозит развитие хозяйства страны. Некоторые </a:t>
            </a:r>
            <a:r>
              <a:rPr lang="ru-RU" dirty="0" smtClean="0">
                <a:hlinkClick r:id="rId3"/>
              </a:rPr>
              <a:t>предприниматели</a:t>
            </a:r>
            <a:r>
              <a:rPr lang="ru-RU" dirty="0" smtClean="0"/>
              <a:t> воспользовались законом 1840 г., разрешавшим давать свободу крестьянам, прикрепленным к фабрикам. Так, заявляя об освобождении крепостных рабочих, владельцы одной из шелковых фабрик подчеркивали, что делают это по совершенной невыгодности применения крепостного труда. Своим правом отпускать крестьян на волю воспользовались и некоторые помещики. В Новороссийском крае, наряду с барщинным трудом, помещики использовали вольнонаемных сельскохозяйственных работников. </a:t>
            </a:r>
          </a:p>
          <a:p>
            <a:r>
              <a:rPr lang="ru-RU" dirty="0" smtClean="0"/>
              <a:t>Верховная власть была вынуждена идти по пути решения назревших общественных и государственных проблем и принимать такие законы, которые подтачивали устои крепостного права. Начало положил император Павел I указом 1797 г. о трехдневной барщине. Затем, в 1803 г., последовал указ </a:t>
            </a:r>
            <a:r>
              <a:rPr lang="ru-RU" dirty="0" smtClean="0">
                <a:hlinkClick r:id="rId4" tooltip="Внутренняя политика Александра I в 1801 — 1806 гг."/>
              </a:rPr>
              <a:t>Александра I</a:t>
            </a:r>
            <a:r>
              <a:rPr lang="ru-RU" dirty="0" smtClean="0"/>
              <a:t> о «вольных хлебопашцах», а в 1842 г. — закон Николая I об «обязанных» крестьянах. Россия имела опыт отмены крепостного права в трех прибалтийских губерниях и введения в западных губерниях инвентарных правил. Эти законы, хотя и не имели практических последствий для всей страны, все же оказывали значительное воздействие на общество, утверждая в нем мысль, «что существующий порядок владения душами не может оставаться неизменным». При Александре I и </a:t>
            </a:r>
            <a:r>
              <a:rPr lang="ru-RU" dirty="0" smtClean="0">
                <a:hlinkClick r:id="rId5" tooltip="Внутренняя политика Николая I"/>
              </a:rPr>
              <a:t>Николае I</a:t>
            </a:r>
            <a:r>
              <a:rPr lang="ru-RU" dirty="0" smtClean="0"/>
              <a:t> работало немало секретных комитетов, подготовивших несколько проектов отмены крепостного права. Однако подавляющая часть дворянства не мыслила своего существования без владения крепостными.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dirty="0" smtClean="0"/>
              <a:t>Текст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Озаглавьте текст _______________________________________________________________________________</a:t>
            </a:r>
          </a:p>
          <a:p>
            <a:pPr lvl="0"/>
            <a:r>
              <a:rPr lang="ru-RU" dirty="0" smtClean="0"/>
              <a:t>В трех предложениях выразите суть текста:</a:t>
            </a:r>
          </a:p>
          <a:p>
            <a:pPr lvl="0"/>
            <a:r>
              <a:rPr lang="ru-RU" dirty="0" smtClean="0"/>
              <a:t>__________________________________________________________________________________________________________________________________________________________</a:t>
            </a:r>
          </a:p>
          <a:p>
            <a:pPr lvl="0"/>
            <a:r>
              <a:rPr lang="ru-RU" dirty="0" smtClean="0"/>
              <a:t>__________________________________________________________________________________________________________________________________________________________</a:t>
            </a:r>
          </a:p>
          <a:p>
            <a:pPr lvl="0"/>
            <a:r>
              <a:rPr lang="ru-RU" dirty="0" smtClean="0"/>
              <a:t>__________________________________________________________________________________________________________________________________________________________</a:t>
            </a:r>
          </a:p>
          <a:p>
            <a:pPr lvl="0"/>
            <a:r>
              <a:rPr lang="ru-RU" dirty="0" smtClean="0"/>
              <a:t>Выделите этапы «ослабления» крепостного права:</a:t>
            </a:r>
          </a:p>
          <a:p>
            <a:pPr lvl="0"/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 </a:t>
            </a:r>
          </a:p>
          <a:p>
            <a:r>
              <a:rPr lang="ru-RU" dirty="0" smtClean="0"/>
              <a:t>…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888</Words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lectio</vt:lpstr>
      <vt:lpstr>Слайд 2</vt:lpstr>
      <vt:lpstr>Проблема:</vt:lpstr>
      <vt:lpstr>Стратегия чтения </vt:lpstr>
      <vt:lpstr>Треугольник Д.Кука</vt:lpstr>
      <vt:lpstr>Основная образовательная программа основной школы</vt:lpstr>
      <vt:lpstr>Слайд 7</vt:lpstr>
      <vt:lpstr>Текст </vt:lpstr>
      <vt:lpstr>Задания </vt:lpstr>
      <vt:lpstr>Текст </vt:lpstr>
      <vt:lpstr>Задания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lectio</dc:title>
  <dc:creator>Методическая работа</dc:creator>
  <cp:lastModifiedBy>Карманова</cp:lastModifiedBy>
  <cp:revision>6</cp:revision>
  <dcterms:created xsi:type="dcterms:W3CDTF">2013-12-09T02:55:32Z</dcterms:created>
  <dcterms:modified xsi:type="dcterms:W3CDTF">2013-12-09T03:50:59Z</dcterms:modified>
</cp:coreProperties>
</file>