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2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0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C8513-4BE6-426B-8CE3-1F183EA9475C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0A8E-7127-4F85-90E1-E3D7CCF40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6A9B0-FDE1-4D3D-8A03-9602E1A05CCE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00A8-00B4-402C-8EE6-F34759F9C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D232-79DE-4084-A44F-A6CBC8FEE901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07951-32DC-47F9-9BE3-809469ABF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83ED-F0D9-4181-8AFE-4B7374B08207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15E1-D42B-4A77-9C8B-EA4293F1D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2F51-3F18-424C-9DC0-EA390130E4F0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0E135-0DA4-4AD9-AE52-CCB50F80B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7534-34BA-4D16-8BB7-5AC7278C1E38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41EB-B183-499C-AF8A-224C784DE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A8716-8672-426C-AEB0-AD264EF837E6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92A0-7012-401D-A0BB-E7A00760E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CD0C0-7675-40BF-8BA7-3182A4E7CD29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34BD3-DD12-4903-A71E-D0FFDA72C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7AF5B-F1D6-4285-BC67-3C8944FD8C69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4430B-D7B5-4D19-A279-2C18E5F7D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7A6B-1A1C-4E38-93EA-E5D8A19FAFCF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A7C80-7202-4FC7-8383-BE582A867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C6373-E265-4597-BC73-BDF8729BA00C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C507-A2F1-4876-8DFB-0F17CA045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EF21DF-A4AA-4557-AA47-ECC4C2EF934A}" type="datetimeFigureOut">
              <a:rPr lang="ru-RU"/>
              <a:pPr>
                <a:defRPr/>
              </a:pPr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9512FC-7CFC-45EC-8B38-DBCBCB07B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" Type="http://schemas.openxmlformats.org/officeDocument/2006/relationships/image" Target="../media/image1.jpe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52" name="Picture 2" descr="C:\Users\Татьяна\Desktop\клипы\фоны\raznocvetnyj-fon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413" y="-819150"/>
            <a:ext cx="10186988" cy="859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20965" y="0"/>
            <a:ext cx="3827299" cy="923330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КРУЖОК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2916238" y="4149725"/>
            <a:ext cx="4392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Руководитель кружка «Волшебный фарфор»</a:t>
            </a:r>
          </a:p>
          <a:p>
            <a:pPr algn="ctr"/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ГКОУ СКШИ №9 с. Падинское</a:t>
            </a:r>
          </a:p>
          <a:p>
            <a:pPr algn="ctr"/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Гранкина Инна Борисовна</a:t>
            </a:r>
          </a:p>
        </p:txBody>
      </p:sp>
      <p:pic>
        <p:nvPicPr>
          <p:cNvPr id="2055" name="Picture 3" descr="C:\Users\Татьяна\Desktop\клипы\клипарт\0_6ffd4_4e6784c9_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0975" y="404813"/>
            <a:ext cx="18097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C:\Users\Татьяна\Desktop\клипы\клипарт\0_6ffe1_80adb7b4_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H="1" flipV="1">
            <a:off x="1116013" y="1052513"/>
            <a:ext cx="15732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5" descr="C:\Users\Татьяна\Desktop\клипы\клипарт\0_6ffde_d47bdcb0_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413" y="476250"/>
            <a:ext cx="121761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7" descr="C:\Users\Татьяна\Desktop\клипы\клипарт\0_6fff0_cf1856cc_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675" y="333375"/>
            <a:ext cx="16938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8" descr="C:\Users\Татьяна\Desktop\клипы\клипарт\0_6ffd7_2651b332_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3" y="1052513"/>
            <a:ext cx="10715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9" descr="C:\Users\Татьяна\Desktop\клипы\клипарт\0_6ffd3_9a26a606_S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92725" y="981075"/>
            <a:ext cx="9937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0" descr="C:\Users\Татьяна\Desktop\клипы\клипарт\0_6ffe0_cef8d16a_S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84888" y="981075"/>
            <a:ext cx="11207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1" descr="C:\Users\Татьяна\Desktop\клипы\клипарт\0_6fff3_c8ca3914_S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48488" y="981075"/>
            <a:ext cx="13382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2" descr="C:\Users\Татьяна\Desktop\клипы\клипарт\0_6ffdc_e90ad0d5_S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243888" y="765175"/>
            <a:ext cx="11144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3" descr="C:\Users\Татьяна\Desktop\клипы\клипарт\0_6ffeb_49e172a1_S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39750" y="2205038"/>
            <a:ext cx="1957388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4" descr="C:\Users\Татьяна\Desktop\клипы\клипарт\0_6ffd2_a0852cc5_S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123728" y="2060848"/>
            <a:ext cx="15875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5" descr="C:\Users\Татьяна\Desktop\клипы\клипарт\0_6ffe3_2315ec01_S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987824" y="2204864"/>
            <a:ext cx="14208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3" descr="C:\Users\Татьяна\Desktop\клипы\клипарт\0_6ffeb_49e172a1_S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635375" y="2205038"/>
            <a:ext cx="1957388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16" descr="C:\Users\Татьяна\Desktop\клипы\клипарт\0_6ffe1_80adb7b4_S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548188" y="3409950"/>
            <a:ext cx="46037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17" descr="C:\Users\Татьяна\Desktop\клипы\клипарт\0_6ffe1_80adb7b4_S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548188" y="3409950"/>
            <a:ext cx="46037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8" descr="C:\Users\Татьяна\Desktop\клипы\клипарт\0_6ffe1_80adb7b4_S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548188" y="3409950"/>
            <a:ext cx="46037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4" descr="C:\Users\Татьяна\Desktop\клипы\клипарт\0_6ffe1_80adb7b4_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H="1" flipV="1">
            <a:off x="4859338" y="2349500"/>
            <a:ext cx="21796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15" descr="C:\Users\Татьяна\Desktop\клипы\клипарт\0_6ffe3_2315ec01_S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300788" y="2276475"/>
            <a:ext cx="1419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7" descr="C:\Users\Татьяна\Desktop\Детский\bozhaja_korovka.gif"/>
          <p:cNvPicPr>
            <a:picLocks noChangeAspect="1" noChangeArrowheads="1" noCrop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3544888"/>
            <a:ext cx="29876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8" descr="C:\Users\Татьяна\Desktop\Детский\zajka.gif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659563" y="4116388"/>
            <a:ext cx="2484437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Users\Татьяна\Desktop\джамиля\930ff7fe509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C:\Users\Татьяна\Desktop\картинки\66730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1058863"/>
            <a:ext cx="6953250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клипы\фоны\raznocvetnyj-fon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331450" cy="792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00338" y="981075"/>
            <a:ext cx="6477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9613" y="981075"/>
            <a:ext cx="720725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48038" y="981075"/>
            <a:ext cx="6477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95738" y="981075"/>
            <a:ext cx="6477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79613" y="908050"/>
            <a:ext cx="3168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р     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о</a:t>
            </a:r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    з    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9613" y="1628775"/>
            <a:ext cx="720725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00338" y="1628775"/>
            <a:ext cx="639762" cy="711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48038" y="1628775"/>
            <a:ext cx="631825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95738" y="1628775"/>
            <a:ext cx="647700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79613" y="1628775"/>
            <a:ext cx="2663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и     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р</a:t>
            </a:r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   и    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00338" y="2349500"/>
            <a:ext cx="719137" cy="7191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95738" y="2349500"/>
            <a:ext cx="647700" cy="7191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76600" y="2349500"/>
            <a:ext cx="719138" cy="7191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64163" y="2349500"/>
            <a:ext cx="720725" cy="7191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2349500"/>
            <a:ext cx="720725" cy="7191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24750" y="2349500"/>
            <a:ext cx="719138" cy="7191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804025" y="2349500"/>
            <a:ext cx="720725" cy="7191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84888" y="2349500"/>
            <a:ext cx="719137" cy="7191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43888" y="2349500"/>
            <a:ext cx="720725" cy="7191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94" name="TextBox 24"/>
          <p:cNvSpPr txBox="1">
            <a:spLocks noChangeArrowheads="1"/>
          </p:cNvSpPr>
          <p:nvPr/>
        </p:nvSpPr>
        <p:spPr bwMode="auto">
          <a:xfrm>
            <a:off x="1979613" y="3068638"/>
            <a:ext cx="3960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фиалка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964613" y="2349500"/>
            <a:ext cx="720725" cy="7191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700338" y="2349500"/>
            <a:ext cx="698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 х</a:t>
            </a:r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    р    и   з     а    н    т    е    м   а</a:t>
            </a:r>
          </a:p>
        </p:txBody>
      </p:sp>
      <p:sp>
        <p:nvSpPr>
          <p:cNvPr id="3097" name="Прямоугольник 27"/>
          <p:cNvSpPr>
            <a:spLocks noChangeArrowheads="1"/>
          </p:cNvSpPr>
          <p:nvPr/>
        </p:nvSpPr>
        <p:spPr bwMode="auto">
          <a:xfrm>
            <a:off x="3059113" y="4797425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27313" y="3068638"/>
            <a:ext cx="649287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979613" y="3068638"/>
            <a:ext cx="647700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276600" y="3068638"/>
            <a:ext cx="647700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572000" y="3068638"/>
            <a:ext cx="647700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219700" y="3068638"/>
            <a:ext cx="647700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924300" y="3068638"/>
            <a:ext cx="647700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979613" y="3068638"/>
            <a:ext cx="3887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ф    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и</a:t>
            </a:r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   а   л   к   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979613" y="3789363"/>
            <a:ext cx="647700" cy="7191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331913" y="3789363"/>
            <a:ext cx="647700" cy="7191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84213" y="3789363"/>
            <a:ext cx="647700" cy="7191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627313" y="3789363"/>
            <a:ext cx="649287" cy="7191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276600" y="3789363"/>
            <a:ext cx="647700" cy="7191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924300" y="3789363"/>
            <a:ext cx="647700" cy="7191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84213" y="3789363"/>
            <a:ext cx="4032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л    а   н  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  д   </a:t>
            </a:r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ы ш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84213" y="4508500"/>
            <a:ext cx="647700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331913" y="4508500"/>
            <a:ext cx="647700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979613" y="4508500"/>
            <a:ext cx="647700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627313" y="4508500"/>
            <a:ext cx="649287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276600" y="4508500"/>
            <a:ext cx="647700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924300" y="4508500"/>
            <a:ext cx="647700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84213" y="4508500"/>
            <a:ext cx="3887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с    и   р    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е</a:t>
            </a:r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    н   ь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627313" y="5229225"/>
            <a:ext cx="649287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979613" y="5229225"/>
            <a:ext cx="647700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331913" y="5229225"/>
            <a:ext cx="647700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84213" y="5229225"/>
            <a:ext cx="647700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0" y="5229225"/>
            <a:ext cx="647700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0" y="5229225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л    и   л   и    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я</a:t>
            </a:r>
          </a:p>
        </p:txBody>
      </p:sp>
      <p:sp>
        <p:nvSpPr>
          <p:cNvPr id="3125" name="TextBox 55"/>
          <p:cNvSpPr txBox="1">
            <a:spLocks noChangeArrowheads="1"/>
          </p:cNvSpPr>
          <p:nvPr/>
        </p:nvSpPr>
        <p:spPr bwMode="auto">
          <a:xfrm>
            <a:off x="4932363" y="765175"/>
            <a:ext cx="38385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КРОССВОРД</a:t>
            </a:r>
          </a:p>
        </p:txBody>
      </p:sp>
      <p:pic>
        <p:nvPicPr>
          <p:cNvPr id="3126" name="Picture 3" descr="C:\Users\Татьяна\Desktop\клипы\клипарты\0_73ba3_4b1a9a04_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2781300"/>
            <a:ext cx="3313112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339975" y="5934075"/>
            <a:ext cx="3040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ОРХИДЕЯ</a:t>
            </a:r>
          </a:p>
        </p:txBody>
      </p:sp>
      <p:pic>
        <p:nvPicPr>
          <p:cNvPr id="3128" name="Picture 56" descr="C:\Users\Татьяна\Desktop\клипарты\Бабочки\0_7ae59_ee471c4d_X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20150" y="0"/>
            <a:ext cx="1270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9" name="Picture 57" descr="C:\Users\Татьяна\Desktop\клипарты\Бабочки\0_7ae6b_af4118a2_XS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260350"/>
            <a:ext cx="12192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0" name="Picture 58" descr="C:\Users\Татьяна\Desktop\клипарты\Бабочки\0_7ae73_4e1bc53b_X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9700" y="4292600"/>
            <a:ext cx="12192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7" grpId="0"/>
      <p:bldP spid="35" grpId="0"/>
      <p:bldP spid="42" grpId="0"/>
      <p:bldP spid="49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клипы\фоны\raznocvetnyj-fon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65138"/>
            <a:ext cx="9144000" cy="73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2348880"/>
            <a:ext cx="7322774" cy="175432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«Орхидея из холодного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фарфора»</a:t>
            </a:r>
          </a:p>
        </p:txBody>
      </p:sp>
      <p:sp>
        <p:nvSpPr>
          <p:cNvPr id="4100" name="TextBox 3"/>
          <p:cNvSpPr>
            <a:spLocks noChangeArrowheads="1"/>
          </p:cNvSpPr>
          <p:nvPr/>
        </p:nvSpPr>
        <p:spPr bwMode="auto">
          <a:xfrm>
            <a:off x="3851275" y="0"/>
            <a:ext cx="2298700" cy="1016000"/>
          </a:xfrm>
          <a:prstGeom prst="curvedDownArrow">
            <a:avLst>
              <a:gd name="adj1" fmla="val 25003"/>
              <a:gd name="adj2" fmla="val 49995"/>
              <a:gd name="adj3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FF00"/>
                </a:solidFill>
                <a:latin typeface="Calibri" pitchFamily="34" charset="0"/>
              </a:rPr>
              <a:t>ТЕМА:</a:t>
            </a:r>
          </a:p>
        </p:txBody>
      </p:sp>
      <p:pic>
        <p:nvPicPr>
          <p:cNvPr id="4101" name="Picture 9" descr="C:\Users\Татьяна\Desktop\0_6b76f_b970ddd5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23856" y="2996952"/>
            <a:ext cx="3948507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2" name="Picture 2" descr="C:\Users\Татьяна\Desktop\кружок\0_6b76e_76c55bc6_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-171450"/>
            <a:ext cx="164147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 descr="C:\Users\Татьяна\Desktop\кружок\0_6b76e_76c55bc6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-242888"/>
            <a:ext cx="1751012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Users\Татьяна\Desktop\Детский\mult-pict.narod.ru4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9563" y="3860800"/>
            <a:ext cx="2265362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клипы\фоны\raznocvetnyj-fon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65138"/>
            <a:ext cx="9144000" cy="73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827088" y="0"/>
            <a:ext cx="7848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1.С каким материалом будем работать?</a:t>
            </a:r>
          </a:p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2.Как готовится холодный фарфор?</a:t>
            </a:r>
          </a:p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3.Как получить нужную окраску?</a:t>
            </a:r>
          </a:p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4. Как раскатывается фарфор?</a:t>
            </a:r>
          </a:p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5. Как сушатся изделия из фарфора?</a:t>
            </a:r>
          </a:p>
        </p:txBody>
      </p:sp>
      <p:pic>
        <p:nvPicPr>
          <p:cNvPr id="5124" name="Picture 2" descr="C:\Users\Татьяна\Desktop\hqdefaul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676503">
            <a:off x="369888" y="2878138"/>
            <a:ext cx="3152775" cy="23637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125" name="Picture 3" descr="C:\Users\Татьяна\Desktop\leto_7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330817">
            <a:off x="5359400" y="2836863"/>
            <a:ext cx="3365500" cy="252412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26" name="Picture 4" descr="C:\Users\Татьяна\Desktop\e40f265a317ff3c0b47b0b698fbf7a92.jp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875" y="3986213"/>
            <a:ext cx="3455988" cy="2295525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клипы\фоны\raznocvetnyj-fon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8089972" cy="923330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prst="relaxedInset"/>
          </a:sp3d>
        </p:spPr>
        <p:txBody>
          <a:bodyPr wrap="none">
            <a:prstTxWarp prst="textCascadeUp">
              <a:avLst/>
            </a:prstTxWarp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ТЕХНИКА БЕЗОПАСНОСТИ: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684213" y="1773238"/>
            <a:ext cx="7686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7030A0"/>
                </a:solidFill>
                <a:latin typeface="Calibri" pitchFamily="34" charset="0"/>
              </a:rPr>
              <a:t>Всегда давайте  отметать мы травмы и опасности.</a:t>
            </a:r>
          </a:p>
          <a:p>
            <a:r>
              <a:rPr lang="ru-RU" sz="2400" b="1" i="1">
                <a:solidFill>
                  <a:srgbClr val="7030A0"/>
                </a:solidFill>
                <a:latin typeface="Calibri" pitchFamily="34" charset="0"/>
              </a:rPr>
              <a:t>И в каждом деле соблюдать законы безопасности.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611188" y="2636838"/>
            <a:ext cx="79867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>
              <a:latin typeface="Calibri" pitchFamily="34" charset="0"/>
            </a:endParaRPr>
          </a:p>
          <a:p>
            <a:r>
              <a:rPr lang="ru-RU" sz="2400" b="1">
                <a:latin typeface="Calibri" pitchFamily="34" charset="0"/>
              </a:rPr>
              <a:t>-во время работы не вертитесь, </a:t>
            </a:r>
          </a:p>
          <a:p>
            <a:r>
              <a:rPr lang="ru-RU" sz="2400" b="1">
                <a:latin typeface="Calibri" pitchFamily="34" charset="0"/>
              </a:rPr>
              <a:t>  поворачиваясь к соседу;</a:t>
            </a:r>
            <a:endParaRPr lang="en-US" sz="2400" b="1">
              <a:latin typeface="Calibri" pitchFamily="34" charset="0"/>
            </a:endParaRPr>
          </a:p>
          <a:p>
            <a:r>
              <a:rPr lang="en-US" sz="2400" b="1">
                <a:latin typeface="Calibri" pitchFamily="34" charset="0"/>
              </a:rPr>
              <a:t>-</a:t>
            </a:r>
            <a:r>
              <a:rPr lang="ru-RU" sz="2400" b="1">
                <a:latin typeface="Calibri" pitchFamily="34" charset="0"/>
              </a:rPr>
              <a:t>рабочее место должно быть хорошо освещено;</a:t>
            </a:r>
          </a:p>
          <a:p>
            <a:r>
              <a:rPr lang="ru-RU" sz="2400" b="1">
                <a:latin typeface="Calibri" pitchFamily="34" charset="0"/>
              </a:rPr>
              <a:t>-расстояние от глаз до работы должно быть 35-40см.;</a:t>
            </a:r>
          </a:p>
          <a:p>
            <a:r>
              <a:rPr lang="ru-RU" sz="2400" b="1">
                <a:latin typeface="Calibri" pitchFamily="34" charset="0"/>
              </a:rPr>
              <a:t>-по окончанию работы в первую очередь убирают острые</a:t>
            </a:r>
          </a:p>
          <a:p>
            <a:r>
              <a:rPr lang="ru-RU" sz="2400" b="1">
                <a:latin typeface="Calibri" pitchFamily="34" charset="0"/>
              </a:rPr>
              <a:t>предметы.</a:t>
            </a:r>
          </a:p>
          <a:p>
            <a:endParaRPr lang="ru-RU" sz="2800">
              <a:latin typeface="Calibri" pitchFamily="34" charset="0"/>
            </a:endParaRPr>
          </a:p>
        </p:txBody>
      </p:sp>
      <p:pic>
        <p:nvPicPr>
          <p:cNvPr id="6150" name="Picture 2" descr="C:\Users\Татьяна\Desktop\клипы\клипарты\0_7664c_a20d29f9_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4286250"/>
            <a:ext cx="14398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Desktop\клипы\фоны\raznocvetnyj-fon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1800" y="404813"/>
            <a:ext cx="8510588" cy="2554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Для ножниц есть закон простой: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Ты для начала их закрой.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Подруге захочешь ты их передать,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Колечки вперед не забудь ей подать.</a:t>
            </a:r>
          </a:p>
        </p:txBody>
      </p:sp>
      <p:pic>
        <p:nvPicPr>
          <p:cNvPr id="7172" name="Picture 2" descr="C:\Users\Татьяна\Desktop\nozhnicy-600x139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526089">
            <a:off x="2686051" y="1593850"/>
            <a:ext cx="3744912" cy="762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Desktop\клипы\фоны\raznocvetnyj-fon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95288" y="260350"/>
            <a:ext cx="86725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7030A0"/>
                </a:solidFill>
                <a:latin typeface="Calibri" pitchFamily="34" charset="0"/>
              </a:rPr>
              <a:t>На свете есть такая волшебная страна,</a:t>
            </a:r>
          </a:p>
          <a:p>
            <a:r>
              <a:rPr lang="ru-RU" sz="3600" b="1">
                <a:solidFill>
                  <a:srgbClr val="7030A0"/>
                </a:solidFill>
                <a:latin typeface="Calibri" pitchFamily="34" charset="0"/>
              </a:rPr>
              <a:t>Хотя на школьных картах не значится она.</a:t>
            </a:r>
          </a:p>
          <a:p>
            <a:r>
              <a:rPr lang="ru-RU" sz="3600" b="1">
                <a:solidFill>
                  <a:srgbClr val="7030A0"/>
                </a:solidFill>
                <a:latin typeface="Calibri" pitchFamily="34" charset="0"/>
              </a:rPr>
              <a:t>В ней есть долины сказок и чудо города.</a:t>
            </a:r>
          </a:p>
          <a:p>
            <a:r>
              <a:rPr lang="ru-RU" sz="3600" b="1">
                <a:solidFill>
                  <a:srgbClr val="7030A0"/>
                </a:solidFill>
                <a:latin typeface="Calibri" pitchFamily="34" charset="0"/>
              </a:rPr>
              <a:t>Давайте вместе с вами отправимся туда.</a:t>
            </a:r>
          </a:p>
        </p:txBody>
      </p:sp>
      <p:pic>
        <p:nvPicPr>
          <p:cNvPr id="8196" name="Picture 4" descr="C:\Users\Татьяна\Desktop\клипы\клипарты\0_bdd7b_72908307_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5492750"/>
            <a:ext cx="13652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Татьяна\Desktop\клипы\клипарты\60387360_4b538559764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276475"/>
            <a:ext cx="10588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C:\Users\Татьяна\Desktop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2492375"/>
            <a:ext cx="76327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Desktop\клипы\фоны\raznocvetnyj-fon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579688" y="188913"/>
            <a:ext cx="3805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ЭТАПЫ РАБОТЫ:</a:t>
            </a:r>
          </a:p>
        </p:txBody>
      </p:sp>
      <p:pic>
        <p:nvPicPr>
          <p:cNvPr id="9220" name="Picture 6" descr="C:\Users\Татьяна\Desktop\картинки\0_7f9c9_7fda1fd6_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7563" y="4770438"/>
            <a:ext cx="19764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0825" y="692150"/>
            <a:ext cx="6554788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+mn-lt"/>
                <a:cs typeface="+mn-cs"/>
              </a:rPr>
              <a:t>Середина цветка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: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Скатываем шарик.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Придаем ему конусовидную форму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Прокалываем через середину проволоку.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Прикрепляем ободок.</a:t>
            </a:r>
          </a:p>
        </p:txBody>
      </p:sp>
      <p:pic>
        <p:nvPicPr>
          <p:cNvPr id="9222" name="Picture 2" descr="C:\Users\Татьяна\Desktop\Рисунок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620713"/>
            <a:ext cx="2376488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01638" y="2924175"/>
            <a:ext cx="5375275" cy="2924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Лепестки цветка</a:t>
            </a:r>
            <a:r>
              <a:rPr lang="ru-RU" sz="2400" dirty="0">
                <a:latin typeface="+mn-lt"/>
                <a:cs typeface="+mn-cs"/>
              </a:rPr>
              <a:t>: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Раскатываем массу.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Прикладываем шаблон лепестка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и обводим контур.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3. Вырезаем  лепесток по контуру.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4.Наносим рисунок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+mn-lt"/>
              <a:cs typeface="+mn-cs"/>
            </a:endParaRPr>
          </a:p>
        </p:txBody>
      </p:sp>
      <p:pic>
        <p:nvPicPr>
          <p:cNvPr id="9224" name="Picture 3" descr="C:\Users\Татьяна\Desktop\dsc_00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5463" y="2274888"/>
            <a:ext cx="22685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4" descr="C:\Users\Татьяна\Desktop\narciss_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1863" y="3355975"/>
            <a:ext cx="2125662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5" descr="C:\Users\Татьяна\Desktop\imgpreview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0563" y="4941888"/>
            <a:ext cx="2200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тьяна\Desktop\клипы\фоны\raznocvetnyj-fon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403350" y="188913"/>
            <a:ext cx="6021388" cy="3046412"/>
          </a:xfrm>
          <a:prstGeom prst="rect">
            <a:avLst/>
          </a:prstGeom>
          <a:ln w="76200"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Знают дети, знают взрослый и малыш: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На безногом табурете ни за что не усидишь.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Без колес не сдвинуть воза, хоть впряги в него коня.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Не  </a:t>
            </a:r>
            <a:r>
              <a:rPr lang="ru-RU" sz="2400" b="1" dirty="0">
                <a:solidFill>
                  <a:srgbClr val="FF0000"/>
                </a:solidFill>
              </a:rPr>
              <a:t>спасешься от </a:t>
            </a:r>
            <a:r>
              <a:rPr lang="ru-RU" sz="2400" b="1" dirty="0">
                <a:solidFill>
                  <a:srgbClr val="FF0000"/>
                </a:solidFill>
              </a:rPr>
              <a:t>мороза, если в печке нет огня.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Так и руки </a:t>
            </a:r>
            <a:r>
              <a:rPr lang="ru-RU" sz="2400" b="1" dirty="0">
                <a:solidFill>
                  <a:srgbClr val="FF0000"/>
                </a:solidFill>
              </a:rPr>
              <a:t>– </a:t>
            </a:r>
            <a:r>
              <a:rPr lang="ru-RU" sz="2400" b="1" dirty="0">
                <a:solidFill>
                  <a:srgbClr val="FF0000"/>
                </a:solidFill>
              </a:rPr>
              <a:t>без труда не годятся никуда.</a:t>
            </a:r>
          </a:p>
        </p:txBody>
      </p:sp>
      <p:pic>
        <p:nvPicPr>
          <p:cNvPr id="10244" name="Picture 7" descr="C:\Users\Татьяна\Desktop\Детский\klipart-2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13100"/>
            <a:ext cx="7056438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C:\Users\Татьяна\Desktop\клипарт\0_63c39_f5b1d1be_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57650" y="2686050"/>
            <a:ext cx="50863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309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42</cp:revision>
  <dcterms:created xsi:type="dcterms:W3CDTF">2014-11-22T16:44:42Z</dcterms:created>
  <dcterms:modified xsi:type="dcterms:W3CDTF">2015-01-05T17:25:57Z</dcterms:modified>
</cp:coreProperties>
</file>