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9" r:id="rId3"/>
    <p:sldId id="257" r:id="rId4"/>
    <p:sldId id="264" r:id="rId5"/>
    <p:sldId id="265" r:id="rId6"/>
    <p:sldId id="258" r:id="rId7"/>
    <p:sldId id="259" r:id="rId8"/>
    <p:sldId id="260" r:id="rId9"/>
    <p:sldId id="261" r:id="rId10"/>
    <p:sldId id="262" r:id="rId11"/>
    <p:sldId id="263" r:id="rId12"/>
    <p:sldId id="266" r:id="rId13"/>
    <p:sldId id="267" r:id="rId14"/>
    <p:sldId id="269" r:id="rId15"/>
    <p:sldId id="278" r:id="rId16"/>
    <p:sldId id="276" r:id="rId17"/>
    <p:sldId id="270" r:id="rId18"/>
    <p:sldId id="268" r:id="rId19"/>
    <p:sldId id="271" r:id="rId20"/>
    <p:sldId id="277" r:id="rId21"/>
    <p:sldId id="272" r:id="rId22"/>
    <p:sldId id="273" r:id="rId23"/>
    <p:sldId id="274" r:id="rId24"/>
    <p:sldId id="275" r:id="rId25"/>
    <p:sldId id="280"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08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BAC06BD9-60C1-4626-BE98-2A27EB4BF23F}" type="datetimeFigureOut">
              <a:rPr lang="ru-RU" smtClean="0"/>
              <a:pPr/>
              <a:t>22.04.2014</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9A4DA243-BEA1-4AE9-B7A3-BB355AC533A6}"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AC06BD9-60C1-4626-BE98-2A27EB4BF23F}" type="datetimeFigureOut">
              <a:rPr lang="ru-RU" smtClean="0"/>
              <a:pPr/>
              <a:t>22.04.2014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A4DA243-BEA1-4AE9-B7A3-BB355AC533A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BAC06BD9-60C1-4626-BE98-2A27EB4BF23F}" type="datetimeFigureOut">
              <a:rPr lang="ru-RU" smtClean="0"/>
              <a:pPr/>
              <a:t>22.04.2014</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9A4DA243-BEA1-4AE9-B7A3-BB355AC533A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AC06BD9-60C1-4626-BE98-2A27EB4BF23F}" type="datetimeFigureOut">
              <a:rPr lang="ru-RU" smtClean="0"/>
              <a:pPr/>
              <a:t>22.04.2014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A4DA243-BEA1-4AE9-B7A3-BB355AC533A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BAC06BD9-60C1-4626-BE98-2A27EB4BF23F}" type="datetimeFigureOut">
              <a:rPr lang="ru-RU" smtClean="0"/>
              <a:pPr/>
              <a:t>22.04.2014</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9A4DA243-BEA1-4AE9-B7A3-BB355AC533A6}"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AC06BD9-60C1-4626-BE98-2A27EB4BF23F}" type="datetimeFigureOut">
              <a:rPr lang="ru-RU" smtClean="0"/>
              <a:pPr/>
              <a:t>22.04.2014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9A4DA243-BEA1-4AE9-B7A3-BB355AC533A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AC06BD9-60C1-4626-BE98-2A27EB4BF23F}" type="datetimeFigureOut">
              <a:rPr lang="ru-RU" smtClean="0"/>
              <a:pPr/>
              <a:t>22.04.2014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9A4DA243-BEA1-4AE9-B7A3-BB355AC533A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AC06BD9-60C1-4626-BE98-2A27EB4BF23F}" type="datetimeFigureOut">
              <a:rPr lang="ru-RU" smtClean="0"/>
              <a:pPr/>
              <a:t>22.04.2014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9A4DA243-BEA1-4AE9-B7A3-BB355AC533A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BAC06BD9-60C1-4626-BE98-2A27EB4BF23F}" type="datetimeFigureOut">
              <a:rPr lang="ru-RU" smtClean="0"/>
              <a:pPr/>
              <a:t>22.04.2014</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9A4DA243-BEA1-4AE9-B7A3-BB355AC533A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AC06BD9-60C1-4626-BE98-2A27EB4BF23F}" type="datetimeFigureOut">
              <a:rPr lang="ru-RU" smtClean="0"/>
              <a:pPr/>
              <a:t>22.04.2014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9A4DA243-BEA1-4AE9-B7A3-BB355AC533A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BAC06BD9-60C1-4626-BE98-2A27EB4BF23F}" type="datetimeFigureOut">
              <a:rPr lang="ru-RU" smtClean="0"/>
              <a:pPr/>
              <a:t>22.04.2014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9A4DA243-BEA1-4AE9-B7A3-BB355AC533A6}"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BAC06BD9-60C1-4626-BE98-2A27EB4BF23F}" type="datetimeFigureOut">
              <a:rPr lang="ru-RU" smtClean="0"/>
              <a:pPr/>
              <a:t>22.04.2014</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9A4DA243-BEA1-4AE9-B7A3-BB355AC533A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pPr algn="ctr"/>
            <a:r>
              <a:rPr lang="tt-RU" sz="3600" b="1" dirty="0" smtClean="0">
                <a:latin typeface="Times New Roman" pitchFamily="18" charset="0"/>
                <a:cs typeface="Times New Roman" pitchFamily="18" charset="0"/>
              </a:rPr>
              <a:t>Безнең   туган   </a:t>
            </a:r>
            <a:r>
              <a:rPr lang="tt-RU" sz="3600" b="1" dirty="0" smtClean="0">
                <a:latin typeface="Times New Roman" pitchFamily="18" charset="0"/>
                <a:cs typeface="Times New Roman" pitchFamily="18" charset="0"/>
              </a:rPr>
              <a:t>илебез – </a:t>
            </a:r>
            <a:r>
              <a:rPr lang="tt-RU" sz="3600" b="1" dirty="0" smtClean="0">
                <a:latin typeface="Times New Roman" pitchFamily="18" charset="0"/>
                <a:cs typeface="Times New Roman" pitchFamily="18" charset="0"/>
              </a:rPr>
              <a:t>Татарстан</a:t>
            </a:r>
            <a:endParaRPr lang="ru-RU" sz="3600" b="1" dirty="0">
              <a:latin typeface="Times New Roman" pitchFamily="18" charset="0"/>
              <a:cs typeface="Times New Roman" pitchFamily="18" charset="0"/>
            </a:endParaRPr>
          </a:p>
        </p:txBody>
      </p:sp>
      <p:sp>
        <p:nvSpPr>
          <p:cNvPr id="5" name="Содержимое 4"/>
          <p:cNvSpPr>
            <a:spLocks noGrp="1"/>
          </p:cNvSpPr>
          <p:nvPr>
            <p:ph idx="1"/>
          </p:nvPr>
        </p:nvSpPr>
        <p:spPr/>
        <p:txBody>
          <a:bodyPr/>
          <a:lstStyle/>
          <a:p>
            <a:r>
              <a:rPr lang="tt-RU" sz="3200" b="1" dirty="0" smtClean="0">
                <a:latin typeface="Times New Roman" pitchFamily="18" charset="0"/>
                <a:cs typeface="Times New Roman" pitchFamily="18" charset="0"/>
              </a:rPr>
              <a:t>Казан шәһәре Татарстанның төньяк-көнбатышында урнашкан. Ул Казансу елгасының Иделгә кушылган җирендә, ике як яры буйлап сузылган. Шәһәрнең халык саны 1,1 млн.  кешедән  артык.</a:t>
            </a:r>
          </a:p>
          <a:p>
            <a:r>
              <a:rPr lang="tt-RU" sz="3200" b="1" dirty="0" smtClean="0">
                <a:latin typeface="Times New Roman" pitchFamily="18" charset="0"/>
                <a:cs typeface="Times New Roman" pitchFamily="18" charset="0"/>
              </a:rPr>
              <a:t>Кремль Мәскәүдә генә  түгел, ә Казанда  да  бар. Аңа  11нче гасырда нигез  салынган.</a:t>
            </a:r>
            <a:endParaRPr lang="ru-RU" sz="3200" b="1" dirty="0" smtClean="0">
              <a:latin typeface="Times New Roman" pitchFamily="18" charset="0"/>
              <a:cs typeface="Times New Roman" pitchFamily="18" charset="0"/>
            </a:endParaRPr>
          </a:p>
          <a:p>
            <a:pPr>
              <a:buNone/>
            </a:pPr>
            <a:endParaRPr lang="ru-RU" dirty="0"/>
          </a:p>
        </p:txBody>
      </p:sp>
    </p:spTree>
  </p:cSld>
  <p:clrMapOvr>
    <a:masterClrMapping/>
  </p:clrMapOvr>
  <p:transition advClick="0" advTm="7000">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899591" y="692696"/>
            <a:ext cx="7272809" cy="54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tt-RU" b="1" dirty="0" smtClean="0"/>
              <a:t>Кол Шәриф мәчете.</a:t>
            </a:r>
            <a:endParaRPr lang="ru-RU" dirty="0"/>
          </a:p>
        </p:txBody>
      </p:sp>
      <p:sp>
        <p:nvSpPr>
          <p:cNvPr id="3" name="Содержимое 2"/>
          <p:cNvSpPr>
            <a:spLocks noGrp="1"/>
          </p:cNvSpPr>
          <p:nvPr>
            <p:ph idx="1"/>
          </p:nvPr>
        </p:nvSpPr>
        <p:spPr/>
        <p:txBody>
          <a:bodyPr>
            <a:normAutofit/>
          </a:bodyPr>
          <a:lstStyle/>
          <a:p>
            <a:r>
              <a:rPr lang="tt-RU" sz="3600" b="1" dirty="0" smtClean="0">
                <a:latin typeface="Times New Roman" pitchFamily="18" charset="0"/>
                <a:cs typeface="Times New Roman" pitchFamily="18" charset="0"/>
              </a:rPr>
              <a:t>Мәчеткә  1996нчы елда нигез салынды. Сигез почмаклы. Манараларда  ярымай  куелган. Ул искиткеч матур һәм зур мәчет. Бу мәчеткә  татар  халкы  һәм килгән кунаклар  бик яратып </a:t>
            </a:r>
            <a:r>
              <a:rPr lang="tt-RU" sz="3600" b="1" dirty="0" smtClean="0">
                <a:latin typeface="Times New Roman" pitchFamily="18" charset="0"/>
                <a:cs typeface="Times New Roman" pitchFamily="18" charset="0"/>
              </a:rPr>
              <a:t>йөри. </a:t>
            </a:r>
            <a:r>
              <a:rPr lang="tt-RU" sz="3600" b="1" dirty="0" smtClean="0">
                <a:latin typeface="Times New Roman" pitchFamily="18" charset="0"/>
                <a:cs typeface="Times New Roman" pitchFamily="18" charset="0"/>
              </a:rPr>
              <a:t>Бу мәчет – татар халкының горурлыгы.</a:t>
            </a:r>
            <a:r>
              <a:rPr lang="tt-RU" sz="3600" dirty="0" smtClean="0">
                <a:latin typeface="Times New Roman" pitchFamily="18" charset="0"/>
                <a:cs typeface="Times New Roman" pitchFamily="18" charset="0"/>
              </a:rPr>
              <a:t> </a:t>
            </a:r>
            <a:endParaRPr lang="ru-RU" sz="36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971600" y="692696"/>
            <a:ext cx="7128792" cy="54006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tt-RU" b="1" dirty="0" smtClean="0"/>
              <a:t>Благовещение </a:t>
            </a:r>
            <a:r>
              <a:rPr lang="tt-RU" b="1" dirty="0" smtClean="0"/>
              <a:t>соборы</a:t>
            </a:r>
            <a:endParaRPr lang="ru-RU"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827584" y="1772816"/>
            <a:ext cx="3600400" cy="4123253"/>
          </a:xfrm>
          <a:prstGeom prst="rect">
            <a:avLst/>
          </a:prstGeom>
          <a:noFill/>
          <a:ln w="9525">
            <a:noFill/>
            <a:miter lim="800000"/>
            <a:headEnd/>
            <a:tailEnd/>
          </a:ln>
          <a:effectLst/>
        </p:spPr>
      </p:pic>
      <p:sp>
        <p:nvSpPr>
          <p:cNvPr id="5" name="TextBox 4"/>
          <p:cNvSpPr txBox="1"/>
          <p:nvPr/>
        </p:nvSpPr>
        <p:spPr>
          <a:xfrm>
            <a:off x="5076056" y="1340768"/>
            <a:ext cx="3096344" cy="1384995"/>
          </a:xfrm>
          <a:prstGeom prst="rect">
            <a:avLst/>
          </a:prstGeom>
          <a:noFill/>
        </p:spPr>
        <p:txBody>
          <a:bodyPr wrap="square" rtlCol="0">
            <a:spAutoFit/>
          </a:bodyPr>
          <a:lstStyle/>
          <a:p>
            <a:pPr algn="ctr"/>
            <a:r>
              <a:rPr lang="tt-RU" sz="2800" b="1" dirty="0" smtClean="0">
                <a:latin typeface="Times New Roman" pitchFamily="18" charset="0"/>
                <a:cs typeface="Times New Roman" pitchFamily="18" charset="0"/>
              </a:rPr>
              <a:t>Борынгы  чиркәү  Кремл</a:t>
            </a:r>
            <a:r>
              <a:rPr lang="ru-RU" sz="2800" b="1" dirty="0" err="1" smtClean="0">
                <a:latin typeface="Times New Roman" pitchFamily="18" charset="0"/>
                <a:cs typeface="Times New Roman" pitchFamily="18" charset="0"/>
              </a:rPr>
              <a:t>ь</a:t>
            </a:r>
            <a:r>
              <a:rPr lang="ru-RU" sz="2800" b="1" dirty="0" smtClean="0">
                <a:latin typeface="Times New Roman" pitchFamily="18" charset="0"/>
                <a:cs typeface="Times New Roman" pitchFamily="18" charset="0"/>
              </a:rPr>
              <a:t> </a:t>
            </a:r>
            <a:r>
              <a:rPr lang="tt-RU" sz="2800" b="1" dirty="0" smtClean="0">
                <a:latin typeface="Times New Roman" pitchFamily="18" charset="0"/>
                <a:cs typeface="Times New Roman" pitchFamily="18" charset="0"/>
              </a:rPr>
              <a:t>эчендә урнашкан.</a:t>
            </a:r>
            <a:endParaRPr lang="ru-RU" sz="2800" b="1" dirty="0">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3" cstate="print"/>
          <a:srcRect/>
          <a:stretch>
            <a:fillRect/>
          </a:stretch>
        </p:blipFill>
        <p:spPr bwMode="auto">
          <a:xfrm rot="722187">
            <a:off x="4955649" y="3347142"/>
            <a:ext cx="3786880" cy="3033153"/>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tt-RU" b="1" dirty="0" smtClean="0"/>
              <a:t>Президент сарае.</a:t>
            </a:r>
            <a:endParaRPr lang="ru-RU" dirty="0"/>
          </a:p>
        </p:txBody>
      </p:sp>
      <p:sp>
        <p:nvSpPr>
          <p:cNvPr id="3" name="Содержимое 2"/>
          <p:cNvSpPr>
            <a:spLocks noGrp="1"/>
          </p:cNvSpPr>
          <p:nvPr>
            <p:ph idx="1"/>
          </p:nvPr>
        </p:nvSpPr>
        <p:spPr/>
        <p:txBody>
          <a:bodyPr>
            <a:normAutofit fontScale="92500"/>
          </a:bodyPr>
          <a:lstStyle/>
          <a:p>
            <a:r>
              <a:rPr lang="tt-RU" sz="3600" b="1" dirty="0" smtClean="0">
                <a:latin typeface="Times New Roman" pitchFamily="18" charset="0"/>
                <a:cs typeface="Times New Roman" pitchFamily="18" charset="0"/>
              </a:rPr>
              <a:t>Бу – Татарстан Республикасы Президенты сарае. 1991нче елның 12 нче июнендә Татарстан халкы беренче Президенты итеп Минтимер Шәрип улы Шәймиевны сайлады.</a:t>
            </a:r>
            <a:endParaRPr lang="ru-RU" sz="3600" b="1" dirty="0" smtClean="0">
              <a:latin typeface="Times New Roman" pitchFamily="18" charset="0"/>
              <a:cs typeface="Times New Roman" pitchFamily="18" charset="0"/>
            </a:endParaRPr>
          </a:p>
          <a:p>
            <a:r>
              <a:rPr lang="tt-RU" sz="3600" b="1" dirty="0" smtClean="0">
                <a:latin typeface="Times New Roman" pitchFamily="18" charset="0"/>
                <a:cs typeface="Times New Roman" pitchFamily="18" charset="0"/>
              </a:rPr>
              <a:t>   </a:t>
            </a:r>
            <a:r>
              <a:rPr lang="tt-RU" sz="3600" b="1" dirty="0" smtClean="0">
                <a:latin typeface="Times New Roman" pitchFamily="18" charset="0"/>
                <a:cs typeface="Times New Roman" pitchFamily="18" charset="0"/>
              </a:rPr>
              <a:t>Бүгенге </a:t>
            </a:r>
            <a:r>
              <a:rPr lang="tt-RU" sz="3600" b="1" dirty="0" smtClean="0">
                <a:latin typeface="Times New Roman" pitchFamily="18" charset="0"/>
                <a:cs typeface="Times New Roman" pitchFamily="18" charset="0"/>
              </a:rPr>
              <a:t>көндә Татарстанның президенты – Миңнеханов Рөстәм Нургали улы.</a:t>
            </a:r>
            <a:endParaRPr lang="ru-RU" sz="3600" b="1" dirty="0" smtClean="0">
              <a:latin typeface="Times New Roman" pitchFamily="18" charset="0"/>
              <a:cs typeface="Times New Roman" pitchFamily="18" charset="0"/>
            </a:endParaRPr>
          </a:p>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Pictures\Резиденция.jpg"/>
          <p:cNvPicPr>
            <a:picLocks noChangeAspect="1" noChangeArrowheads="1"/>
          </p:cNvPicPr>
          <p:nvPr/>
        </p:nvPicPr>
        <p:blipFill>
          <a:blip r:embed="rId2" cstate="print"/>
          <a:srcRect/>
          <a:stretch>
            <a:fillRect/>
          </a:stretch>
        </p:blipFill>
        <p:spPr bwMode="auto">
          <a:xfrm>
            <a:off x="323528" y="764704"/>
            <a:ext cx="7776864" cy="525658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596792"/>
          </a:xfrm>
        </p:spPr>
        <p:txBody>
          <a:bodyPr>
            <a:normAutofit fontScale="90000"/>
          </a:bodyPr>
          <a:lstStyle/>
          <a:p>
            <a:pPr algn="ctr"/>
            <a:r>
              <a:rPr lang="tt-RU" b="1" dirty="0" smtClean="0">
                <a:latin typeface="Times New Roman" pitchFamily="18" charset="0"/>
                <a:cs typeface="Times New Roman" pitchFamily="18" charset="0"/>
              </a:rPr>
              <a:t>Татарстан  Республикасының җитәкчеләре</a:t>
            </a:r>
            <a:endParaRPr lang="ru-RU" b="1" dirty="0">
              <a:latin typeface="Times New Roman" pitchFamily="18" charset="0"/>
              <a:cs typeface="Times New Roman" pitchFamily="18" charset="0"/>
            </a:endParaRPr>
          </a:p>
        </p:txBody>
      </p:sp>
      <p:pic>
        <p:nvPicPr>
          <p:cNvPr id="8194" name="Picture 2"/>
          <p:cNvPicPr>
            <a:picLocks noGrp="1" noChangeAspect="1" noChangeArrowheads="1"/>
          </p:cNvPicPr>
          <p:nvPr>
            <p:ph idx="1"/>
          </p:nvPr>
        </p:nvPicPr>
        <p:blipFill>
          <a:blip r:embed="rId2" cstate="print"/>
          <a:srcRect/>
          <a:stretch>
            <a:fillRect/>
          </a:stretch>
        </p:blipFill>
        <p:spPr bwMode="auto">
          <a:xfrm>
            <a:off x="395536" y="2060848"/>
            <a:ext cx="4608512" cy="4392488"/>
          </a:xfrm>
          <a:prstGeom prst="rect">
            <a:avLst/>
          </a:prstGeom>
          <a:noFill/>
          <a:ln w="9525">
            <a:noFill/>
            <a:miter lim="800000"/>
            <a:headEnd/>
            <a:tailEnd/>
          </a:ln>
          <a:effectLst/>
        </p:spPr>
      </p:pic>
      <p:sp>
        <p:nvSpPr>
          <p:cNvPr id="5" name="TextBox 4"/>
          <p:cNvSpPr txBox="1"/>
          <p:nvPr/>
        </p:nvSpPr>
        <p:spPr>
          <a:xfrm>
            <a:off x="5148064" y="2348880"/>
            <a:ext cx="2952328" cy="4031873"/>
          </a:xfrm>
          <a:prstGeom prst="rect">
            <a:avLst/>
          </a:prstGeom>
          <a:noFill/>
        </p:spPr>
        <p:txBody>
          <a:bodyPr wrap="square" rtlCol="0">
            <a:spAutoFit/>
          </a:bodyPr>
          <a:lstStyle/>
          <a:p>
            <a:pPr algn="ctr"/>
            <a:r>
              <a:rPr lang="tt-RU" sz="3200" b="1" dirty="0" smtClean="0">
                <a:latin typeface="Times New Roman" pitchFamily="18" charset="0"/>
                <a:cs typeface="Times New Roman" pitchFamily="18" charset="0"/>
              </a:rPr>
              <a:t>Минтимер Шәймиев</a:t>
            </a:r>
          </a:p>
          <a:p>
            <a:pPr algn="ctr"/>
            <a:endParaRPr lang="tt-RU" sz="3200" b="1" dirty="0" smtClean="0">
              <a:latin typeface="Times New Roman" pitchFamily="18" charset="0"/>
              <a:cs typeface="Times New Roman" pitchFamily="18" charset="0"/>
            </a:endParaRPr>
          </a:p>
          <a:p>
            <a:pPr algn="ctr"/>
            <a:r>
              <a:rPr lang="tt-RU" sz="3200" b="1" dirty="0" smtClean="0">
                <a:latin typeface="Times New Roman" pitchFamily="18" charset="0"/>
                <a:cs typeface="Times New Roman" pitchFamily="18" charset="0"/>
              </a:rPr>
              <a:t>Рөстәм Миңнеханов</a:t>
            </a:r>
          </a:p>
          <a:p>
            <a:pPr algn="ctr"/>
            <a:endParaRPr lang="tt-RU" sz="3200" b="1" dirty="0" smtClean="0">
              <a:latin typeface="Times New Roman" pitchFamily="18" charset="0"/>
              <a:cs typeface="Times New Roman" pitchFamily="18" charset="0"/>
            </a:endParaRPr>
          </a:p>
          <a:p>
            <a:pPr algn="ctr"/>
            <a:r>
              <a:rPr lang="tt-RU" sz="3200" b="1" dirty="0" smtClean="0">
                <a:latin typeface="Times New Roman" pitchFamily="18" charset="0"/>
                <a:cs typeface="Times New Roman" pitchFamily="18" charset="0"/>
              </a:rPr>
              <a:t>Фәрит Мөхәммәтшин</a:t>
            </a:r>
            <a:endParaRPr lang="ru-RU" sz="3200" b="1"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tt-RU" b="1" dirty="0" smtClean="0"/>
              <a:t>Казан </a:t>
            </a:r>
            <a:r>
              <a:rPr lang="tt-RU" b="1" dirty="0" smtClean="0"/>
              <a:t>университеты</a:t>
            </a:r>
            <a:endParaRPr lang="ru-RU" dirty="0"/>
          </a:p>
        </p:txBody>
      </p:sp>
      <p:sp>
        <p:nvSpPr>
          <p:cNvPr id="3" name="Содержимое 2"/>
          <p:cNvSpPr>
            <a:spLocks noGrp="1"/>
          </p:cNvSpPr>
          <p:nvPr>
            <p:ph idx="1"/>
          </p:nvPr>
        </p:nvSpPr>
        <p:spPr>
          <a:xfrm>
            <a:off x="251520" y="1268760"/>
            <a:ext cx="7776864" cy="5040560"/>
          </a:xfrm>
        </p:spPr>
        <p:txBody>
          <a:bodyPr>
            <a:noAutofit/>
          </a:bodyPr>
          <a:lstStyle/>
          <a:p>
            <a:r>
              <a:rPr lang="tt-RU" sz="3600" b="1" dirty="0" smtClean="0">
                <a:latin typeface="Times New Roman" pitchFamily="18" charset="0"/>
                <a:cs typeface="Times New Roman" pitchFamily="18" charset="0"/>
              </a:rPr>
              <a:t>Россиянең  иң борынгы һәм иң зур университетларының берсе. Аны  галим   Н. Лобачевский  ача. Ул Кремль урамында урнашкан. Монда төрле елларда атаклы галимнәр укыганнар  һәм  эшләгәннәр.  Алар зур фәнни ачышлар ясаганнар. Татарстан халкы университет белән горурлана.</a:t>
            </a:r>
            <a:endParaRPr lang="ru-RU" sz="36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tt-RU" b="1" dirty="0" smtClean="0"/>
              <a:t>Опера  һәм  балет  театры</a:t>
            </a:r>
            <a:endParaRPr lang="ru-RU" dirty="0"/>
          </a:p>
        </p:txBody>
      </p:sp>
      <p:sp>
        <p:nvSpPr>
          <p:cNvPr id="3" name="Содержимое 2"/>
          <p:cNvSpPr>
            <a:spLocks noGrp="1"/>
          </p:cNvSpPr>
          <p:nvPr>
            <p:ph idx="1"/>
          </p:nvPr>
        </p:nvSpPr>
        <p:spPr/>
        <p:txBody>
          <a:bodyPr>
            <a:noAutofit/>
          </a:bodyPr>
          <a:lstStyle/>
          <a:p>
            <a:r>
              <a:rPr lang="tt-RU" sz="3200" b="1" dirty="0" smtClean="0">
                <a:latin typeface="Times New Roman" pitchFamily="18" charset="0"/>
                <a:cs typeface="Times New Roman" pitchFamily="18" charset="0"/>
              </a:rPr>
              <a:t>Театр - халкыбызның  яраткан  урыны. 1935-1938нче елларда Татар опера студиясен оештыручы  Муса Җәлил  опера театрының әдәби бүлеге  җитәкчесе  була.  Театр  бүген дә аның  исемен йөртә. Биредә  ел саен опера  җырчысы  Фёдор Шаляпинга, биюче-балет  остасы Р.Нуриевка  багышланган  төрле  фестивальләр  уза.</a:t>
            </a:r>
            <a:endParaRPr lang="ru-RU" sz="32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755577" y="332656"/>
            <a:ext cx="5544615" cy="3240359"/>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cstate="print"/>
          <a:srcRect/>
          <a:stretch>
            <a:fillRect/>
          </a:stretch>
        </p:blipFill>
        <p:spPr bwMode="auto">
          <a:xfrm rot="21212435">
            <a:off x="611560" y="3933056"/>
            <a:ext cx="2736304" cy="2592288"/>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cstate="print"/>
          <a:srcRect/>
          <a:stretch>
            <a:fillRect/>
          </a:stretch>
        </p:blipFill>
        <p:spPr bwMode="auto">
          <a:xfrm>
            <a:off x="3851921" y="3861048"/>
            <a:ext cx="2016224" cy="2232247"/>
          </a:xfrm>
          <a:prstGeom prst="rect">
            <a:avLst/>
          </a:prstGeom>
          <a:noFill/>
          <a:ln w="9525">
            <a:noFill/>
            <a:miter lim="800000"/>
            <a:headEnd/>
            <a:tailEnd/>
          </a:ln>
          <a:effectLst/>
        </p:spPr>
      </p:pic>
      <p:pic>
        <p:nvPicPr>
          <p:cNvPr id="7173" name="Picture 5"/>
          <p:cNvPicPr>
            <a:picLocks noChangeAspect="1" noChangeArrowheads="1"/>
          </p:cNvPicPr>
          <p:nvPr/>
        </p:nvPicPr>
        <p:blipFill>
          <a:blip r:embed="rId5" cstate="print"/>
          <a:srcRect/>
          <a:stretch>
            <a:fillRect/>
          </a:stretch>
        </p:blipFill>
        <p:spPr bwMode="auto">
          <a:xfrm>
            <a:off x="6588224" y="620687"/>
            <a:ext cx="2016224" cy="2514625"/>
          </a:xfrm>
          <a:prstGeom prst="rect">
            <a:avLst/>
          </a:prstGeom>
          <a:noFill/>
          <a:ln w="9525">
            <a:noFill/>
            <a:miter lim="800000"/>
            <a:headEnd/>
            <a:tailEnd/>
          </a:ln>
          <a:effectLst/>
        </p:spPr>
      </p:pic>
      <p:sp>
        <p:nvSpPr>
          <p:cNvPr id="6" name="TextBox 5"/>
          <p:cNvSpPr txBox="1"/>
          <p:nvPr/>
        </p:nvSpPr>
        <p:spPr>
          <a:xfrm>
            <a:off x="6156176" y="3717032"/>
            <a:ext cx="2088232" cy="2677656"/>
          </a:xfrm>
          <a:prstGeom prst="rect">
            <a:avLst/>
          </a:prstGeom>
          <a:noFill/>
        </p:spPr>
        <p:txBody>
          <a:bodyPr wrap="square" rtlCol="0">
            <a:spAutoFit/>
          </a:bodyPr>
          <a:lstStyle/>
          <a:p>
            <a:pPr algn="ctr"/>
            <a:r>
              <a:rPr lang="tt-RU" sz="2400" b="1" dirty="0" smtClean="0">
                <a:latin typeface="Times New Roman" pitchFamily="18" charset="0"/>
                <a:cs typeface="Times New Roman" pitchFamily="18" charset="0"/>
              </a:rPr>
              <a:t>М. Җәлил  Казанда беренче  Татар опера студиясен оештыручы  була.</a:t>
            </a:r>
            <a:endParaRPr lang="ru-RU"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Pictures\Кремль в Казани.jpg"/>
          <p:cNvPicPr>
            <a:picLocks noChangeAspect="1" noChangeArrowheads="1"/>
          </p:cNvPicPr>
          <p:nvPr/>
        </p:nvPicPr>
        <p:blipFill>
          <a:blip r:embed="rId2" cstate="print"/>
          <a:srcRect/>
          <a:stretch>
            <a:fillRect/>
          </a:stretch>
        </p:blipFill>
        <p:spPr bwMode="auto">
          <a:xfrm>
            <a:off x="827584" y="692696"/>
            <a:ext cx="7416824" cy="525658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tt-RU" b="1" dirty="0" smtClean="0">
                <a:latin typeface="Times New Roman" pitchFamily="18" charset="0"/>
                <a:cs typeface="Times New Roman" pitchFamily="18" charset="0"/>
              </a:rPr>
              <a:t>Казандагы сәнгать  музее</a:t>
            </a:r>
            <a:endParaRPr lang="ru-RU" b="1" dirty="0">
              <a:latin typeface="Times New Roman" pitchFamily="18" charset="0"/>
              <a:cs typeface="Times New Roman" pitchFamily="18" charset="0"/>
            </a:endParaRPr>
          </a:p>
        </p:txBody>
      </p:sp>
      <p:pic>
        <p:nvPicPr>
          <p:cNvPr id="7" name="Picture 2"/>
          <p:cNvPicPr>
            <a:picLocks noGrp="1" noChangeAspect="1" noChangeArrowheads="1"/>
          </p:cNvPicPr>
          <p:nvPr>
            <p:ph idx="1"/>
          </p:nvPr>
        </p:nvPicPr>
        <p:blipFill>
          <a:blip r:embed="rId2" cstate="print"/>
          <a:srcRect/>
          <a:stretch>
            <a:fillRect/>
          </a:stretch>
        </p:blipFill>
        <p:spPr bwMode="auto">
          <a:xfrm>
            <a:off x="899592" y="1772816"/>
            <a:ext cx="6984776" cy="4104455"/>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tt-RU" b="1" dirty="0" smtClean="0">
                <a:latin typeface="Times New Roman" pitchFamily="18" charset="0"/>
                <a:cs typeface="Times New Roman" pitchFamily="18" charset="0"/>
              </a:rPr>
              <a:t>Казан  шәһәренең  символы</a:t>
            </a:r>
            <a:endParaRPr lang="ru-RU" dirty="0"/>
          </a:p>
        </p:txBody>
      </p:sp>
      <p:sp>
        <p:nvSpPr>
          <p:cNvPr id="3" name="Содержимое 2"/>
          <p:cNvSpPr>
            <a:spLocks noGrp="1"/>
          </p:cNvSpPr>
          <p:nvPr>
            <p:ph idx="1"/>
          </p:nvPr>
        </p:nvSpPr>
        <p:spPr/>
        <p:txBody>
          <a:bodyPr>
            <a:normAutofit/>
          </a:bodyPr>
          <a:lstStyle/>
          <a:p>
            <a:r>
              <a:rPr lang="tt-RU" b="1" dirty="0" smtClean="0">
                <a:latin typeface="Times New Roman" pitchFamily="18" charset="0"/>
                <a:cs typeface="Times New Roman" pitchFamily="18" charset="0"/>
              </a:rPr>
              <a:t>Зилант еланы  һәйкәле  Казан  шәһәренең  символы булып санала. Легендалар сөйләвенчә, шундый  канатлы  елан  тауда  яшәгән. Шәһәргә  нигез  салганда, төзүчеләр  еланнарны  яндыралар. Аннан  соң  алар  үлеп  бетә. Бу скульптура  Бауман  урамында,  метроның "Кремлёвская" тукталышына  керү  урынында  урнашкан.  Һәйкәл  2005 нче  елда – Казанның 1000  еллыгын  бәйрәм  итү  хөрмәтенә  куелды.</a:t>
            </a:r>
            <a:endParaRPr lang="ru-RU" dirty="0" smtClean="0">
              <a:latin typeface="Times New Roman" pitchFamily="18" charset="0"/>
              <a:cs typeface="Times New Roman" pitchFamily="18" charset="0"/>
            </a:endParaRPr>
          </a:p>
          <a:p>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4294967295"/>
          </p:nvPr>
        </p:nvPicPr>
        <p:blipFill>
          <a:blip r:embed="rId2" cstate="print"/>
          <a:srcRect/>
          <a:stretch>
            <a:fillRect/>
          </a:stretch>
        </p:blipFill>
        <p:spPr bwMode="auto">
          <a:xfrm>
            <a:off x="0" y="765175"/>
            <a:ext cx="4429125" cy="5256213"/>
          </a:xfrm>
          <a:prstGeom prst="rect">
            <a:avLst/>
          </a:prstGeom>
          <a:noFill/>
          <a:ln w="9525">
            <a:noFill/>
            <a:miter lim="800000"/>
            <a:headEnd/>
            <a:tailEnd/>
          </a:ln>
          <a:effectLst/>
        </p:spPr>
      </p:pic>
      <p:sp>
        <p:nvSpPr>
          <p:cNvPr id="5" name="TextBox 4"/>
          <p:cNvSpPr txBox="1"/>
          <p:nvPr/>
        </p:nvSpPr>
        <p:spPr>
          <a:xfrm>
            <a:off x="4932040" y="980728"/>
            <a:ext cx="3240360" cy="4031873"/>
          </a:xfrm>
          <a:prstGeom prst="rect">
            <a:avLst/>
          </a:prstGeom>
          <a:noFill/>
        </p:spPr>
        <p:txBody>
          <a:bodyPr wrap="square" rtlCol="0">
            <a:spAutoFit/>
          </a:bodyPr>
          <a:lstStyle/>
          <a:p>
            <a:pPr algn="ctr"/>
            <a:r>
              <a:rPr lang="tt-RU" b="1" dirty="0" smtClean="0">
                <a:latin typeface="Times New Roman" pitchFamily="18" charset="0"/>
                <a:cs typeface="Times New Roman" pitchFamily="18" charset="0"/>
              </a:rPr>
              <a:t> </a:t>
            </a:r>
            <a:r>
              <a:rPr lang="tt-RU" sz="3200" b="1" dirty="0" smtClean="0">
                <a:latin typeface="Times New Roman" pitchFamily="18" charset="0"/>
                <a:cs typeface="Times New Roman" pitchFamily="18" charset="0"/>
              </a:rPr>
              <a:t>Зилант  еланы скульптурасы  Бауман  урамындагы "Кремлёвская" метро </a:t>
            </a:r>
            <a:r>
              <a:rPr lang="tt-RU" sz="3200" b="1" dirty="0" smtClean="0">
                <a:latin typeface="Times New Roman" pitchFamily="18" charset="0"/>
                <a:cs typeface="Times New Roman" pitchFamily="18" charset="0"/>
              </a:rPr>
              <a:t>тукталышында урнашкан.</a:t>
            </a:r>
            <a:endParaRPr lang="ru-RU" sz="3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Картинка 32 из 167"/>
          <p:cNvPicPr/>
          <p:nvPr/>
        </p:nvPicPr>
        <p:blipFill>
          <a:blip r:embed="rId2" cstate="print"/>
          <a:srcRect/>
          <a:stretch>
            <a:fillRect/>
          </a:stretch>
        </p:blipFill>
        <p:spPr bwMode="auto">
          <a:xfrm>
            <a:off x="683568" y="620688"/>
            <a:ext cx="4464496" cy="5544615"/>
          </a:xfrm>
          <a:prstGeom prst="rect">
            <a:avLst/>
          </a:prstGeom>
          <a:noFill/>
        </p:spPr>
      </p:pic>
      <p:sp>
        <p:nvSpPr>
          <p:cNvPr id="5" name="TextBox 4"/>
          <p:cNvSpPr txBox="1"/>
          <p:nvPr/>
        </p:nvSpPr>
        <p:spPr>
          <a:xfrm>
            <a:off x="5148064" y="836712"/>
            <a:ext cx="3024336" cy="5940088"/>
          </a:xfrm>
          <a:prstGeom prst="rect">
            <a:avLst/>
          </a:prstGeom>
          <a:noFill/>
        </p:spPr>
        <p:txBody>
          <a:bodyPr wrap="square" rtlCol="0">
            <a:spAutoFit/>
          </a:bodyPr>
          <a:lstStyle/>
          <a:p>
            <a:pPr algn="ctr"/>
            <a:r>
              <a:rPr lang="tt-RU" sz="3200" b="1" dirty="0" smtClean="0">
                <a:latin typeface="Times New Roman" pitchFamily="18" charset="0"/>
                <a:cs typeface="Times New Roman" pitchFamily="18" charset="0"/>
              </a:rPr>
              <a:t>Казанда  бөек  татар шагыйре  Габдулла  Тукайга  куелган  һәйкәл. Халкыбыз  Тукаена  һәрвакыт  чәчәкләр  китерә.</a:t>
            </a:r>
          </a:p>
          <a:p>
            <a:endParaRPr lang="ru-RU" sz="2800" b="1"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Изображение 001"/>
          <p:cNvPicPr/>
          <p:nvPr/>
        </p:nvPicPr>
        <p:blipFill>
          <a:blip r:embed="rId2" cstate="print"/>
          <a:srcRect/>
          <a:stretch>
            <a:fillRect/>
          </a:stretch>
        </p:blipFill>
        <p:spPr bwMode="auto">
          <a:xfrm>
            <a:off x="827584" y="476672"/>
            <a:ext cx="6552728" cy="5688631"/>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latin typeface="Times New Roman" pitchFamily="18" charset="0"/>
                <a:cs typeface="Times New Roman" pitchFamily="18" charset="0"/>
              </a:rPr>
              <a:t>Казан </a:t>
            </a:r>
            <a:r>
              <a:rPr lang="ru-RU" b="1" dirty="0" err="1" smtClean="0">
                <a:latin typeface="Times New Roman" pitchFamily="18" charset="0"/>
                <a:cs typeface="Times New Roman" pitchFamily="18" charset="0"/>
              </a:rPr>
              <a:t>кичләре</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lgn="ctr">
              <a:buNone/>
            </a:pPr>
            <a:r>
              <a:rPr lang="ru-RU" b="1" dirty="0" smtClean="0">
                <a:latin typeface="Times New Roman" pitchFamily="18" charset="0"/>
                <a:cs typeface="Times New Roman" pitchFamily="18" charset="0"/>
              </a:rPr>
              <a:t>С. </a:t>
            </a:r>
            <a:r>
              <a:rPr lang="ru-RU" b="1" dirty="0" err="1" smtClean="0">
                <a:latin typeface="Times New Roman" pitchFamily="18" charset="0"/>
                <a:cs typeface="Times New Roman" pitchFamily="18" charset="0"/>
              </a:rPr>
              <a:t>Садыйкова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көе,   Х.Туфан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сүзләре.</a:t>
            </a:r>
            <a:endParaRPr lang="ru-RU" b="1" dirty="0" smtClean="0">
              <a:latin typeface="Times New Roman" pitchFamily="18" charset="0"/>
              <a:cs typeface="Times New Roman" pitchFamily="18" charset="0"/>
            </a:endParaRPr>
          </a:p>
          <a:p>
            <a:pPr algn="ctr">
              <a:buNone/>
            </a:pPr>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Кил </a:t>
            </a:r>
            <a:r>
              <a:rPr lang="ru-RU" b="1" dirty="0" err="1" smtClean="0">
                <a:latin typeface="Times New Roman" pitchFamily="18" charset="0"/>
                <a:cs typeface="Times New Roman" pitchFamily="18" charset="0"/>
              </a:rPr>
              <a:t>әле</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Иделнең  җиләс җиле</a:t>
            </a:r>
            <a:r>
              <a:rPr lang="ru-RU" b="1" dirty="0" smtClean="0">
                <a:latin typeface="Times New Roman" pitchFamily="18" charset="0"/>
                <a:cs typeface="Times New Roman" pitchFamily="18" charset="0"/>
              </a:rPr>
              <a:t>,</a:t>
            </a:r>
            <a:br>
              <a:rPr lang="ru-RU" b="1" dirty="0" smtClean="0">
                <a:latin typeface="Times New Roman" pitchFamily="18" charset="0"/>
                <a:cs typeface="Times New Roman" pitchFamily="18" charset="0"/>
              </a:rPr>
            </a:br>
            <a:r>
              <a:rPr lang="ru-RU" b="1" dirty="0" err="1" smtClean="0">
                <a:latin typeface="Times New Roman" pitchFamily="18" charset="0"/>
                <a:cs typeface="Times New Roman" pitchFamily="18" charset="0"/>
              </a:rPr>
              <a:t>Юлларга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чәчәкләр </a:t>
            </a:r>
            <a:r>
              <a:rPr lang="ru-RU" b="1" dirty="0" smtClean="0">
                <a:latin typeface="Times New Roman" pitchFamily="18" charset="0"/>
                <a:cs typeface="Times New Roman" pitchFamily="18" charset="0"/>
              </a:rPr>
              <a:t>сип </a:t>
            </a:r>
            <a:r>
              <a:rPr lang="ru-RU" b="1" dirty="0" err="1" smtClean="0">
                <a:latin typeface="Times New Roman" pitchFamily="18" charset="0"/>
                <a:cs typeface="Times New Roman" pitchFamily="18" charset="0"/>
              </a:rPr>
              <a:t>әле</a:t>
            </a:r>
            <a:r>
              <a:rPr lang="ru-RU" b="1" dirty="0" smtClean="0">
                <a:latin typeface="Times New Roman" pitchFamily="18" charset="0"/>
                <a:cs typeface="Times New Roman" pitchFamily="18" charset="0"/>
              </a:rPr>
              <a:t>.</a:t>
            </a:r>
            <a:br>
              <a:rPr lang="ru-RU" b="1" dirty="0" smtClean="0">
                <a:latin typeface="Times New Roman" pitchFamily="18" charset="0"/>
                <a:cs typeface="Times New Roman" pitchFamily="18" charset="0"/>
              </a:rPr>
            </a:br>
            <a:r>
              <a:rPr lang="ru-RU" b="1" dirty="0" err="1" smtClean="0">
                <a:latin typeface="Times New Roman" pitchFamily="18" charset="0"/>
                <a:cs typeface="Times New Roman" pitchFamily="18" charset="0"/>
              </a:rPr>
              <a:t>Ак</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булып</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саф</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булып</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истә калсын</a:t>
            </a:r>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r>
              <a:rPr lang="ru-RU" b="1" dirty="0" err="1" smtClean="0">
                <a:latin typeface="Times New Roman" pitchFamily="18" charset="0"/>
                <a:cs typeface="Times New Roman" pitchFamily="18" charset="0"/>
              </a:rPr>
              <a:t>Казанның кадерле</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кичләре.</a:t>
            </a:r>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r>
              <a:rPr lang="ru-RU" b="1" dirty="0" err="1" smtClean="0">
                <a:latin typeface="Times New Roman" pitchFamily="18" charset="0"/>
                <a:cs typeface="Times New Roman" pitchFamily="18" charset="0"/>
              </a:rPr>
              <a:t>Туган</a:t>
            </a:r>
            <a:r>
              <a:rPr lang="ru-RU" b="1" dirty="0" smtClean="0">
                <a:latin typeface="Times New Roman" pitchFamily="18" charset="0"/>
                <a:cs typeface="Times New Roman" pitchFamily="18" charset="0"/>
              </a:rPr>
              <a:t> ил </a:t>
            </a:r>
            <a:r>
              <a:rPr lang="ru-RU" b="1" dirty="0" err="1" smtClean="0">
                <a:latin typeface="Times New Roman" pitchFamily="18" charset="0"/>
                <a:cs typeface="Times New Roman" pitchFamily="18" charset="0"/>
              </a:rPr>
              <a:t>чакырган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зур</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юлларга</a:t>
            </a:r>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r>
              <a:rPr lang="ru-RU" b="1" dirty="0" err="1" smtClean="0">
                <a:latin typeface="Times New Roman" pitchFamily="18" charset="0"/>
                <a:cs typeface="Times New Roman" pitchFamily="18" charset="0"/>
              </a:rPr>
              <a:t>Китәрбез таңнарда </a:t>
            </a:r>
            <a:r>
              <a:rPr lang="ru-RU" b="1" dirty="0" smtClean="0">
                <a:latin typeface="Times New Roman" pitchFamily="18" charset="0"/>
                <a:cs typeface="Times New Roman" pitchFamily="18" charset="0"/>
              </a:rPr>
              <a:t>без </a:t>
            </a:r>
            <a:r>
              <a:rPr lang="ru-RU" b="1" dirty="0" err="1" smtClean="0">
                <a:latin typeface="Times New Roman" pitchFamily="18" charset="0"/>
                <a:cs typeface="Times New Roman" pitchFamily="18" charset="0"/>
              </a:rPr>
              <a:t>моннан</a:t>
            </a:r>
            <a:r>
              <a:rPr lang="ru-RU" b="1" dirty="0" smtClean="0">
                <a:latin typeface="Times New Roman" pitchFamily="18" charset="0"/>
                <a:cs typeface="Times New Roman" pitchFamily="18" charset="0"/>
              </a:rPr>
              <a:t>.</a:t>
            </a:r>
            <a:br>
              <a:rPr lang="ru-RU" b="1" dirty="0" smtClean="0">
                <a:latin typeface="Times New Roman" pitchFamily="18" charset="0"/>
                <a:cs typeface="Times New Roman" pitchFamily="18" charset="0"/>
              </a:rPr>
            </a:br>
            <a:r>
              <a:rPr lang="ru-RU" b="1" dirty="0" err="1" smtClean="0">
                <a:latin typeface="Times New Roman" pitchFamily="18" charset="0"/>
                <a:cs typeface="Times New Roman" pitchFamily="18" charset="0"/>
              </a:rPr>
              <a:t>Озатып</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калырсың безне</a:t>
            </a:r>
            <a:r>
              <a:rPr lang="ru-RU" b="1" dirty="0" smtClean="0">
                <a:latin typeface="Times New Roman" pitchFamily="18" charset="0"/>
                <a:cs typeface="Times New Roman" pitchFamily="18" charset="0"/>
              </a:rPr>
              <a:t>, Казан,</a:t>
            </a:r>
            <a:br>
              <a:rPr lang="ru-RU" b="1" dirty="0" smtClean="0">
                <a:latin typeface="Times New Roman" pitchFamily="18" charset="0"/>
                <a:cs typeface="Times New Roman" pitchFamily="18" charset="0"/>
              </a:rPr>
            </a:br>
            <a:r>
              <a:rPr lang="ru-RU" b="1" dirty="0" err="1" smtClean="0">
                <a:latin typeface="Times New Roman" pitchFamily="18" charset="0"/>
                <a:cs typeface="Times New Roman" pitchFamily="18" charset="0"/>
              </a:rPr>
              <a:t>Баласын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очырган</a:t>
            </a:r>
            <a:r>
              <a:rPr lang="ru-RU" b="1" dirty="0" smtClean="0">
                <a:latin typeface="Times New Roman" pitchFamily="18" charset="0"/>
                <a:cs typeface="Times New Roman" pitchFamily="18" charset="0"/>
              </a:rPr>
              <a:t> кош </a:t>
            </a:r>
            <a:r>
              <a:rPr lang="ru-RU" b="1" dirty="0" err="1" smtClean="0">
                <a:latin typeface="Times New Roman" pitchFamily="18" charset="0"/>
                <a:cs typeface="Times New Roman" pitchFamily="18" charset="0"/>
              </a:rPr>
              <a:t>сыман</a:t>
            </a:r>
            <a:r>
              <a:rPr lang="ru-RU" b="1"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pPr algn="ctr"/>
            <a:r>
              <a:rPr lang="tt-RU" b="1" dirty="0" smtClean="0"/>
              <a:t>Казан Кремле</a:t>
            </a:r>
            <a:endParaRPr lang="ru-RU" dirty="0"/>
          </a:p>
        </p:txBody>
      </p:sp>
      <p:sp>
        <p:nvSpPr>
          <p:cNvPr id="7" name="Содержимое 6"/>
          <p:cNvSpPr>
            <a:spLocks noGrp="1"/>
          </p:cNvSpPr>
          <p:nvPr>
            <p:ph idx="1"/>
          </p:nvPr>
        </p:nvSpPr>
        <p:spPr/>
        <p:txBody>
          <a:bodyPr>
            <a:normAutofit lnSpcReduction="10000"/>
          </a:bodyPr>
          <a:lstStyle/>
          <a:p>
            <a:r>
              <a:rPr lang="tt-RU" sz="3200" b="1" dirty="0" smtClean="0">
                <a:latin typeface="Times New Roman" pitchFamily="18" charset="0"/>
                <a:cs typeface="Times New Roman" pitchFamily="18" charset="0"/>
              </a:rPr>
              <a:t>Башкалабызның үзәгендә Кремль урнашкан. Ул ак төстәге  таш  крепость-койма  белән  уратып  алынган.  Элек анда хан сарайлары һәм мәчетләр булган. Хәзер  биредә Татарстан Республикасы Президенты сарае,  Сөембикә  манарасы, Благовещение  соборы, Кол Шәриф мәчете һәм башка биналар бар. </a:t>
            </a:r>
            <a:endParaRPr lang="ru-RU" sz="32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1\Pictures\Казанский кремль.jpg"/>
          <p:cNvPicPr>
            <a:picLocks noGrp="1" noChangeAspect="1" noChangeArrowheads="1"/>
          </p:cNvPicPr>
          <p:nvPr>
            <p:ph idx="1"/>
          </p:nvPr>
        </p:nvPicPr>
        <p:blipFill>
          <a:blip r:embed="rId2" cstate="print"/>
          <a:srcRect/>
          <a:stretch>
            <a:fillRect/>
          </a:stretch>
        </p:blipFill>
        <p:spPr bwMode="auto">
          <a:xfrm>
            <a:off x="1043608" y="692696"/>
            <a:ext cx="6912768" cy="489654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tt-RU" sz="4000" b="1" dirty="0" smtClean="0">
                <a:latin typeface="Times New Roman" pitchFamily="18" charset="0"/>
                <a:cs typeface="Times New Roman" pitchFamily="18" charset="0"/>
              </a:rPr>
              <a:t>Кичке  Казан</a:t>
            </a:r>
            <a:endParaRPr lang="ru-RU" sz="4000" b="1" dirty="0">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cstate="print"/>
          <a:stretch>
            <a:fillRect/>
          </a:stretch>
        </p:blipFill>
        <p:spPr bwMode="auto">
          <a:xfrm>
            <a:off x="683568" y="1772816"/>
            <a:ext cx="6912768" cy="432048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SDC13757"/>
          <p:cNvPicPr/>
          <p:nvPr/>
        </p:nvPicPr>
        <p:blipFill>
          <a:blip r:embed="rId2" cstate="print"/>
          <a:srcRect/>
          <a:stretch>
            <a:fillRect/>
          </a:stretch>
        </p:blipFill>
        <p:spPr bwMode="auto">
          <a:xfrm>
            <a:off x="539553" y="548680"/>
            <a:ext cx="4320479" cy="5688632"/>
          </a:xfrm>
          <a:prstGeom prst="rect">
            <a:avLst/>
          </a:prstGeom>
          <a:noFill/>
          <a:ln w="9525">
            <a:noFill/>
            <a:miter lim="800000"/>
            <a:headEnd/>
            <a:tailEnd/>
          </a:ln>
        </p:spPr>
      </p:pic>
      <p:sp>
        <p:nvSpPr>
          <p:cNvPr id="11" name="TextBox 10"/>
          <p:cNvSpPr txBox="1"/>
          <p:nvPr/>
        </p:nvSpPr>
        <p:spPr>
          <a:xfrm>
            <a:off x="4860032" y="764704"/>
            <a:ext cx="3240360" cy="5262979"/>
          </a:xfrm>
          <a:prstGeom prst="rect">
            <a:avLst/>
          </a:prstGeom>
          <a:noFill/>
        </p:spPr>
        <p:txBody>
          <a:bodyPr wrap="square" rtlCol="0">
            <a:spAutoFit/>
          </a:bodyPr>
          <a:lstStyle/>
          <a:p>
            <a:pPr algn="ctr"/>
            <a:r>
              <a:rPr lang="tt-RU" sz="2800" b="1" dirty="0" smtClean="0">
                <a:latin typeface="Times New Roman" pitchFamily="18" charset="0"/>
                <a:cs typeface="Times New Roman" pitchFamily="18" charset="0"/>
              </a:rPr>
              <a:t>Кремль  каршында герой-шагыйрь Муса Җәлилгә һәйкәл куелган. Ул әсирлектә дә үлемсез шигырьләр язган, батырларча  һәлак булган. Без аның шигырьләрен яратып укыйбыз. </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tt-RU" sz="4000" b="1" dirty="0" smtClean="0">
                <a:latin typeface="Times New Roman" pitchFamily="18" charset="0"/>
                <a:cs typeface="Times New Roman" pitchFamily="18" charset="0"/>
              </a:rPr>
              <a:t>Сөембикә </a:t>
            </a:r>
            <a:r>
              <a:rPr lang="tt-RU" sz="4000" b="1" dirty="0" smtClean="0">
                <a:latin typeface="Times New Roman" pitchFamily="18" charset="0"/>
                <a:cs typeface="Times New Roman" pitchFamily="18" charset="0"/>
              </a:rPr>
              <a:t>манарасы</a:t>
            </a:r>
            <a:endParaRPr lang="ru-RU" sz="40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484784"/>
            <a:ext cx="7715200" cy="4641379"/>
          </a:xfrm>
        </p:spPr>
        <p:txBody>
          <a:bodyPr>
            <a:normAutofit lnSpcReduction="10000"/>
          </a:bodyPr>
          <a:lstStyle/>
          <a:p>
            <a:r>
              <a:rPr lang="tt-RU" sz="3200" b="1" dirty="0" smtClean="0">
                <a:latin typeface="Times New Roman" pitchFamily="18" charset="0"/>
                <a:cs typeface="Times New Roman" pitchFamily="18" charset="0"/>
              </a:rPr>
              <a:t>Манараның биеклеге  58 метр. Ул кызыл кирпечтән төзелгән. Бу манара җиде катлы. Манараның эчендә тар баскыч ясалган.</a:t>
            </a:r>
            <a:r>
              <a:rPr lang="tt-RU" sz="3200" dirty="0" smtClean="0">
                <a:latin typeface="Times New Roman" pitchFamily="18" charset="0"/>
                <a:cs typeface="Times New Roman" pitchFamily="18" charset="0"/>
              </a:rPr>
              <a:t> </a:t>
            </a:r>
            <a:r>
              <a:rPr lang="tt-RU" sz="3200" b="1" dirty="0" smtClean="0">
                <a:latin typeface="Times New Roman" pitchFamily="18" charset="0"/>
                <a:cs typeface="Times New Roman" pitchFamily="18" charset="0"/>
              </a:rPr>
              <a:t>Тирә-якка нур  бөркеп торучы бу манара Казанның йөзек кашына һәм гүзәл тарихи символына әйләнде. Сөембикә − татар халкының горурлыгы, иминлек билгесе, иманы, кыйбласы ул.   Ул − бик борынгы корылма.</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467544" y="692696"/>
            <a:ext cx="4320480" cy="5616624"/>
          </a:xfrm>
          <a:prstGeom prst="rect">
            <a:avLst/>
          </a:prstGeom>
          <a:noFill/>
          <a:ln w="9525">
            <a:noFill/>
            <a:miter lim="800000"/>
            <a:headEnd/>
            <a:tailEnd/>
          </a:ln>
          <a:effectLst/>
        </p:spPr>
      </p:pic>
      <p:sp>
        <p:nvSpPr>
          <p:cNvPr id="5" name="TextBox 4"/>
          <p:cNvSpPr txBox="1"/>
          <p:nvPr/>
        </p:nvSpPr>
        <p:spPr>
          <a:xfrm>
            <a:off x="5004048" y="1196752"/>
            <a:ext cx="3672408" cy="3539430"/>
          </a:xfrm>
          <a:prstGeom prst="rect">
            <a:avLst/>
          </a:prstGeom>
          <a:noFill/>
        </p:spPr>
        <p:txBody>
          <a:bodyPr wrap="square" rtlCol="0">
            <a:spAutoFit/>
          </a:bodyPr>
          <a:lstStyle/>
          <a:p>
            <a:r>
              <a:rPr lang="tt-RU" sz="3200" b="1" dirty="0" smtClean="0">
                <a:latin typeface="Times New Roman" pitchFamily="18" charset="0"/>
                <a:cs typeface="Times New Roman" pitchFamily="18" charset="0"/>
              </a:rPr>
              <a:t>Авып  баручы  Сөембикә  манарасы – бик  борынгы корыл-ма. Ул  Кремль  территориясендә  урнашкан.</a:t>
            </a:r>
            <a:endParaRPr lang="ru-RU"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tt-RU" sz="4000" b="1" dirty="0" smtClean="0">
                <a:latin typeface="Times New Roman" pitchFamily="18" charset="0"/>
                <a:cs typeface="Times New Roman" pitchFamily="18" charset="0"/>
              </a:rPr>
              <a:t>Спас </a:t>
            </a:r>
            <a:r>
              <a:rPr lang="tt-RU" sz="4000" b="1" dirty="0" smtClean="0">
                <a:latin typeface="Times New Roman" pitchFamily="18" charset="0"/>
                <a:cs typeface="Times New Roman" pitchFamily="18" charset="0"/>
              </a:rPr>
              <a:t>манарасы</a:t>
            </a:r>
            <a:r>
              <a:rPr lang="tt-RU" b="1" dirty="0" smtClean="0">
                <a:latin typeface="Times New Roman" pitchFamily="18" charset="0"/>
                <a:cs typeface="Times New Roman" pitchFamily="18" charset="0"/>
              </a:rPr>
              <a:t/>
            </a:r>
            <a:br>
              <a:rPr lang="tt-RU" b="1" dirty="0" smtClean="0">
                <a:latin typeface="Times New Roman" pitchFamily="18" charset="0"/>
                <a:cs typeface="Times New Roman" pitchFamily="18" charset="0"/>
              </a:rPr>
            </a:br>
            <a:endParaRPr lang="ru-RU" dirty="0"/>
          </a:p>
        </p:txBody>
      </p:sp>
      <p:sp>
        <p:nvSpPr>
          <p:cNvPr id="3" name="Содержимое 2"/>
          <p:cNvSpPr>
            <a:spLocks noGrp="1"/>
          </p:cNvSpPr>
          <p:nvPr>
            <p:ph idx="1"/>
          </p:nvPr>
        </p:nvSpPr>
        <p:spPr>
          <a:xfrm>
            <a:off x="457200" y="1268760"/>
            <a:ext cx="7715200" cy="4857403"/>
          </a:xfrm>
        </p:spPr>
        <p:txBody>
          <a:bodyPr>
            <a:normAutofit lnSpcReduction="10000"/>
          </a:bodyPr>
          <a:lstStyle/>
          <a:p>
            <a:r>
              <a:rPr lang="tt-RU" sz="3200" b="1" dirty="0" smtClean="0">
                <a:latin typeface="Times New Roman" pitchFamily="18" charset="0"/>
                <a:cs typeface="Times New Roman" pitchFamily="18" charset="0"/>
              </a:rPr>
              <a:t>Кремльгә кергән юлда ап-ак Спас манарасы урнашкан. Аны сәгать бизи. Спас манарасы бик матур. Капка өстенә нигезләп төзелгән Спас Нерукотворный чиркәве урнашкан Спас манарасы Казан Кремле территориясенә керә торган төп кунак капкасы булып тора. Манара 1556-1562нче  елларда Постник Яковлев һәм Иван Ширяй тарафыннан төзелә.</a:t>
            </a:r>
            <a:endParaRPr lang="ru-RU" sz="32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327</TotalTime>
  <Words>547</Words>
  <Application>Microsoft Office PowerPoint</Application>
  <PresentationFormat>Экран (4:3)</PresentationFormat>
  <Paragraphs>38</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Изящная</vt:lpstr>
      <vt:lpstr>Безнең   туган   илебез – Татарстан</vt:lpstr>
      <vt:lpstr>Слайд 2</vt:lpstr>
      <vt:lpstr>Казан Кремле</vt:lpstr>
      <vt:lpstr>Слайд 4</vt:lpstr>
      <vt:lpstr>Кичке  Казан</vt:lpstr>
      <vt:lpstr>Слайд 6</vt:lpstr>
      <vt:lpstr>Сөембикә манарасы</vt:lpstr>
      <vt:lpstr>Слайд 8</vt:lpstr>
      <vt:lpstr>Спас манарасы </vt:lpstr>
      <vt:lpstr>Слайд 10</vt:lpstr>
      <vt:lpstr>Кол Шәриф мәчете.</vt:lpstr>
      <vt:lpstr>Слайд 12</vt:lpstr>
      <vt:lpstr>Благовещение соборы</vt:lpstr>
      <vt:lpstr>Президент сарае.</vt:lpstr>
      <vt:lpstr>Слайд 15</vt:lpstr>
      <vt:lpstr>Татарстан  Республикасының җитәкчеләре</vt:lpstr>
      <vt:lpstr>Казан университеты</vt:lpstr>
      <vt:lpstr>Опера  һәм  балет  театры</vt:lpstr>
      <vt:lpstr>Слайд 19</vt:lpstr>
      <vt:lpstr>Казандагы сәнгать  музее</vt:lpstr>
      <vt:lpstr>Казан  шәһәренең  символы</vt:lpstr>
      <vt:lpstr>Слайд 22</vt:lpstr>
      <vt:lpstr>Слайд 23</vt:lpstr>
      <vt:lpstr>Слайд 24</vt:lpstr>
      <vt:lpstr>Казан кичләре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1</cp:lastModifiedBy>
  <cp:revision>48</cp:revision>
  <dcterms:created xsi:type="dcterms:W3CDTF">2014-03-23T18:05:32Z</dcterms:created>
  <dcterms:modified xsi:type="dcterms:W3CDTF">2014-04-22T17:24:22Z</dcterms:modified>
</cp:coreProperties>
</file>