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80" r:id="rId6"/>
    <p:sldId id="263" r:id="rId7"/>
    <p:sldId id="28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84" r:id="rId18"/>
    <p:sldId id="274" r:id="rId19"/>
    <p:sldId id="275" r:id="rId20"/>
    <p:sldId id="276" r:id="rId21"/>
    <p:sldId id="282" r:id="rId22"/>
    <p:sldId id="277" r:id="rId23"/>
    <p:sldId id="278" r:id="rId24"/>
    <p:sldId id="283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2E0079-0EC5-4A21-9B16-EBBEBB408D4E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F4A97-4ABE-418E-8376-EFDC4640483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5574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/>
              <a:t>Тема: «Имя числительное.</a:t>
            </a:r>
            <a:br>
              <a:rPr lang="ru-RU" sz="4900" dirty="0" smtClean="0"/>
            </a:br>
            <a:r>
              <a:rPr lang="ru-RU" sz="4900" dirty="0" smtClean="0"/>
              <a:t> Простые, сложные и составные числительные».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143380"/>
            <a:ext cx="7854696" cy="83775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Автор работы: </a:t>
            </a:r>
          </a:p>
          <a:p>
            <a:r>
              <a:rPr lang="ru-RU" sz="2400" b="1" dirty="0" smtClean="0"/>
              <a:t>Чайко М.В. преподаватель русского языка</a:t>
            </a:r>
            <a:endParaRPr lang="en-US" sz="2400" b="1" dirty="0" smtClean="0"/>
          </a:p>
          <a:p>
            <a:r>
              <a:rPr lang="en-US" sz="2400" b="1" dirty="0" smtClean="0"/>
              <a:t>                 </a:t>
            </a:r>
            <a:r>
              <a:rPr lang="ru-RU" sz="2400" b="1" dirty="0" smtClean="0"/>
              <a:t>МБОУ СОШ № 2 ст. Архонская. </a:t>
            </a:r>
            <a:endParaRPr lang="ru-RU" sz="2400" b="1" dirty="0"/>
          </a:p>
        </p:txBody>
      </p:sp>
      <p:pic>
        <p:nvPicPr>
          <p:cNvPr id="1026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57562"/>
            <a:ext cx="2258851" cy="12144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14287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Синтаксические признаки</a:t>
            </a:r>
            <a:r>
              <a:rPr lang="ru-RU" sz="3600" dirty="0" smtClean="0"/>
              <a:t> числительных.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Синтаксические признаки</a:t>
            </a:r>
            <a:r>
              <a:rPr lang="ru-RU" dirty="0" smtClean="0"/>
              <a:t> числительных. </a:t>
            </a:r>
          </a:p>
          <a:p>
            <a:r>
              <a:rPr lang="ru-RU" dirty="0" err="1" smtClean="0"/>
              <a:t>Кол.числ-е</a:t>
            </a:r>
            <a:r>
              <a:rPr lang="ru-RU" dirty="0" smtClean="0"/>
              <a:t>   могут быть любым </a:t>
            </a:r>
            <a:r>
              <a:rPr lang="ru-RU" dirty="0" err="1" smtClean="0"/>
              <a:t>члном</a:t>
            </a:r>
            <a:r>
              <a:rPr lang="ru-RU" dirty="0" smtClean="0"/>
              <a:t> предложения. Сочетание </a:t>
            </a:r>
            <a:r>
              <a:rPr lang="ru-RU" dirty="0" err="1" smtClean="0"/>
              <a:t>колич.числ-х</a:t>
            </a:r>
            <a:r>
              <a:rPr lang="ru-RU" dirty="0" smtClean="0"/>
              <a:t> (в Им.п.  и </a:t>
            </a:r>
            <a:r>
              <a:rPr lang="ru-RU" dirty="0" err="1" smtClean="0"/>
              <a:t>Вин.п</a:t>
            </a:r>
            <a:r>
              <a:rPr lang="ru-RU" dirty="0" smtClean="0"/>
              <a:t>.) с существительными (в </a:t>
            </a:r>
            <a:r>
              <a:rPr lang="ru-RU" dirty="0" err="1" smtClean="0"/>
              <a:t>Род.п</a:t>
            </a:r>
            <a:r>
              <a:rPr lang="ru-RU" dirty="0" smtClean="0"/>
              <a:t>.) являются одним членом предложения: </a:t>
            </a:r>
          </a:p>
          <a:p>
            <a:r>
              <a:rPr lang="ru-RU" b="1" i="1" dirty="0" smtClean="0"/>
              <a:t>       Девять альпинистов разбили лагерь у подножия Казбека.</a:t>
            </a:r>
            <a:endParaRPr lang="ru-RU" dirty="0" smtClean="0"/>
          </a:p>
          <a:p>
            <a:r>
              <a:rPr lang="ru-RU" dirty="0" smtClean="0"/>
              <a:t>Порядковые числительные в предложении обычно бывают определениями:  Второй дом от угла – музыкальная школа,  реже  - сказуемыми:  Я первый, ты второй.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Работа с учебником.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С. 44, упр. 394. Рассмотрите рисунки. Какие однокоренные слова пытался проиллюстрировать художник? Определите части речи каждого слова.</a:t>
            </a:r>
          </a:p>
          <a:p>
            <a:r>
              <a:rPr lang="ru-RU" dirty="0" smtClean="0"/>
              <a:t>С. 44,  упр. 395. Допишите каждый ряд. Составьте 2 предложения с однородными членами, используя количественные и порядковый числительные. </a:t>
            </a:r>
          </a:p>
          <a:p>
            <a:endParaRPr lang="ru-R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err="1" smtClean="0"/>
              <a:t>Физминутка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шли солдаты,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на базар.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что купили?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самовар.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сколько дали?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три рубля.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кто выходит?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err="1" smtClean="0">
                <a:solidFill>
                  <a:srgbClr val="002060"/>
                </a:solidFill>
              </a:rPr>
              <a:t>Аты-баты</a:t>
            </a:r>
            <a:r>
              <a:rPr lang="ru-RU" b="1" dirty="0" smtClean="0">
                <a:solidFill>
                  <a:srgbClr val="002060"/>
                </a:solidFill>
              </a:rPr>
              <a:t> — ты да я.</a:t>
            </a:r>
          </a:p>
          <a:p>
            <a:endParaRPr lang="ru-RU" dirty="0"/>
          </a:p>
        </p:txBody>
      </p:sp>
      <p:pic>
        <p:nvPicPr>
          <p:cNvPr id="3074" name="Picture 2" descr="C:\Users\User\Desktop\b_46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142984"/>
            <a:ext cx="1897041" cy="2225861"/>
          </a:xfrm>
          <a:prstGeom prst="rect">
            <a:avLst/>
          </a:prstGeom>
          <a:noFill/>
        </p:spPr>
      </p:pic>
      <p:pic>
        <p:nvPicPr>
          <p:cNvPr id="3075" name="Picture 3" descr="C:\Users\User\Desktop\risuno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929066"/>
            <a:ext cx="1808234" cy="24368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Физминутка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Раз, два, три, четыре, пять —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Вышел зайчик погулять,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Но охотник не пришел,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Зайчик поле перешел,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Даже усом не повел,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огород потом забрел.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Что нам делать,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Как нам быть?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Нужно зайку изловить.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Снова будем все считать: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Раз, два, три, четыре, пять.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User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929066"/>
            <a:ext cx="2813263" cy="21018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Работа с текстом.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1)Я люблю слушать птичьи голоса, когда пробуждается тайга. (2) В четыре часа просыпаются светлоголовые пеночки.  (3) В пятом часу по тайге вдруг пронесутся трели дрозда.  (4) По голосам этих птиц можно сверять время.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Задания к тексту:</a:t>
            </a:r>
            <a:endParaRPr lang="ru-RU" dirty="0" smtClean="0"/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Выпишите порядковое числительное.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Напишите, каким членом предложения является числительное в предложении 2.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+mn-lt"/>
              </a:rPr>
              <a:t>Имена числительные очень часто встречаются в устном народном творчестве. Давайте вспомним и назовём пословицы и поговорки с именами числительными.</a:t>
            </a:r>
            <a:r>
              <a:rPr lang="ru-RU" sz="4800" dirty="0" smtClean="0">
                <a:latin typeface="+mn-lt"/>
              </a:rPr>
              <a:t/>
            </a:r>
            <a:br>
              <a:rPr lang="ru-RU" sz="4800" dirty="0" smtClean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…       одного не ждут.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…   раз отмерь - …   раз отрежь.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1">
                    <a:lumMod val="50000"/>
                  </a:schemeClr>
                </a:solidFill>
              </a:rPr>
              <a:t>…  пядей во лбу.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…   в поле не воин.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4">
                    <a:lumMod val="50000"/>
                  </a:schemeClr>
                </a:solidFill>
              </a:rPr>
              <a:t>У …   нянек дитя без глазу.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5">
                    <a:lumMod val="50000"/>
                  </a:schemeClr>
                </a:solidFill>
              </a:rPr>
              <a:t>…   бед – один ответ.</a:t>
            </a:r>
            <a:endParaRPr lang="ru-RU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Не имей …  рублей, а имей …  друзей.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3902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По строению числительные могут быть простыми, сложными и составными.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/>
          <a:lstStyle/>
          <a:p>
            <a:r>
              <a:rPr lang="ru-RU" b="1" i="1" dirty="0" smtClean="0"/>
              <a:t>Простое числительное</a:t>
            </a:r>
            <a:r>
              <a:rPr lang="ru-RU" dirty="0" smtClean="0"/>
              <a:t> – это слово с одним корнем: два, четыре, второй и д.р.</a:t>
            </a:r>
          </a:p>
          <a:p>
            <a:r>
              <a:rPr lang="ru-RU" b="1" i="1" dirty="0" smtClean="0"/>
              <a:t>Составное числительное</a:t>
            </a:r>
            <a:r>
              <a:rPr lang="ru-RU" dirty="0" smtClean="0"/>
              <a:t> – слово с несколькими корнями: одиннадцать, пятьсот, двухсоттысячный.</a:t>
            </a:r>
          </a:p>
          <a:p>
            <a:r>
              <a:rPr lang="ru-RU" b="1" i="1" dirty="0" smtClean="0"/>
              <a:t>Составное </a:t>
            </a:r>
            <a:r>
              <a:rPr lang="ru-RU" dirty="0" smtClean="0"/>
              <a:t>  числительное состоит из нескольких слов, каждое из которых может быть как простым, так и сложным: сорок восемь, сто пятьдесят четыре.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User\Desktop\е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016193"/>
            <a:ext cx="4286280" cy="31210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Запоминаем слова.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Слова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одиннадцать,  миллион, миллиард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пишутся </a:t>
            </a:r>
            <a:r>
              <a:rPr lang="ru-RU" b="1" dirty="0" smtClean="0"/>
              <a:t>с удвоенной согласной.</a:t>
            </a:r>
          </a:p>
          <a:p>
            <a:endParaRPr lang="ru-RU" b="1" dirty="0" smtClean="0"/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Напишите три словосочетания с этими словами.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Устная работа по цепочке.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учебнике на с. 46 выполняет упр. 398. Сгруппируйте числительные по признаку: а) простые; б) составные.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Сто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одиннадцать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 один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семидесятый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триста пятьдесят седьмой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три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сорок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шестьдесят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тысяча  девятьсот восемьдесят восемь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девятнадцать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), триста (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Цели:   </a:t>
            </a:r>
            <a:r>
              <a:rPr lang="ru-RU" dirty="0" smtClean="0"/>
              <a:t>познакомить с признаками числительного как части речи; показать отличие числительных от других частей речи с числовым значением; учить находить числительные в тексте.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Задания на проверку. Тест.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/>
              <a:t>1) Найдите числительное.</a:t>
            </a:r>
            <a:endParaRPr lang="ru-RU" dirty="0" smtClean="0"/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А) двойной;  Б) утроить;  В) семёрка ; Г) пятый.</a:t>
            </a:r>
          </a:p>
          <a:p>
            <a:pPr>
              <a:buNone/>
            </a:pPr>
            <a:r>
              <a:rPr lang="ru-RU" b="1" dirty="0" smtClean="0"/>
              <a:t>2) Найдите составное числительное.</a:t>
            </a:r>
            <a:endParaRPr lang="ru-RU" dirty="0" smtClean="0"/>
          </a:p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А) пятнадцатого;  Б) двухмиллионный ; В) пятисотый;   Г) двести сорок пять.</a:t>
            </a:r>
          </a:p>
          <a:p>
            <a:endParaRPr lang="ru-RU" dirty="0"/>
          </a:p>
        </p:txBody>
      </p:sp>
      <p:pic>
        <p:nvPicPr>
          <p:cNvPr id="6146" name="Picture 2" descr="C:\Users\User\Desktop\7ae2391d353d3dfc8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571876"/>
            <a:ext cx="4214842" cy="29781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3) Какое утверждение является неверным?</a:t>
            </a:r>
            <a:endParaRPr lang="ru-RU" dirty="0" smtClean="0"/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1)Числительные делятся на количественные и порядковые.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2) Имена числительные изменяются по падежам.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3) Имена числительные могут быть различными членами предложения.</a:t>
            </a:r>
          </a:p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4) числовое значение может иметь только одна часть речи – числительное.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Итоги рока.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- Как отличить имена числительные  от других частей речи, имеющих числовое значение?</a:t>
            </a:r>
          </a:p>
          <a:p>
            <a:endParaRPr lang="ru-RU" b="1" i="1" dirty="0" smtClean="0"/>
          </a:p>
          <a:p>
            <a:r>
              <a:rPr lang="ru-RU" b="1" i="1" dirty="0" smtClean="0"/>
              <a:t>- На какие группы делятся числительные?</a:t>
            </a:r>
          </a:p>
          <a:p>
            <a:pPr>
              <a:buNone/>
            </a:pPr>
            <a:endParaRPr lang="ru-RU" b="1" i="1" dirty="0" smtClean="0"/>
          </a:p>
          <a:p>
            <a:r>
              <a:rPr lang="ru-RU" b="1" i="1" dirty="0" smtClean="0"/>
              <a:t>- Чем отличаются простые числительные от составных?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>Домашнее задание.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/>
              <a:t>П. 67 – 68,    упр. 396 (выписать только слова в правильной форме); </a:t>
            </a:r>
          </a:p>
          <a:p>
            <a:pPr>
              <a:buNone/>
            </a:pPr>
            <a:r>
              <a:rPr lang="ru-RU" sz="3600" b="1" dirty="0" smtClean="0"/>
              <a:t>упр. 400.</a:t>
            </a:r>
          </a:p>
          <a:p>
            <a:endParaRPr lang="ru-RU" dirty="0"/>
          </a:p>
        </p:txBody>
      </p:sp>
      <p:pic>
        <p:nvPicPr>
          <p:cNvPr id="7170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3929066"/>
            <a:ext cx="4452947" cy="23940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Учебник. Русский язык. 6 класс. В 2 ч. Ч. 2. Авт. М. Т. Баранов, Т. А. </a:t>
            </a:r>
            <a:r>
              <a:rPr lang="ru-RU" dirty="0" err="1" smtClean="0"/>
              <a:t>Ладыженская</a:t>
            </a:r>
            <a:r>
              <a:rPr lang="ru-RU" dirty="0" smtClean="0"/>
              <a:t>. – М.: Просвещение, 2012.-175 с.</a:t>
            </a:r>
          </a:p>
          <a:p>
            <a:r>
              <a:rPr lang="ru-RU" dirty="0" smtClean="0"/>
              <a:t>2. Учебник. Русский язык. Теория. 5-9 </a:t>
            </a:r>
            <a:r>
              <a:rPr lang="ru-RU" dirty="0" err="1" smtClean="0"/>
              <a:t>кл</a:t>
            </a:r>
            <a:r>
              <a:rPr lang="ru-RU" dirty="0" smtClean="0"/>
              <a:t>. Авт. В. В. </a:t>
            </a:r>
            <a:r>
              <a:rPr lang="ru-RU" dirty="0" err="1" smtClean="0"/>
              <a:t>Бабайцева</a:t>
            </a:r>
            <a:r>
              <a:rPr lang="ru-RU" dirty="0" smtClean="0"/>
              <a:t>, Л. Д. </a:t>
            </a:r>
            <a:r>
              <a:rPr lang="ru-RU" dirty="0" err="1" smtClean="0"/>
              <a:t>Чеснокова</a:t>
            </a:r>
            <a:r>
              <a:rPr lang="ru-RU" dirty="0" smtClean="0"/>
              <a:t>. – 15-е </a:t>
            </a:r>
            <a:r>
              <a:rPr lang="ru-RU" dirty="0" err="1" smtClean="0"/>
              <a:t>изд.,стереотип.-М</a:t>
            </a:r>
            <a:r>
              <a:rPr lang="ru-RU" dirty="0" smtClean="0"/>
              <a:t>.: Дрофа, 2006. – 330 с.</a:t>
            </a:r>
          </a:p>
          <a:p>
            <a:r>
              <a:rPr lang="ru-RU" dirty="0" smtClean="0"/>
              <a:t>3. Тесты по русскому языку. К учебнику Т.А .</a:t>
            </a:r>
            <a:r>
              <a:rPr lang="ru-RU" dirty="0" err="1" smtClean="0"/>
              <a:t>Ладыженской</a:t>
            </a:r>
            <a:r>
              <a:rPr lang="ru-RU" dirty="0" smtClean="0"/>
              <a:t>, М. Т. Баранова и др. «Русский язык. 6 класс». Часть 2.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ru-RU" dirty="0" smtClean="0"/>
              <a:t>Отгадайте-ка, ребятки:</a:t>
            </a:r>
            <a:br>
              <a:rPr lang="ru-RU" dirty="0" smtClean="0"/>
            </a:br>
            <a:r>
              <a:rPr lang="ru-RU" dirty="0" smtClean="0"/>
              <a:t>Что за цифра-акробатка?</a:t>
            </a:r>
            <a:br>
              <a:rPr lang="ru-RU" dirty="0" smtClean="0"/>
            </a:br>
            <a:r>
              <a:rPr lang="ru-RU" dirty="0" smtClean="0"/>
              <a:t>Если на голову встанет,</a:t>
            </a:r>
            <a:br>
              <a:rPr lang="ru-RU" dirty="0" smtClean="0"/>
            </a:br>
            <a:r>
              <a:rPr lang="ru-RU" dirty="0" smtClean="0"/>
              <a:t>Ровно на три меньше станет?</a:t>
            </a:r>
          </a:p>
          <a:p>
            <a:endParaRPr lang="ru-RU" dirty="0"/>
          </a:p>
        </p:txBody>
      </p:sp>
      <p:pic>
        <p:nvPicPr>
          <p:cNvPr id="2050" name="Picture 2" descr="C:\Users\User\Desktop\476689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643314"/>
            <a:ext cx="3619499" cy="27146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4400" b="1" dirty="0" smtClean="0"/>
              <a:t>Повторение знаний и умений.</a:t>
            </a:r>
            <a:r>
              <a:rPr lang="ru-RU" sz="4400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А) Дайте определение имени прилагательного.</a:t>
            </a:r>
          </a:p>
          <a:p>
            <a:r>
              <a:rPr lang="ru-RU" dirty="0" smtClean="0"/>
              <a:t>Б)  Приведите примеры качественных, относительных и притяжательных прилагательных.</a:t>
            </a:r>
          </a:p>
          <a:p>
            <a:r>
              <a:rPr lang="ru-RU" dirty="0" smtClean="0"/>
              <a:t>В)  На какие две группы делятся степени сравнения прилагательных? Как образуются степени сравнения?</a:t>
            </a:r>
          </a:p>
          <a:p>
            <a:r>
              <a:rPr lang="ru-RU" dirty="0" smtClean="0"/>
              <a:t>Г)  Каким правилом надо пользоваться, чтобы не ошибаться в написании кратких прилагательных с шипящими на конце?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Д)  Когда в суффиксах прилагательных пишутся одна и две буквы   -</a:t>
            </a:r>
            <a:r>
              <a:rPr lang="ru-RU" dirty="0" err="1" smtClean="0"/>
              <a:t>н</a:t>
            </a:r>
            <a:r>
              <a:rPr lang="ru-RU" dirty="0" smtClean="0"/>
              <a:t>- ?</a:t>
            </a:r>
          </a:p>
          <a:p>
            <a:r>
              <a:rPr lang="ru-RU" dirty="0" smtClean="0"/>
              <a:t>Е)  Как различить на письме суффиксы  -к-   и   -</a:t>
            </a:r>
            <a:r>
              <a:rPr lang="ru-RU" dirty="0" err="1" smtClean="0"/>
              <a:t>ск</a:t>
            </a:r>
            <a:r>
              <a:rPr lang="ru-RU" dirty="0" smtClean="0"/>
              <a:t>-  в прилагательных?</a:t>
            </a:r>
          </a:p>
          <a:p>
            <a:r>
              <a:rPr lang="ru-RU" dirty="0" smtClean="0"/>
              <a:t>Ж) Как определить, когда нужно писать о, а когда – е после шипящих в окончаниях и в суффиксах прилагательных?</a:t>
            </a:r>
          </a:p>
          <a:p>
            <a:r>
              <a:rPr lang="ru-RU" dirty="0" smtClean="0"/>
              <a:t>З)   Как отличить прилагательные от с приставкой не-   от прилагательных с отрицательной части  не ?</a:t>
            </a:r>
          </a:p>
          <a:p>
            <a:r>
              <a:rPr lang="ru-RU" dirty="0" smtClean="0"/>
              <a:t>И)  Какие сложные прилагательные пишутся слитно, а какие – через дефис ?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28628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/>
              <a:t>Работа с  материалом урока. 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Один, пять, пятнадцать, три миллиона двести пятьдесят тысяч сто сорок два – эти слова, обозначающие числа, - имена числительные.</a:t>
            </a:r>
          </a:p>
          <a:p>
            <a:r>
              <a:rPr lang="ru-RU" dirty="0" smtClean="0"/>
              <a:t>Слова со значением числа играют важную роль в жизни людей.</a:t>
            </a:r>
          </a:p>
          <a:p>
            <a:r>
              <a:rPr lang="ru-RU" dirty="0" smtClean="0"/>
              <a:t>Если хотят сказать, каково расстояние от дома до школы, то употребляют числительные: От дома до школы три квартала. Если хотят что-то сообщить о времени, тоже употребляют числительные: </a:t>
            </a:r>
            <a:r>
              <a:rPr lang="ru-RU" b="1" i="1" dirty="0" smtClean="0"/>
              <a:t>Великий русский писатель  А. П. Чехов родился в тысяча восемьсот шестидесятом году.  Мне двадцать лет.</a:t>
            </a:r>
            <a:r>
              <a:rPr lang="ru-RU" i="1" dirty="0" smtClean="0"/>
              <a:t> </a:t>
            </a:r>
            <a:r>
              <a:rPr lang="ru-RU" b="1" i="1" dirty="0" smtClean="0"/>
              <a:t>Сейчас одиннадцать часов двадцать минут</a:t>
            </a:r>
            <a:r>
              <a:rPr lang="ru-RU" dirty="0" smtClean="0"/>
              <a:t>  и т.д.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Числами  измеряется количество предметов, расстояние, время, величина предметов, их масса, стоимость.</a:t>
            </a:r>
          </a:p>
          <a:p>
            <a:r>
              <a:rPr lang="ru-RU" b="1" u="sng" dirty="0" smtClean="0"/>
              <a:t>Имя числительное</a:t>
            </a:r>
            <a:r>
              <a:rPr lang="ru-RU" dirty="0" smtClean="0"/>
              <a:t> – это самостоятельная часть речи, которая обозначает число, количество предметов, порядок их при счёте и отвечает на вопросы </a:t>
            </a:r>
            <a:r>
              <a:rPr lang="ru-RU" i="1" dirty="0" smtClean="0"/>
              <a:t>сколько? который? (какой?),</a:t>
            </a:r>
            <a:r>
              <a:rPr lang="ru-RU" dirty="0" smtClean="0"/>
              <a:t> например: </a:t>
            </a:r>
            <a:r>
              <a:rPr lang="ru-RU" b="1" i="1" dirty="0" smtClean="0"/>
              <a:t>Вышло тридцать томов сочинений А. П. Чехова </a:t>
            </a:r>
            <a:r>
              <a:rPr lang="ru-RU" dirty="0" smtClean="0"/>
              <a:t>(сколько томов вышло?). </a:t>
            </a:r>
            <a:r>
              <a:rPr lang="ru-RU" b="1" i="1" dirty="0" smtClean="0"/>
              <a:t>Во втором томе напечатан рассказ «Каштанка»</a:t>
            </a:r>
            <a:r>
              <a:rPr lang="ru-RU" dirty="0" smtClean="0"/>
              <a:t> (</a:t>
            </a:r>
            <a:r>
              <a:rPr lang="ru-RU" i="1" dirty="0" smtClean="0"/>
              <a:t>в каком (котором?) томе?).</a:t>
            </a:r>
            <a:endParaRPr lang="ru-RU" dirty="0" smtClean="0"/>
          </a:p>
          <a:p>
            <a:r>
              <a:rPr lang="ru-RU" dirty="0" smtClean="0"/>
              <a:t>Общее </a:t>
            </a:r>
            <a:r>
              <a:rPr lang="ru-RU" b="1" u="sng" dirty="0" smtClean="0"/>
              <a:t>грамматическое значение</a:t>
            </a:r>
            <a:r>
              <a:rPr lang="ru-RU" dirty="0" smtClean="0"/>
              <a:t> числительного – число, количество предметов и порядок их при счёте. 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По значению и грамматическим особенностям числительные делятся на два основных разряда: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929222"/>
          </a:xfrm>
        </p:spPr>
        <p:txBody>
          <a:bodyPr>
            <a:normAutofit/>
          </a:bodyPr>
          <a:lstStyle/>
          <a:p>
            <a:r>
              <a:rPr lang="ru-RU" dirty="0" smtClean="0"/>
              <a:t>По значению и грамматическим особенностям числительные делятся на два основных разряда: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1) Количественные </a:t>
            </a:r>
            <a:r>
              <a:rPr lang="ru-RU" b="1" dirty="0" err="1" smtClean="0"/>
              <a:t>числительныные</a:t>
            </a:r>
            <a:r>
              <a:rPr lang="ru-RU" b="1" dirty="0" smtClean="0"/>
              <a:t>                                                           </a:t>
            </a:r>
            <a:endParaRPr lang="ru-RU" dirty="0" smtClean="0"/>
          </a:p>
          <a:p>
            <a:r>
              <a:rPr lang="ru-RU" dirty="0" smtClean="0"/>
              <a:t>(пять, двадцать три)     </a:t>
            </a:r>
          </a:p>
          <a:p>
            <a:pPr>
              <a:buNone/>
            </a:pPr>
            <a:r>
              <a:rPr lang="ru-RU" b="1" dirty="0" smtClean="0"/>
              <a:t>                                          </a:t>
            </a:r>
            <a:endParaRPr lang="ru-RU" dirty="0" smtClean="0"/>
          </a:p>
          <a:p>
            <a:r>
              <a:rPr lang="ru-RU" b="1" dirty="0" smtClean="0"/>
              <a:t>2) Порядковые числительные </a:t>
            </a:r>
            <a:r>
              <a:rPr lang="ru-RU" dirty="0" smtClean="0"/>
              <a:t>(пятый, сотый)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Морфологические признаки числительных.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/>
          <a:lstStyle/>
          <a:p>
            <a:r>
              <a:rPr lang="ru-RU" dirty="0" smtClean="0"/>
              <a:t>Количественные числительные изменяются только по падежам. Рода и числа они не имеют (кроме слов один, два).</a:t>
            </a:r>
          </a:p>
          <a:p>
            <a:r>
              <a:rPr lang="ru-RU" dirty="0" smtClean="0"/>
              <a:t>Порядковые числительные изменяются по родам, числам и падежам.</a:t>
            </a:r>
          </a:p>
          <a:p>
            <a:r>
              <a:rPr lang="ru-RU" dirty="0" smtClean="0"/>
              <a:t>                </a:t>
            </a:r>
            <a:r>
              <a:rPr lang="ru-RU" dirty="0" err="1" smtClean="0"/>
              <a:t>Н.ф</a:t>
            </a:r>
            <a:r>
              <a:rPr lang="ru-RU" dirty="0" smtClean="0"/>
              <a:t> </a:t>
            </a:r>
            <a:r>
              <a:rPr lang="ru-RU" dirty="0" err="1" smtClean="0"/>
              <a:t>кол.числ-х</a:t>
            </a:r>
            <a:r>
              <a:rPr lang="ru-RU" dirty="0" smtClean="0"/>
              <a:t>  -  форма Им.п</a:t>
            </a:r>
            <a:r>
              <a:rPr lang="ru-RU" i="1" dirty="0" smtClean="0"/>
              <a:t>.:  два, пять, сто.</a:t>
            </a:r>
            <a:endParaRPr lang="ru-RU" dirty="0" smtClean="0"/>
          </a:p>
          <a:p>
            <a:r>
              <a:rPr lang="ru-RU" dirty="0" smtClean="0"/>
              <a:t>                Н.ф. </a:t>
            </a:r>
            <a:r>
              <a:rPr lang="ru-RU" dirty="0" err="1" smtClean="0"/>
              <a:t>поряд.чис-х</a:t>
            </a:r>
            <a:r>
              <a:rPr lang="ru-RU" dirty="0" smtClean="0"/>
              <a:t> – </a:t>
            </a:r>
            <a:r>
              <a:rPr lang="ru-RU" dirty="0" err="1" smtClean="0"/>
              <a:t>формаИм.п</a:t>
            </a:r>
            <a:r>
              <a:rPr lang="ru-RU" dirty="0" smtClean="0"/>
              <a:t>., М.р., ед.ч.:   </a:t>
            </a:r>
            <a:r>
              <a:rPr lang="ru-RU" i="1" dirty="0" smtClean="0"/>
              <a:t>первый, пятый, сотый.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</TotalTime>
  <Words>1162</Words>
  <Application>Microsoft Office PowerPoint</Application>
  <PresentationFormat>Экран (4:3)</PresentationFormat>
  <Paragraphs>102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Поток</vt:lpstr>
      <vt:lpstr>Тема: «Имя числительное.  Простые, сложные и составные числительные». </vt:lpstr>
      <vt:lpstr>Слайд 2</vt:lpstr>
      <vt:lpstr>Загадка</vt:lpstr>
      <vt:lpstr>Повторение знаний и умений.   </vt:lpstr>
      <vt:lpstr>Слайд 5</vt:lpstr>
      <vt:lpstr>Работа с  материалом урока.  </vt:lpstr>
      <vt:lpstr>Слайд 7</vt:lpstr>
      <vt:lpstr>По значению и грамматическим особенностям числительные делятся на два основных разряда: </vt:lpstr>
      <vt:lpstr>Морфологические признаки числительных.</vt:lpstr>
      <vt:lpstr> Синтаксические признаки числительных.  </vt:lpstr>
      <vt:lpstr>Работа с учебником. </vt:lpstr>
      <vt:lpstr>Физминутка. </vt:lpstr>
      <vt:lpstr>Физминутка</vt:lpstr>
      <vt:lpstr>Работа с текстом.</vt:lpstr>
      <vt:lpstr>Имена числительные очень часто встречаются в устном народном творчестве. Давайте вспомним и назовём пословицы и поговорки с именами числительными. </vt:lpstr>
      <vt:lpstr>По строению числительные могут быть простыми, сложными и составными. </vt:lpstr>
      <vt:lpstr>Слайд 17</vt:lpstr>
      <vt:lpstr>Запоминаем слова.  </vt:lpstr>
      <vt:lpstr>Устная работа по цепочке.  </vt:lpstr>
      <vt:lpstr>Задания на проверку. Тест. </vt:lpstr>
      <vt:lpstr>Слайд 21</vt:lpstr>
      <vt:lpstr>Итоги рока. </vt:lpstr>
      <vt:lpstr>Домашнее задание.  </vt:lpstr>
      <vt:lpstr>Список литературы.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«Имя числительное. Простые, сложные и составные числительные».</dc:title>
  <dc:creator>User</dc:creator>
  <cp:lastModifiedBy>User</cp:lastModifiedBy>
  <cp:revision>24</cp:revision>
  <dcterms:created xsi:type="dcterms:W3CDTF">2015-01-04T11:59:33Z</dcterms:created>
  <dcterms:modified xsi:type="dcterms:W3CDTF">2015-01-05T10:24:32Z</dcterms:modified>
</cp:coreProperties>
</file>