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59D3E0-961D-4203-B5C3-51C445780204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954EC3-A7AC-4365-9ED7-24A426A9FC9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8375848" cy="16561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Тест по фонетике и орфоэпии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8507288" cy="120588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9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07904" y="2675467"/>
            <a:ext cx="4572496" cy="3450696"/>
          </a:xfrm>
        </p:spPr>
        <p:txBody>
          <a:bodyPr/>
          <a:lstStyle/>
          <a:p>
            <a:r>
              <a:rPr lang="ru-RU" sz="4400" b="1" i="1" dirty="0"/>
              <a:t>1) Два;</a:t>
            </a:r>
            <a:endParaRPr lang="ru-RU" sz="4400" b="1" dirty="0"/>
          </a:p>
          <a:p>
            <a:r>
              <a:rPr lang="ru-RU" sz="4400" b="1" i="1" dirty="0"/>
              <a:t>2) </a:t>
            </a:r>
            <a:r>
              <a:rPr lang="ru-RU" sz="4400" b="1" i="1" dirty="0" smtClean="0"/>
              <a:t>Три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3) </a:t>
            </a:r>
            <a:r>
              <a:rPr lang="ru-RU" sz="4400" b="1" i="1" dirty="0" smtClean="0"/>
              <a:t>Четыре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4) </a:t>
            </a:r>
            <a:r>
              <a:rPr lang="ru-RU" sz="4400" b="1" i="1" dirty="0" smtClean="0"/>
              <a:t>Пять</a:t>
            </a:r>
            <a:r>
              <a:rPr lang="ru-RU" sz="4400" b="1" i="1" dirty="0"/>
              <a:t>.</a:t>
            </a:r>
            <a:endParaRPr lang="ru-RU" sz="44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ru-RU" sz="4800" b="1" dirty="0"/>
              <a:t>9. Сколько согласных звуков в слове </a:t>
            </a:r>
            <a:r>
              <a:rPr lang="ru-RU" sz="4800" b="1" i="1" dirty="0"/>
              <a:t>южный?</a:t>
            </a:r>
            <a:r>
              <a:rPr lang="ru-RU" sz="4800" b="1" dirty="0"/>
              <a:t/>
            </a:r>
            <a:br>
              <a:rPr lang="ru-RU" sz="4800" b="1" dirty="0"/>
            </a:br>
            <a:endParaRPr lang="ru-RU" sz="4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43" y="4293096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6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59832" y="2492895"/>
            <a:ext cx="5976664" cy="3240361"/>
          </a:xfrm>
        </p:spPr>
        <p:txBody>
          <a:bodyPr>
            <a:noAutofit/>
          </a:bodyPr>
          <a:lstStyle/>
          <a:p>
            <a:r>
              <a:rPr lang="ru-RU" sz="3600" b="1" i="1" dirty="0"/>
              <a:t>1) Пламя, конец, рубль;</a:t>
            </a:r>
            <a:endParaRPr lang="ru-RU" sz="3600" b="1" dirty="0"/>
          </a:p>
          <a:p>
            <a:r>
              <a:rPr lang="ru-RU" sz="3600" b="1" i="1" dirty="0"/>
              <a:t>2) </a:t>
            </a:r>
            <a:r>
              <a:rPr lang="ru-RU" sz="3600" b="1" i="1" dirty="0" smtClean="0"/>
              <a:t>Домой</a:t>
            </a:r>
            <a:r>
              <a:rPr lang="ru-RU" sz="3600" b="1" i="1" dirty="0"/>
              <a:t>, форель, вьюга;</a:t>
            </a:r>
            <a:endParaRPr lang="ru-RU" sz="3600" b="1" dirty="0"/>
          </a:p>
          <a:p>
            <a:r>
              <a:rPr lang="ru-RU" sz="3600" b="1" i="1" dirty="0"/>
              <a:t>3) </a:t>
            </a:r>
            <a:r>
              <a:rPr lang="ru-RU" sz="3600" b="1" i="1" dirty="0" smtClean="0"/>
              <a:t>Доска</a:t>
            </a:r>
            <a:r>
              <a:rPr lang="ru-RU" sz="3600" b="1" i="1" dirty="0"/>
              <a:t>, размах, устно;</a:t>
            </a:r>
            <a:endParaRPr lang="ru-RU" sz="3600" b="1" dirty="0"/>
          </a:p>
          <a:p>
            <a:r>
              <a:rPr lang="ru-RU" sz="3600" b="1" i="1" dirty="0"/>
              <a:t>4) </a:t>
            </a:r>
            <a:r>
              <a:rPr lang="ru-RU" sz="3600" b="1" i="1" dirty="0" smtClean="0"/>
              <a:t>Сброс</a:t>
            </a:r>
            <a:r>
              <a:rPr lang="ru-RU" sz="3600" b="1" i="1" dirty="0"/>
              <a:t>, фольга, объезд.</a:t>
            </a:r>
            <a:endParaRPr lang="ru-RU" sz="3600" b="1" dirty="0"/>
          </a:p>
          <a:p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84176"/>
          </a:xfrm>
        </p:spPr>
        <p:txBody>
          <a:bodyPr>
            <a:noAutofit/>
          </a:bodyPr>
          <a:lstStyle/>
          <a:p>
            <a:r>
              <a:rPr lang="ru-RU" sz="4800" b="1" dirty="0"/>
              <a:t>10.</a:t>
            </a:r>
            <a:r>
              <a:rPr lang="ru-RU" sz="4000" b="1" dirty="0"/>
              <a:t> </a:t>
            </a:r>
            <a:r>
              <a:rPr lang="ru-RU" sz="4800" b="1" dirty="0"/>
              <a:t>В каком ряду все слова состоят из 5 звуков?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93" y="3068960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74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912" y="2675467"/>
            <a:ext cx="4500488" cy="3450696"/>
          </a:xfrm>
        </p:spPr>
        <p:txBody>
          <a:bodyPr>
            <a:normAutofit/>
          </a:bodyPr>
          <a:lstStyle/>
          <a:p>
            <a:r>
              <a:rPr lang="ru-RU" sz="4400" b="1" i="1" dirty="0"/>
              <a:t>1) Робкий;</a:t>
            </a:r>
            <a:endParaRPr lang="ru-RU" sz="4400" b="1" dirty="0"/>
          </a:p>
          <a:p>
            <a:r>
              <a:rPr lang="ru-RU" sz="4400" b="1" i="1" dirty="0"/>
              <a:t>2) </a:t>
            </a:r>
            <a:r>
              <a:rPr lang="ru-RU" sz="4400" b="1" i="1" dirty="0" smtClean="0"/>
              <a:t>Грибы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3) </a:t>
            </a:r>
            <a:r>
              <a:rPr lang="ru-RU" sz="4400" b="1" i="1" dirty="0" smtClean="0"/>
              <a:t>Пирог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4) </a:t>
            </a:r>
            <a:r>
              <a:rPr lang="ru-RU" sz="4400" b="1" i="1" dirty="0" smtClean="0"/>
              <a:t>Бутерброд</a:t>
            </a:r>
            <a:r>
              <a:rPr lang="ru-RU" sz="4400" b="1" i="1" dirty="0"/>
              <a:t>.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11. В каком слове в корне есть звук [п]?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171" y="2708920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49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43808" y="1916832"/>
            <a:ext cx="5436592" cy="4209331"/>
          </a:xfrm>
        </p:spPr>
        <p:txBody>
          <a:bodyPr>
            <a:noAutofit/>
          </a:bodyPr>
          <a:lstStyle/>
          <a:p>
            <a:r>
              <a:rPr lang="ru-RU" sz="3200" b="1" i="1" dirty="0"/>
              <a:t>1) Яр, прекрасный, познакомьтесь;</a:t>
            </a:r>
            <a:endParaRPr lang="ru-RU" sz="3200" b="1" dirty="0"/>
          </a:p>
          <a:p>
            <a:r>
              <a:rPr lang="ru-RU" sz="3200" b="1" i="1" dirty="0"/>
              <a:t>2) </a:t>
            </a:r>
            <a:r>
              <a:rPr lang="ru-RU" sz="3200" b="1" i="1" dirty="0" smtClean="0"/>
              <a:t>Переехал</a:t>
            </a:r>
            <a:r>
              <a:rPr lang="ru-RU" sz="3200" b="1" i="1" dirty="0"/>
              <a:t>, простоял, пятьдесят;</a:t>
            </a:r>
            <a:endParaRPr lang="ru-RU" sz="3200" b="1" dirty="0"/>
          </a:p>
          <a:p>
            <a:r>
              <a:rPr lang="ru-RU" sz="3200" b="1" i="1" dirty="0"/>
              <a:t>3) </a:t>
            </a:r>
            <a:r>
              <a:rPr lang="ru-RU" sz="3200" b="1" i="1" dirty="0" smtClean="0"/>
              <a:t>Йод</a:t>
            </a:r>
            <a:r>
              <a:rPr lang="ru-RU" sz="3200" b="1" i="1" dirty="0"/>
              <a:t>, пояснительного, съёмки;</a:t>
            </a:r>
            <a:endParaRPr lang="ru-RU" sz="3200" b="1" dirty="0"/>
          </a:p>
          <a:p>
            <a:r>
              <a:rPr lang="ru-RU" sz="3200" b="1" i="1" dirty="0"/>
              <a:t>4) </a:t>
            </a:r>
            <a:r>
              <a:rPr lang="ru-RU" sz="3200" b="1" i="1" dirty="0" smtClean="0"/>
              <a:t>Почтальон</a:t>
            </a:r>
            <a:r>
              <a:rPr lang="ru-RU" sz="3200" b="1" i="1" dirty="0"/>
              <a:t>, моё, примять.</a:t>
            </a:r>
            <a:endParaRPr lang="ru-RU" sz="32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12. В каком ряду во всех словах есть звук [</a:t>
            </a:r>
            <a:r>
              <a:rPr lang="en-US" sz="5300" b="1" dirty="0" smtClean="0"/>
              <a:t>j </a:t>
            </a:r>
            <a:r>
              <a:rPr lang="el-GR" sz="5300" b="1" dirty="0" smtClean="0"/>
              <a:t>΄</a:t>
            </a:r>
            <a:r>
              <a:rPr lang="en-US" sz="5300" b="1" dirty="0" smtClean="0"/>
              <a:t>]</a:t>
            </a:r>
            <a:r>
              <a:rPr lang="ru-RU" sz="5300" b="1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26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2420888"/>
            <a:ext cx="4428480" cy="3705275"/>
          </a:xfrm>
        </p:spPr>
        <p:txBody>
          <a:bodyPr/>
          <a:lstStyle/>
          <a:p>
            <a:r>
              <a:rPr lang="ru-RU" sz="4000" b="1" i="1" dirty="0"/>
              <a:t>1) Счастье;</a:t>
            </a:r>
            <a:endParaRPr lang="ru-RU" sz="4000" b="1" dirty="0"/>
          </a:p>
          <a:p>
            <a:r>
              <a:rPr lang="ru-RU" sz="4000" b="1" i="1" dirty="0"/>
              <a:t>2) </a:t>
            </a:r>
            <a:r>
              <a:rPr lang="ru-RU" sz="4000" b="1" i="1" dirty="0" smtClean="0"/>
              <a:t>Щётка</a:t>
            </a:r>
            <a:r>
              <a:rPr lang="ru-RU" sz="4000" b="1" i="1" dirty="0"/>
              <a:t>;</a:t>
            </a:r>
            <a:endParaRPr lang="ru-RU" sz="4000" b="1" dirty="0"/>
          </a:p>
          <a:p>
            <a:r>
              <a:rPr lang="ru-RU" sz="4000" b="1" i="1" dirty="0"/>
              <a:t>3) Й</a:t>
            </a:r>
            <a:r>
              <a:rPr lang="ru-RU" sz="4000" b="1" i="1" dirty="0" smtClean="0"/>
              <a:t>од</a:t>
            </a:r>
            <a:r>
              <a:rPr lang="ru-RU" sz="4000" b="1" i="1" dirty="0"/>
              <a:t>;</a:t>
            </a:r>
            <a:endParaRPr lang="ru-RU" sz="4000" b="1" dirty="0"/>
          </a:p>
          <a:p>
            <a:r>
              <a:rPr lang="ru-RU" sz="4000" b="1" i="1" dirty="0"/>
              <a:t>4) </a:t>
            </a:r>
            <a:r>
              <a:rPr lang="ru-RU" sz="4000" b="1" i="1" dirty="0" smtClean="0"/>
              <a:t>Мышцы</a:t>
            </a:r>
            <a:r>
              <a:rPr lang="ru-RU" sz="4000" b="1" i="1" dirty="0"/>
              <a:t>.</a:t>
            </a:r>
            <a:endParaRPr lang="ru-RU" sz="4000" b="1" dirty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13. В каком слове есть твердые со­гласные, не имеющие парных звуков?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9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59832" y="2675467"/>
            <a:ext cx="5220568" cy="3450696"/>
          </a:xfrm>
        </p:spPr>
        <p:txBody>
          <a:bodyPr/>
          <a:lstStyle/>
          <a:p>
            <a:r>
              <a:rPr lang="ru-RU" sz="4000" b="1" i="1" dirty="0"/>
              <a:t>1) [б], [ф], [ш], [к];</a:t>
            </a:r>
            <a:endParaRPr lang="ru-RU" sz="4000" b="1" dirty="0"/>
          </a:p>
          <a:p>
            <a:r>
              <a:rPr lang="ru-RU" sz="4000" b="1" i="1" dirty="0"/>
              <a:t>2) [п], [к], [д], [г];</a:t>
            </a:r>
            <a:endParaRPr lang="ru-RU" sz="4000" b="1" dirty="0"/>
          </a:p>
          <a:p>
            <a:r>
              <a:rPr lang="ru-RU" sz="4000" b="1" i="1" dirty="0"/>
              <a:t>3) [в], [н], [з], [л];</a:t>
            </a:r>
            <a:endParaRPr lang="ru-RU" sz="4000" b="1" dirty="0"/>
          </a:p>
          <a:p>
            <a:r>
              <a:rPr lang="ru-RU" sz="4000" b="1" i="1" dirty="0"/>
              <a:t>4) [ж], [р], [с], [т].</a:t>
            </a:r>
            <a:endParaRPr lang="ru-RU" sz="40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1368152"/>
          </a:xfrm>
        </p:spPr>
        <p:txBody>
          <a:bodyPr>
            <a:noAutofit/>
          </a:bodyPr>
          <a:lstStyle/>
          <a:p>
            <a:r>
              <a:rPr lang="ru-RU" dirty="0"/>
              <a:t>14. В каком ряду все согласные име­ют пары по глухости / звонкости?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61" y="3356992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98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91880" y="2675467"/>
            <a:ext cx="4788520" cy="3450696"/>
          </a:xfrm>
        </p:spPr>
        <p:txBody>
          <a:bodyPr>
            <a:normAutofit lnSpcReduction="10000"/>
          </a:bodyPr>
          <a:lstStyle/>
          <a:p>
            <a:r>
              <a:rPr lang="ru-RU" sz="4800" b="1" i="1" dirty="0"/>
              <a:t>1) Можем;</a:t>
            </a:r>
            <a:endParaRPr lang="ru-RU" sz="4800" b="1" dirty="0"/>
          </a:p>
          <a:p>
            <a:r>
              <a:rPr lang="ru-RU" sz="4800" b="1" i="1" dirty="0"/>
              <a:t>2) </a:t>
            </a:r>
            <a:r>
              <a:rPr lang="ru-RU" sz="4800" b="1" i="1" dirty="0" smtClean="0"/>
              <a:t>Цветы</a:t>
            </a:r>
            <a:r>
              <a:rPr lang="ru-RU" sz="4800" b="1" i="1" dirty="0"/>
              <a:t>;</a:t>
            </a:r>
            <a:endParaRPr lang="ru-RU" sz="4800" b="1" dirty="0"/>
          </a:p>
          <a:p>
            <a:r>
              <a:rPr lang="ru-RU" sz="4800" b="1" i="1" dirty="0"/>
              <a:t>3) </a:t>
            </a:r>
            <a:r>
              <a:rPr lang="ru-RU" sz="4800" b="1" i="1" dirty="0" smtClean="0"/>
              <a:t>Шоссе</a:t>
            </a:r>
            <a:r>
              <a:rPr lang="ru-RU" sz="4800" b="1" i="1" dirty="0"/>
              <a:t>;</a:t>
            </a:r>
            <a:endParaRPr lang="ru-RU" sz="4800" b="1" dirty="0"/>
          </a:p>
          <a:p>
            <a:r>
              <a:rPr lang="ru-RU" sz="4800" b="1" i="1" dirty="0"/>
              <a:t>4) </a:t>
            </a:r>
            <a:r>
              <a:rPr lang="ru-RU" sz="4800" b="1" i="1" dirty="0" smtClean="0"/>
              <a:t>Щепка</a:t>
            </a:r>
            <a:r>
              <a:rPr lang="ru-RU" sz="4800" b="1" i="1" dirty="0"/>
              <a:t>.</a:t>
            </a:r>
            <a:endParaRPr lang="ru-RU" sz="48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15. В каком слове есть непарный мяг­кий согласный?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39" y="5085184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2675467"/>
            <a:ext cx="4860528" cy="3450696"/>
          </a:xfrm>
        </p:spPr>
        <p:txBody>
          <a:bodyPr>
            <a:normAutofit/>
          </a:bodyPr>
          <a:lstStyle/>
          <a:p>
            <a:r>
              <a:rPr lang="ru-RU" sz="4400" b="1" i="1" dirty="0"/>
              <a:t>1) Собака;</a:t>
            </a:r>
            <a:endParaRPr lang="ru-RU" sz="4400" b="1" dirty="0"/>
          </a:p>
          <a:p>
            <a:r>
              <a:rPr lang="ru-RU" sz="4400" b="1" i="1" dirty="0"/>
              <a:t>2) </a:t>
            </a:r>
            <a:r>
              <a:rPr lang="ru-RU" sz="4400" b="1" i="1" dirty="0" smtClean="0"/>
              <a:t>Ход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3) </a:t>
            </a:r>
            <a:r>
              <a:rPr lang="ru-RU" sz="4400" b="1" i="1" dirty="0" smtClean="0"/>
              <a:t>Цвет</a:t>
            </a:r>
            <a:r>
              <a:rPr lang="ru-RU" sz="4400" b="1" i="1" dirty="0"/>
              <a:t>;</a:t>
            </a:r>
            <a:endParaRPr lang="ru-RU" sz="4400" b="1" dirty="0"/>
          </a:p>
          <a:p>
            <a:r>
              <a:rPr lang="ru-RU" sz="4400" b="1" i="1" dirty="0"/>
              <a:t>4) </a:t>
            </a:r>
            <a:r>
              <a:rPr lang="ru-RU" sz="4400" b="1" i="1" dirty="0" smtClean="0"/>
              <a:t>Дымом</a:t>
            </a:r>
            <a:r>
              <a:rPr lang="ru-RU" sz="4400" b="1" i="1" dirty="0"/>
              <a:t>.</a:t>
            </a:r>
            <a:endParaRPr lang="ru-RU" sz="4400" b="1" dirty="0"/>
          </a:p>
          <a:p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20688"/>
            <a:ext cx="8686800" cy="1368152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16. В каком слове есть непарный звон­кий согласный?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860" y="5172559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10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1840" y="2204864"/>
            <a:ext cx="5760640" cy="4392487"/>
          </a:xfrm>
        </p:spPr>
        <p:txBody>
          <a:bodyPr>
            <a:normAutofit lnSpcReduction="10000"/>
          </a:bodyPr>
          <a:lstStyle/>
          <a:p>
            <a:r>
              <a:rPr lang="ru-RU" sz="3500" b="1" i="1" dirty="0"/>
              <a:t>1) Согласный, звонкий, твердый;</a:t>
            </a:r>
            <a:endParaRPr lang="ru-RU" sz="3500" b="1" dirty="0"/>
          </a:p>
          <a:p>
            <a:r>
              <a:rPr lang="ru-RU" sz="3500" b="1" i="1" dirty="0"/>
              <a:t>2) </a:t>
            </a:r>
            <a:r>
              <a:rPr lang="ru-RU" sz="3500" b="1" i="1" dirty="0" smtClean="0"/>
              <a:t>Согласный</a:t>
            </a:r>
            <a:r>
              <a:rPr lang="ru-RU" sz="3500" b="1" i="1" dirty="0"/>
              <a:t>, глухой, твердый;</a:t>
            </a:r>
            <a:endParaRPr lang="ru-RU" sz="3500" b="1" dirty="0"/>
          </a:p>
          <a:p>
            <a:r>
              <a:rPr lang="ru-RU" sz="3500" b="1" i="1" dirty="0"/>
              <a:t>3) </a:t>
            </a:r>
            <a:r>
              <a:rPr lang="ru-RU" sz="3500" b="1" i="1" dirty="0" smtClean="0"/>
              <a:t>Согласный</a:t>
            </a:r>
            <a:r>
              <a:rPr lang="ru-RU" sz="3500" b="1" i="1" dirty="0"/>
              <a:t>, звонкий, мягкий;</a:t>
            </a:r>
            <a:endParaRPr lang="ru-RU" sz="3500" b="1" dirty="0"/>
          </a:p>
          <a:p>
            <a:r>
              <a:rPr lang="ru-RU" sz="3500" b="1" i="1" dirty="0"/>
              <a:t>4) </a:t>
            </a:r>
            <a:r>
              <a:rPr lang="ru-RU" sz="3500" b="1" i="1" dirty="0" smtClean="0"/>
              <a:t>Согласный</a:t>
            </a:r>
            <a:r>
              <a:rPr lang="ru-RU" sz="3500" b="1" i="1" dirty="0"/>
              <a:t>, глухой, мягкий.</a:t>
            </a:r>
            <a:endParaRPr lang="ru-RU" sz="35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44016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17. </a:t>
            </a:r>
            <a:r>
              <a:rPr lang="ru-RU" sz="4000" b="1" dirty="0"/>
              <a:t>Какая характеристика звука [р] в слове </a:t>
            </a:r>
            <a:r>
              <a:rPr lang="ru-RU" b="1" i="1" dirty="0"/>
              <a:t>мудрость</a:t>
            </a:r>
            <a:r>
              <a:rPr lang="ru-RU" sz="4000" b="1" dirty="0"/>
              <a:t> является верной?</a:t>
            </a:r>
            <a:br>
              <a:rPr lang="ru-RU" sz="4000" b="1" dirty="0"/>
            </a:br>
            <a:endParaRPr lang="ru-RU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8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5816" y="2675467"/>
            <a:ext cx="6228184" cy="3450696"/>
          </a:xfrm>
        </p:spPr>
        <p:txBody>
          <a:bodyPr>
            <a:normAutofit lnSpcReduction="10000"/>
          </a:bodyPr>
          <a:lstStyle/>
          <a:p>
            <a:r>
              <a:rPr lang="ru-RU" sz="3600" b="1" i="1" dirty="0"/>
              <a:t>1) Яичница, скучно, конечно;</a:t>
            </a:r>
            <a:endParaRPr lang="ru-RU" sz="3600" b="1" dirty="0"/>
          </a:p>
          <a:p>
            <a:r>
              <a:rPr lang="ru-RU" sz="3600" b="1" i="1" dirty="0"/>
              <a:t>2) </a:t>
            </a:r>
            <a:r>
              <a:rPr lang="ru-RU" sz="3600" b="1" i="1" dirty="0" smtClean="0"/>
              <a:t>Тучный</a:t>
            </a:r>
            <a:r>
              <a:rPr lang="ru-RU" sz="3600" b="1" i="1" dirty="0"/>
              <a:t>, скворечник, почтальон;</a:t>
            </a:r>
            <a:endParaRPr lang="ru-RU" sz="3600" b="1" dirty="0"/>
          </a:p>
          <a:p>
            <a:r>
              <a:rPr lang="ru-RU" sz="3600" b="1" i="1" dirty="0"/>
              <a:t>3) </a:t>
            </a:r>
            <a:r>
              <a:rPr lang="ru-RU" sz="3600" b="1" i="1" dirty="0" smtClean="0"/>
              <a:t>Ничто</a:t>
            </a:r>
            <a:r>
              <a:rPr lang="ru-RU" sz="3600" b="1" i="1" dirty="0"/>
              <a:t>, чтение, чемпион;</a:t>
            </a:r>
            <a:endParaRPr lang="ru-RU" sz="3600" b="1" dirty="0"/>
          </a:p>
          <a:p>
            <a:r>
              <a:rPr lang="ru-RU" sz="3600" b="1" i="1" dirty="0"/>
              <a:t>4</a:t>
            </a:r>
            <a:r>
              <a:rPr lang="ru-RU" sz="3600" b="1" i="1"/>
              <a:t>) </a:t>
            </a:r>
            <a:r>
              <a:rPr lang="ru-RU" sz="3600" b="1" i="1" smtClean="0"/>
              <a:t>Пустячный</a:t>
            </a:r>
            <a:r>
              <a:rPr lang="ru-RU" sz="3600" b="1" i="1" dirty="0"/>
              <a:t>, ночной, чтобы.</a:t>
            </a:r>
            <a:endParaRPr lang="ru-RU" sz="36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1368152"/>
          </a:xfrm>
        </p:spPr>
        <p:txBody>
          <a:bodyPr>
            <a:noAutofit/>
          </a:bodyPr>
          <a:lstStyle/>
          <a:p>
            <a:r>
              <a:rPr lang="ru-RU" b="1" dirty="0" smtClean="0"/>
              <a:t>18. </a:t>
            </a:r>
            <a:r>
              <a:rPr lang="ru-RU" b="1" dirty="0"/>
              <a:t>В каком ряду во всех словах бук­ва </a:t>
            </a:r>
            <a:r>
              <a:rPr lang="ru-RU" b="1" i="1" dirty="0"/>
              <a:t>ч </a:t>
            </a:r>
            <a:r>
              <a:rPr lang="ru-RU" b="1" dirty="0"/>
              <a:t>обозначает звук [ш]?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78723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9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752600"/>
            <a:ext cx="6192688" cy="4988768"/>
          </a:xfrm>
        </p:spPr>
        <p:txBody>
          <a:bodyPr>
            <a:normAutofit/>
          </a:bodyPr>
          <a:lstStyle/>
          <a:p>
            <a:r>
              <a:rPr lang="ru-RU" sz="5400" dirty="0"/>
              <a:t>1) 6 б., 7 </a:t>
            </a:r>
            <a:r>
              <a:rPr lang="ru-RU" sz="5400" dirty="0" err="1"/>
              <a:t>зв</a:t>
            </a:r>
            <a:r>
              <a:rPr lang="ru-RU" sz="5400" dirty="0"/>
              <a:t>.;</a:t>
            </a:r>
          </a:p>
          <a:p>
            <a:r>
              <a:rPr lang="ru-RU" sz="5400" dirty="0"/>
              <a:t>2) 7 6., 6 </a:t>
            </a:r>
            <a:r>
              <a:rPr lang="ru-RU" sz="5400" dirty="0" err="1"/>
              <a:t>зв</a:t>
            </a:r>
            <a:r>
              <a:rPr lang="ru-RU" sz="5400" dirty="0"/>
              <a:t>.;</a:t>
            </a:r>
          </a:p>
          <a:p>
            <a:r>
              <a:rPr lang="ru-RU" sz="5400" dirty="0"/>
              <a:t>3) 6 б., 5 </a:t>
            </a:r>
            <a:r>
              <a:rPr lang="ru-RU" sz="5400" dirty="0" err="1"/>
              <a:t>зв</a:t>
            </a:r>
            <a:r>
              <a:rPr lang="ru-RU" sz="5400" dirty="0"/>
              <a:t>.;</a:t>
            </a:r>
          </a:p>
          <a:p>
            <a:r>
              <a:rPr lang="ru-RU" sz="5400" dirty="0"/>
              <a:t>4) 6 б., 6 </a:t>
            </a:r>
            <a:r>
              <a:rPr lang="ru-RU" sz="5400" dirty="0" err="1"/>
              <a:t>зв</a:t>
            </a:r>
            <a:r>
              <a:rPr lang="ru-RU" sz="54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435280" cy="1368152"/>
          </a:xfrm>
        </p:spPr>
        <p:txBody>
          <a:bodyPr>
            <a:normAutofit fontScale="90000"/>
          </a:bodyPr>
          <a:lstStyle/>
          <a:p>
            <a:r>
              <a:rPr lang="ru-RU" dirty="0">
                <a:hlinkClick r:id="" action="ppaction://hlinkshowjump?jump=nextslide"/>
              </a:rPr>
              <a:t>1. </a:t>
            </a:r>
            <a:r>
              <a:rPr lang="ru-RU" sz="5300" dirty="0"/>
              <a:t>Сколько букв и звуков в слове </a:t>
            </a:r>
            <a:r>
              <a:rPr lang="ru-RU" sz="5300" i="1" dirty="0"/>
              <a:t>ли­стья?</a:t>
            </a:r>
            <a:r>
              <a:rPr lang="ru-RU" sz="5300" dirty="0"/>
              <a:t/>
            </a:r>
            <a:br>
              <a:rPr lang="ru-RU" sz="5300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315" y="4797152"/>
            <a:ext cx="9001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6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96955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«Русский язык в школе» № 1 февраль, </a:t>
            </a:r>
          </a:p>
          <a:p>
            <a:pPr marL="0" indent="0">
              <a:buNone/>
            </a:pPr>
            <a:r>
              <a:rPr lang="ru-RU" sz="2800" b="1" dirty="0" smtClean="0"/>
              <a:t>2009 год.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/>
              <a:t>Используемая литература: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607598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endParaRPr lang="ru-RU" b="1" dirty="0"/>
          </a:p>
          <a:p>
            <a:pPr marL="0" indent="0" algn="r">
              <a:buNone/>
            </a:pPr>
            <a:endParaRPr lang="ru-RU" b="1" dirty="0" smtClean="0"/>
          </a:p>
          <a:p>
            <a:pPr marL="0" indent="0" algn="r">
              <a:buNone/>
            </a:pPr>
            <a:endParaRPr lang="ru-RU" b="1" dirty="0"/>
          </a:p>
          <a:p>
            <a:pPr marL="0" indent="0" algn="r">
              <a:buNone/>
            </a:pPr>
            <a:r>
              <a:rPr lang="ru-RU" b="1" dirty="0" smtClean="0"/>
              <a:t>Презентацию подготовила:</a:t>
            </a:r>
          </a:p>
          <a:p>
            <a:pPr marL="0" indent="0" algn="r">
              <a:buNone/>
            </a:pPr>
            <a:r>
              <a:rPr lang="ru-RU" b="1" dirty="0" smtClean="0"/>
              <a:t>Хасанова Резеда </a:t>
            </a:r>
            <a:r>
              <a:rPr lang="ru-RU" b="1" dirty="0" err="1" smtClean="0"/>
              <a:t>Гиздулловна</a:t>
            </a:r>
            <a:r>
              <a:rPr lang="ru-RU" b="1" dirty="0" smtClean="0"/>
              <a:t>, </a:t>
            </a:r>
          </a:p>
          <a:p>
            <a:pPr marL="0" indent="0" algn="r">
              <a:buNone/>
            </a:pPr>
            <a:r>
              <a:rPr lang="ru-RU" b="1" dirty="0" smtClean="0"/>
              <a:t>учитель русского языка и </a:t>
            </a:r>
          </a:p>
          <a:p>
            <a:pPr marL="0" indent="0" algn="r">
              <a:buNone/>
            </a:pPr>
            <a:r>
              <a:rPr lang="ru-RU" b="1" dirty="0" smtClean="0"/>
              <a:t>литературы 1 категории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302433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72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752600"/>
            <a:ext cx="4873352" cy="4373563"/>
          </a:xfrm>
        </p:spPr>
        <p:txBody>
          <a:bodyPr>
            <a:normAutofit/>
          </a:bodyPr>
          <a:lstStyle/>
          <a:p>
            <a:r>
              <a:rPr lang="ru-RU" sz="4800" dirty="0"/>
              <a:t>1) Юла;</a:t>
            </a:r>
          </a:p>
          <a:p>
            <a:r>
              <a:rPr lang="ru-RU" sz="4800" dirty="0"/>
              <a:t>2) </a:t>
            </a:r>
            <a:r>
              <a:rPr lang="ru-RU" sz="4800" dirty="0" smtClean="0"/>
              <a:t>Цемент</a:t>
            </a:r>
            <a:r>
              <a:rPr lang="ru-RU" sz="4800" dirty="0"/>
              <a:t>;</a:t>
            </a:r>
          </a:p>
          <a:p>
            <a:r>
              <a:rPr lang="ru-RU" sz="4800" dirty="0"/>
              <a:t>3) </a:t>
            </a:r>
            <a:r>
              <a:rPr lang="ru-RU" sz="4800" dirty="0" smtClean="0"/>
              <a:t>Пороша</a:t>
            </a:r>
            <a:r>
              <a:rPr lang="ru-RU" sz="4800" dirty="0"/>
              <a:t>;</a:t>
            </a:r>
          </a:p>
          <a:p>
            <a:r>
              <a:rPr lang="ru-RU" sz="4800" dirty="0"/>
              <a:t>4) Ж</a:t>
            </a:r>
            <a:r>
              <a:rPr lang="ru-RU" sz="4800" dirty="0" smtClean="0"/>
              <a:t>адность</a:t>
            </a:r>
            <a:r>
              <a:rPr lang="ru-RU" sz="4800" dirty="0"/>
              <a:t>.</a:t>
            </a:r>
            <a:endParaRPr lang="ru-RU" sz="4400" dirty="0"/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718"/>
            <a:ext cx="889248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sz="5300" dirty="0"/>
              <a:t>В каком слове все согласные звуки твердые?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20" y="3501008"/>
            <a:ext cx="902494" cy="86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2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2132856"/>
            <a:ext cx="4906888" cy="3993307"/>
          </a:xfrm>
        </p:spPr>
        <p:txBody>
          <a:bodyPr/>
          <a:lstStyle/>
          <a:p>
            <a:r>
              <a:rPr lang="ru-RU" sz="4800" dirty="0"/>
              <a:t>1) Цапля;</a:t>
            </a:r>
          </a:p>
          <a:p>
            <a:r>
              <a:rPr lang="ru-RU" sz="4800" dirty="0"/>
              <a:t>2) </a:t>
            </a:r>
            <a:r>
              <a:rPr lang="ru-RU" sz="4800" dirty="0" smtClean="0"/>
              <a:t>Деревья</a:t>
            </a:r>
            <a:r>
              <a:rPr lang="ru-RU" sz="4800" dirty="0"/>
              <a:t>;</a:t>
            </a:r>
          </a:p>
          <a:p>
            <a:r>
              <a:rPr lang="ru-RU" sz="4800" dirty="0"/>
              <a:t>3) </a:t>
            </a:r>
            <a:r>
              <a:rPr lang="ru-RU" sz="4800" dirty="0" smtClean="0"/>
              <a:t>Ветка</a:t>
            </a:r>
            <a:r>
              <a:rPr lang="ru-RU" sz="4800" dirty="0"/>
              <a:t>;</a:t>
            </a:r>
          </a:p>
          <a:p>
            <a:r>
              <a:rPr lang="ru-RU" sz="4800" dirty="0"/>
              <a:t>4) </a:t>
            </a:r>
            <a:r>
              <a:rPr lang="ru-RU" sz="4800" dirty="0" smtClean="0"/>
              <a:t>Жили</a:t>
            </a:r>
            <a:r>
              <a:rPr lang="ru-RU" sz="4800" dirty="0"/>
              <a:t>.</a:t>
            </a:r>
            <a:endParaRPr lang="ru-RU" sz="3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80020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3. </a:t>
            </a:r>
            <a:r>
              <a:rPr lang="ru-RU" sz="4800" dirty="0"/>
              <a:t>В каком слове все согласные звуки мягкие?</a:t>
            </a:r>
            <a:br>
              <a:rPr lang="ru-RU" sz="4800" dirty="0"/>
            </a:b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33" y="3068960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08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59832" y="2675467"/>
            <a:ext cx="5220568" cy="3450696"/>
          </a:xfrm>
        </p:spPr>
        <p:txBody>
          <a:bodyPr>
            <a:noAutofit/>
          </a:bodyPr>
          <a:lstStyle/>
          <a:p>
            <a:r>
              <a:rPr lang="ru-RU" sz="3200" b="1" dirty="0"/>
              <a:t>1) Небо, облака, сирень;</a:t>
            </a:r>
          </a:p>
          <a:p>
            <a:r>
              <a:rPr lang="ru-RU" sz="3200" b="1" dirty="0"/>
              <a:t>2) </a:t>
            </a:r>
            <a:r>
              <a:rPr lang="ru-RU" sz="3200" b="1" dirty="0" smtClean="0"/>
              <a:t>Голубизна</a:t>
            </a:r>
            <a:r>
              <a:rPr lang="ru-RU" sz="3200" b="1" dirty="0"/>
              <a:t>, дубрава, мир;</a:t>
            </a:r>
          </a:p>
          <a:p>
            <a:r>
              <a:rPr lang="ru-RU" sz="3200" b="1" dirty="0"/>
              <a:t>3) </a:t>
            </a:r>
            <a:r>
              <a:rPr lang="ru-RU" sz="3200" b="1" dirty="0" smtClean="0"/>
              <a:t>Огород</a:t>
            </a:r>
            <a:r>
              <a:rPr lang="ru-RU" sz="3200" b="1" dirty="0"/>
              <a:t>, журавлиный, чиж;</a:t>
            </a:r>
          </a:p>
          <a:p>
            <a:r>
              <a:rPr lang="ru-RU" sz="3200" b="1" dirty="0"/>
              <a:t>4) </a:t>
            </a:r>
            <a:r>
              <a:rPr lang="ru-RU" sz="3200" b="1" dirty="0" smtClean="0"/>
              <a:t>Пейзаж</a:t>
            </a:r>
            <a:r>
              <a:rPr lang="ru-RU" sz="3200" b="1" dirty="0"/>
              <a:t>, огонь, щенок.</a:t>
            </a:r>
          </a:p>
          <a:p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650512"/>
          </a:xfrm>
        </p:spPr>
        <p:txBody>
          <a:bodyPr>
            <a:noAutofit/>
          </a:bodyPr>
          <a:lstStyle/>
          <a:p>
            <a:r>
              <a:rPr lang="ru-RU" sz="4800" dirty="0"/>
              <a:t>4. В каком ряду во всех словах все согласные звуки звонкие?</a:t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0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3928" y="2675467"/>
            <a:ext cx="4356472" cy="3450696"/>
          </a:xfrm>
        </p:spPr>
        <p:txBody>
          <a:bodyPr>
            <a:normAutofit lnSpcReduction="10000"/>
          </a:bodyPr>
          <a:lstStyle/>
          <a:p>
            <a:r>
              <a:rPr lang="ru-RU" sz="4800" b="1" dirty="0"/>
              <a:t>1) Сельдь;</a:t>
            </a:r>
          </a:p>
          <a:p>
            <a:r>
              <a:rPr lang="ru-RU" sz="4800" b="1" dirty="0"/>
              <a:t>2) </a:t>
            </a:r>
            <a:r>
              <a:rPr lang="ru-RU" sz="4800" b="1" dirty="0" smtClean="0"/>
              <a:t>Съёмка</a:t>
            </a:r>
            <a:r>
              <a:rPr lang="ru-RU" sz="4800" b="1" dirty="0"/>
              <a:t>;</a:t>
            </a:r>
          </a:p>
          <a:p>
            <a:r>
              <a:rPr lang="ru-RU" sz="4800" b="1" dirty="0"/>
              <a:t>3) С</a:t>
            </a:r>
            <a:r>
              <a:rPr lang="ru-RU" sz="4800" b="1" dirty="0" smtClean="0"/>
              <a:t>кучно</a:t>
            </a:r>
            <a:r>
              <a:rPr lang="ru-RU" sz="4800" b="1" dirty="0"/>
              <a:t>;</a:t>
            </a:r>
          </a:p>
          <a:p>
            <a:r>
              <a:rPr lang="ru-RU" sz="4800" b="1" dirty="0"/>
              <a:t>4) </a:t>
            </a:r>
            <a:r>
              <a:rPr lang="ru-RU" sz="4800" b="1" dirty="0" smtClean="0"/>
              <a:t>Боец</a:t>
            </a:r>
            <a:r>
              <a:rPr lang="ru-RU" sz="4800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5.</a:t>
            </a:r>
            <a:r>
              <a:rPr lang="ru-RU" sz="4800" dirty="0"/>
              <a:t> </a:t>
            </a:r>
            <a:r>
              <a:rPr lang="ru-RU" sz="4800" b="1" dirty="0"/>
              <a:t>В каком слове букв больше, чем звуков?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33" y="2660429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93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6" y="2675467"/>
            <a:ext cx="4644504" cy="3450696"/>
          </a:xfrm>
        </p:spPr>
        <p:txBody>
          <a:bodyPr/>
          <a:lstStyle/>
          <a:p>
            <a:r>
              <a:rPr lang="ru-RU" sz="4400" b="1" dirty="0"/>
              <a:t>1) Ёлочный;</a:t>
            </a:r>
          </a:p>
          <a:p>
            <a:r>
              <a:rPr lang="ru-RU" sz="4400" b="1" dirty="0"/>
              <a:t>2) </a:t>
            </a:r>
            <a:r>
              <a:rPr lang="ru-RU" sz="4400" b="1" dirty="0" smtClean="0"/>
              <a:t>Пропадёшь</a:t>
            </a:r>
            <a:r>
              <a:rPr lang="ru-RU" sz="4400" b="1" dirty="0"/>
              <a:t>;</a:t>
            </a:r>
          </a:p>
          <a:p>
            <a:r>
              <a:rPr lang="ru-RU" sz="4400" b="1" dirty="0"/>
              <a:t>3) Д</a:t>
            </a:r>
            <a:r>
              <a:rPr lang="ru-RU" sz="4400" b="1" dirty="0" smtClean="0"/>
              <a:t>алеко</a:t>
            </a:r>
            <a:r>
              <a:rPr lang="ru-RU" sz="4400" b="1" dirty="0"/>
              <a:t>;</a:t>
            </a:r>
          </a:p>
          <a:p>
            <a:r>
              <a:rPr lang="ru-RU" sz="4400" b="1" dirty="0"/>
              <a:t>4) В</a:t>
            </a:r>
            <a:r>
              <a:rPr lang="ru-RU" sz="4400" b="1" dirty="0" smtClean="0"/>
              <a:t>ьюн</a:t>
            </a:r>
            <a:r>
              <a:rPr lang="ru-RU" sz="4400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Autofit/>
          </a:bodyPr>
          <a:lstStyle/>
          <a:p>
            <a:r>
              <a:rPr lang="ru-RU" sz="4800" dirty="0"/>
              <a:t>6. В каком слове звуков больше, чем букв?</a:t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60429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72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2675467"/>
            <a:ext cx="4716512" cy="3450696"/>
          </a:xfrm>
        </p:spPr>
        <p:txBody>
          <a:bodyPr/>
          <a:lstStyle/>
          <a:p>
            <a:r>
              <a:rPr lang="ru-RU" sz="4400" b="1" dirty="0"/>
              <a:t>1) Изморозь;</a:t>
            </a:r>
          </a:p>
          <a:p>
            <a:r>
              <a:rPr lang="ru-RU" sz="4400" b="1" dirty="0"/>
              <a:t>2) </a:t>
            </a:r>
            <a:r>
              <a:rPr lang="ru-RU" sz="4400" b="1" dirty="0" smtClean="0"/>
              <a:t>Детские</a:t>
            </a:r>
            <a:r>
              <a:rPr lang="ru-RU" sz="4400" b="1" dirty="0"/>
              <a:t>;</a:t>
            </a:r>
          </a:p>
          <a:p>
            <a:r>
              <a:rPr lang="ru-RU" sz="4400" b="1" dirty="0"/>
              <a:t>3) </a:t>
            </a:r>
            <a:r>
              <a:rPr lang="ru-RU" sz="4400" b="1" dirty="0" smtClean="0"/>
              <a:t>Ночь</a:t>
            </a:r>
            <a:r>
              <a:rPr lang="ru-RU" sz="4400" b="1" dirty="0"/>
              <a:t>;</a:t>
            </a:r>
          </a:p>
          <a:p>
            <a:r>
              <a:rPr lang="ru-RU" sz="4400" b="1" dirty="0"/>
              <a:t>4) </a:t>
            </a:r>
            <a:r>
              <a:rPr lang="ru-RU" sz="4400" b="1" dirty="0" smtClean="0"/>
              <a:t>Коньки</a:t>
            </a:r>
            <a:r>
              <a:rPr lang="ru-RU" sz="4400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7. В каком слове число звуков и букв совпадает?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16389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82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7944" y="2675467"/>
            <a:ext cx="4212456" cy="3450696"/>
          </a:xfrm>
        </p:spPr>
        <p:txBody>
          <a:bodyPr/>
          <a:lstStyle/>
          <a:p>
            <a:r>
              <a:rPr lang="ru-RU" sz="4400" b="1" dirty="0"/>
              <a:t>1) 9;</a:t>
            </a:r>
          </a:p>
          <a:p>
            <a:r>
              <a:rPr lang="ru-RU" sz="4400" b="1" dirty="0"/>
              <a:t>2) 8;</a:t>
            </a:r>
          </a:p>
          <a:p>
            <a:r>
              <a:rPr lang="ru-RU" sz="4400" b="1" dirty="0"/>
              <a:t>3) 7;</a:t>
            </a:r>
          </a:p>
          <a:p>
            <a:r>
              <a:rPr lang="ru-RU" sz="4400" b="1" dirty="0"/>
              <a:t>4) 6.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Autofit/>
          </a:bodyPr>
          <a:lstStyle/>
          <a:p>
            <a:r>
              <a:rPr lang="ru-RU" sz="4800" b="1" dirty="0"/>
              <a:t>8</a:t>
            </a:r>
            <a:r>
              <a:rPr lang="ru-RU" sz="4800" dirty="0"/>
              <a:t>. </a:t>
            </a:r>
            <a:r>
              <a:rPr lang="ru-RU" sz="4800" b="1" dirty="0"/>
              <a:t>Сколько звуков в слове </a:t>
            </a:r>
            <a:r>
              <a:rPr lang="ru-RU" sz="4800" b="1" i="1" dirty="0"/>
              <a:t>поссорили?</a:t>
            </a:r>
            <a:r>
              <a:rPr lang="ru-RU" sz="4800" b="1" dirty="0"/>
              <a:t/>
            </a:r>
            <a:br>
              <a:rPr lang="ru-RU" sz="4800" b="1" dirty="0"/>
            </a:br>
            <a:endParaRPr lang="ru-RU" sz="4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16680"/>
            <a:ext cx="837493" cy="75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78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672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Тест по фонетике и орфоэпии</vt:lpstr>
      <vt:lpstr>1. Сколько букв и звуков в слове ли­стья? </vt:lpstr>
      <vt:lpstr>2. В каком слове все согласные звуки твердые?</vt:lpstr>
      <vt:lpstr>3. В каком слове все согласные звуки мягкие? </vt:lpstr>
      <vt:lpstr>4. В каком ряду во всех словах все согласные звуки звонкие? </vt:lpstr>
      <vt:lpstr>5. В каком слове букв больше, чем звуков?</vt:lpstr>
      <vt:lpstr>6. В каком слове звуков больше, чем букв? </vt:lpstr>
      <vt:lpstr>7. В каком слове число звуков и букв совпадает? </vt:lpstr>
      <vt:lpstr>8. Сколько звуков в слове поссорили? </vt:lpstr>
      <vt:lpstr>9. Сколько согласных звуков в слове южный? </vt:lpstr>
      <vt:lpstr>10. В каком ряду все слова состоят из 5 звуков? </vt:lpstr>
      <vt:lpstr>11. В каком слове в корне есть звук [п]?</vt:lpstr>
      <vt:lpstr>12. В каком ряду во всех словах есть звук [j ΄]? </vt:lpstr>
      <vt:lpstr>13. В каком слове есть твердые со­гласные, не имеющие парных звуков? </vt:lpstr>
      <vt:lpstr>14. В каком ряду все согласные име­ют пары по глухости / звонкости? </vt:lpstr>
      <vt:lpstr>15. В каком слове есть непарный мяг­кий согласный? </vt:lpstr>
      <vt:lpstr>16. В каком слове есть непарный звон­кий согласный? </vt:lpstr>
      <vt:lpstr>17. Какая характеристика звука [р] в слове мудрость является верной? </vt:lpstr>
      <vt:lpstr>18. В каком ряду во всех словах бук­ва ч обозначает звук [ш]? </vt:lpstr>
      <vt:lpstr>Используемая литература: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Фонетике</dc:title>
  <dc:creator>Хасанова</dc:creator>
  <cp:lastModifiedBy>Хасанова</cp:lastModifiedBy>
  <cp:revision>10</cp:revision>
  <dcterms:created xsi:type="dcterms:W3CDTF">2014-01-20T08:41:27Z</dcterms:created>
  <dcterms:modified xsi:type="dcterms:W3CDTF">2014-01-29T06:19:09Z</dcterms:modified>
</cp:coreProperties>
</file>