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  <p:sldId id="268" r:id="rId14"/>
    <p:sldId id="269" r:id="rId15"/>
    <p:sldId id="270" r:id="rId16"/>
    <p:sldId id="271" r:id="rId17"/>
    <p:sldId id="272" r:id="rId18"/>
    <p:sldId id="279" r:id="rId19"/>
    <p:sldId id="273" r:id="rId20"/>
    <p:sldId id="274" r:id="rId21"/>
    <p:sldId id="275" r:id="rId22"/>
    <p:sldId id="276" r:id="rId23"/>
    <p:sldId id="277" r:id="rId24"/>
    <p:sldId id="280" r:id="rId25"/>
    <p:sldId id="282" r:id="rId26"/>
    <p:sldId id="283" r:id="rId27"/>
    <p:sldId id="285" r:id="rId28"/>
    <p:sldId id="286" r:id="rId29"/>
    <p:sldId id="281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6540D59-5ADD-495A-BBBE-80E41F123FBE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  <p14:section name="Раздел без заголовка" id="{19DDF895-6E61-4B96-A6BF-8B38F7A9E947}">
          <p14:sldIdLst>
            <p14:sldId id="262"/>
            <p14:sldId id="264"/>
            <p14:sldId id="265"/>
            <p14:sldId id="266"/>
            <p14:sldId id="267"/>
            <p14:sldId id="263"/>
            <p14:sldId id="268"/>
            <p14:sldId id="269"/>
            <p14:sldId id="270"/>
            <p14:sldId id="271"/>
            <p14:sldId id="272"/>
          </p14:sldIdLst>
        </p14:section>
        <p14:section name="Раздел без заголовка" id="{A22BF5A0-3FE1-4E41-A194-15F82DB3AF37}">
          <p14:sldIdLst>
            <p14:sldId id="279"/>
            <p14:sldId id="273"/>
            <p14:sldId id="274"/>
            <p14:sldId id="275"/>
            <p14:sldId id="276"/>
            <p14:sldId id="277"/>
          </p14:sldIdLst>
        </p14:section>
        <p14:section name="Раздел без заголовка" id="{F36C9FEB-1662-475C-AC15-C4E742C245C4}">
          <p14:sldIdLst>
            <p14:sldId id="280"/>
            <p14:sldId id="282"/>
            <p14:sldId id="283"/>
            <p14:sldId id="285"/>
            <p14:sldId id="286"/>
            <p14:sldId id="28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A937-8C5C-4C09-AC6C-5DC24D7A69F5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EC20-CF38-4CA6-A8E2-C4AD4435E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813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A937-8C5C-4C09-AC6C-5DC24D7A69F5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EC20-CF38-4CA6-A8E2-C4AD4435E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00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A937-8C5C-4C09-AC6C-5DC24D7A69F5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EC20-CF38-4CA6-A8E2-C4AD4435E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74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A937-8C5C-4C09-AC6C-5DC24D7A69F5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EC20-CF38-4CA6-A8E2-C4AD4435E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230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A937-8C5C-4C09-AC6C-5DC24D7A69F5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EC20-CF38-4CA6-A8E2-C4AD4435E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302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A937-8C5C-4C09-AC6C-5DC24D7A69F5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EC20-CF38-4CA6-A8E2-C4AD4435E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197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A937-8C5C-4C09-AC6C-5DC24D7A69F5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EC20-CF38-4CA6-A8E2-C4AD4435E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80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A937-8C5C-4C09-AC6C-5DC24D7A69F5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EC20-CF38-4CA6-A8E2-C4AD4435E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41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A937-8C5C-4C09-AC6C-5DC24D7A69F5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EC20-CF38-4CA6-A8E2-C4AD4435E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862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A937-8C5C-4C09-AC6C-5DC24D7A69F5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EC20-CF38-4CA6-A8E2-C4AD4435E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10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A937-8C5C-4C09-AC6C-5DC24D7A69F5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EC20-CF38-4CA6-A8E2-C4AD4435E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02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2A937-8C5C-4C09-AC6C-5DC24D7A69F5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EEC20-CF38-4CA6-A8E2-C4AD4435E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6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Мама\Desktop\1313978218_bez-imeni-4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1268760"/>
            <a:ext cx="82809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</a:rPr>
              <a:t>Психологические рекомендации </a:t>
            </a:r>
          </a:p>
          <a:p>
            <a:pPr algn="ctr"/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</a:rPr>
              <a:t>по установлению взаимопонимания </a:t>
            </a:r>
          </a:p>
          <a:p>
            <a:pPr algn="ctr"/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</a:rPr>
              <a:t>с родителями разного типа</a:t>
            </a:r>
            <a:endParaRPr lang="ru-RU" sz="4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47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Первая фаза беседы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522" y="1628800"/>
            <a:ext cx="82296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В беседе с беспомощным родителем спокойно кивайте Вашему собеседнику головой, вставляйте некоторые нейтральные фразы типа: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«Я Вас слушаю».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«Я Вас понимаю».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«Успокойтесь».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i="1" smtClean="0">
                <a:solidFill>
                  <a:schemeClr val="accent2">
                    <a:lumMod val="75000"/>
                  </a:schemeClr>
                </a:solidFill>
              </a:rPr>
              <a:t>Первая фаза беседы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70047" y="188640"/>
            <a:ext cx="8229600" cy="1143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Первая фаза беседы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581128"/>
            <a:ext cx="1728192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63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Первая фаза беседы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522" y="1628800"/>
            <a:ext cx="82296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Почувствовав Вашу нейтральную позицию и эмоциональную отстранённость, родитель начнет «остывать», его эмоции станут иссякать и гаснуть. В конце фазы он успокоится, в нем будет формироваться психологическая готовность к конструктивному разговору с Вами.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i="1" smtClean="0">
                <a:solidFill>
                  <a:schemeClr val="accent2">
                    <a:lumMod val="75000"/>
                  </a:schemeClr>
                </a:solidFill>
              </a:rPr>
              <a:t>Первая фаза беседы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70047" y="188640"/>
            <a:ext cx="8229600" cy="1143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Первая фаза беседы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581128"/>
            <a:ext cx="1728192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88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ru-RU" dirty="0" smtClean="0"/>
              <a:t>Вторая фаза - равенство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49080"/>
            <a:ext cx="2160240" cy="2160240"/>
          </a:xfrm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2627784" y="1772816"/>
            <a:ext cx="5832648" cy="4453955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Теперь Вашей задачей является организация равноправного взаимодействия с родителем. 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Это означает, что Вы должны убедить его в незамедлительном включении в активную деятельность по воспитанию своего ребенка.</a:t>
            </a:r>
            <a:endParaRPr lang="ru-RU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22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ru-RU" dirty="0" smtClean="0"/>
              <a:t>Вторая фаза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49080"/>
            <a:ext cx="2160240" cy="2160240"/>
          </a:xfrm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2627784" y="1772816"/>
            <a:ext cx="5832648" cy="4453955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Одним из эффективных способов привлечения родителя к воспитательному сотрудничеству является подчеркивание его значимости в этом процессе. Приложите все усилия к тому, чтобы объяснить отцу или матери их реальную роль в этом процессе.</a:t>
            </a:r>
            <a:endParaRPr lang="ru-RU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Вторая фаза </a:t>
            </a:r>
            <a:endParaRPr lang="ru-RU" dirty="0"/>
          </a:p>
        </p:txBody>
      </p:sp>
      <p:pic>
        <p:nvPicPr>
          <p:cNvPr id="7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12" y="4301480"/>
            <a:ext cx="216024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59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989104"/>
            <a:ext cx="2602632" cy="1960176"/>
          </a:xfrm>
        </p:spPr>
      </p:pic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3419872" y="1556792"/>
            <a:ext cx="5400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Некоторым  родителям важно показать несостоятельность доминирования их ориентации только на профессиональную карьеру. Нельзя быть успешным человеком, имея неуспешного сына или дочь. Это подрывает авторитет у любого руководителя и высококвалифицированного профессионала – не заметил, не смог.</a:t>
            </a:r>
            <a:endParaRPr lang="ru-RU" dirty="0"/>
          </a:p>
        </p:txBody>
      </p:sp>
      <p:sp>
        <p:nvSpPr>
          <p:cNvPr id="11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Вторая фаза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789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3275856" y="1556792"/>
            <a:ext cx="540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Иногда нужно постараться разрушить внутренний эгоцентризм родителя, его обращенность только на свои собственные проблемы. Нужно показать, что в содержание его человеческого «Я» входят не только моменты его личной жизни, но и жизни его ребенка как его продолжения.</a:t>
            </a:r>
            <a:endParaRPr lang="ru-RU" dirty="0"/>
          </a:p>
        </p:txBody>
      </p:sp>
      <p:sp>
        <p:nvSpPr>
          <p:cNvPr id="11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Вторая фаза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32856"/>
            <a:ext cx="2592288" cy="3993307"/>
          </a:xfrm>
        </p:spPr>
      </p:pic>
    </p:spTree>
    <p:extLst>
      <p:ext uri="{BB962C8B-B14F-4D97-AF65-F5344CB8AC3E}">
        <p14:creationId xmlns:p14="http://schemas.microsoft.com/office/powerpoint/2010/main" val="109617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3635896" y="1628800"/>
            <a:ext cx="540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Иногда важно укрепить уверенность родителя в самом себе, помочь выявить его возможности в достижении успеха в воспитании своего ребенка, его резервы в проявлении терпения и настойчивости.</a:t>
            </a:r>
            <a:endParaRPr lang="ru-RU" dirty="0"/>
          </a:p>
        </p:txBody>
      </p:sp>
      <p:sp>
        <p:nvSpPr>
          <p:cNvPr id="11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Вторая фаза </a:t>
            </a:r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5" y="3284984"/>
            <a:ext cx="2512603" cy="1887885"/>
          </a:xfrm>
        </p:spPr>
      </p:pic>
    </p:spTree>
    <p:extLst>
      <p:ext uri="{BB962C8B-B14F-4D97-AF65-F5344CB8AC3E}">
        <p14:creationId xmlns:p14="http://schemas.microsoft.com/office/powerpoint/2010/main" val="374719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Вторая фаза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6059016" cy="44973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Позитивный психологический контакт с родителем возникнет, если показать, что мы видим положительные стороны в характере его ребенка, симпатизируем последнему и даже любим его. Если родитель увидит дружелюбные глаза учителя и услышит, что учитель заботится о благополучии его ребенка, то перестанет психологически защищаться  и проявит готовность к сотрудничеству.</a:t>
            </a:r>
            <a:endParaRPr lang="ru-RU" dirty="0"/>
          </a:p>
        </p:txBody>
      </p:sp>
      <p:pic>
        <p:nvPicPr>
          <p:cNvPr id="12" name="Объект 3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855913"/>
            <a:ext cx="2026568" cy="202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85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Правила конструктивной беседы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Не стремитесь во что бы то ни стало отстоять собственную позицию!</a:t>
            </a:r>
          </a:p>
          <a:p>
            <a:pPr marL="0" indent="0">
              <a:buNone/>
            </a:pPr>
            <a:r>
              <a:rPr lang="ru-RU" i="1" dirty="0" smtClean="0"/>
              <a:t>Успешность беседы зависит от того, смог ли учитель привлечь </a:t>
            </a:r>
            <a:r>
              <a:rPr lang="ru-RU" i="1" dirty="0" smtClean="0"/>
              <a:t>родителя </a:t>
            </a:r>
            <a:r>
              <a:rPr lang="ru-RU" i="1" dirty="0" smtClean="0"/>
              <a:t>к активному участию в воспитании ребенка, показал ли высокую культуру общения, улучшились ли его отношения с родителями.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45328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Правила конструктивной беседы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2. Обсуждайте проблему, а не личные качества ученика!</a:t>
            </a:r>
          </a:p>
          <a:p>
            <a:pPr marL="0" indent="0">
              <a:buNone/>
            </a:pPr>
            <a:r>
              <a:rPr lang="ru-RU" i="1" dirty="0" smtClean="0"/>
              <a:t>Сформулируйте родителям педагогический «диагноз» учебной деятельности и поведения их ребенка: в силу каких объективных и субъективных причин он плохо учится, нарушает дисциплину и какие воспитательные мероприятия следует организовать, чтобы улучшить положение.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80276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Мама\Desktop\1313978218_bez-imeni-4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99392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763688" y="476672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Родители «трудных» учащихся бывают нескольких типов</a:t>
            </a:r>
            <a:endParaRPr lang="ru-RU" sz="2400" dirty="0"/>
          </a:p>
        </p:txBody>
      </p:sp>
      <p:sp>
        <p:nvSpPr>
          <p:cNvPr id="9" name="Стрелка вниз 8"/>
          <p:cNvSpPr/>
          <p:nvPr/>
        </p:nvSpPr>
        <p:spPr>
          <a:xfrm>
            <a:off x="1259632" y="1411295"/>
            <a:ext cx="504056" cy="10412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1560" y="2480641"/>
            <a:ext cx="2016224" cy="19292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Родители с оборонительной  позицией</a:t>
            </a:r>
            <a:endParaRPr lang="ru-RU" dirty="0"/>
          </a:p>
        </p:txBody>
      </p:sp>
      <p:sp>
        <p:nvSpPr>
          <p:cNvPr id="19" name="Стрелка вниз 18"/>
          <p:cNvSpPr/>
          <p:nvPr/>
        </p:nvSpPr>
        <p:spPr>
          <a:xfrm>
            <a:off x="4371922" y="1439926"/>
            <a:ext cx="484632" cy="978408"/>
          </a:xfrm>
          <a:prstGeom prst="down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7136392" y="1425930"/>
            <a:ext cx="484632" cy="978408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647554" y="2440183"/>
            <a:ext cx="1933365" cy="1944216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Родители с наступательной позицией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96332" y="2418334"/>
            <a:ext cx="1564752" cy="191762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Родители с желанием получить помощь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291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Правила конструктивной беседы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3. Учитывайте личные интересы родителей!</a:t>
            </a:r>
          </a:p>
          <a:p>
            <a:pPr marL="0" indent="0">
              <a:buNone/>
            </a:pPr>
            <a:r>
              <a:rPr lang="ru-RU" i="1" dirty="0" smtClean="0"/>
              <a:t>Признайте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smtClean="0"/>
              <a:t>право родителей на интересную и содержательную жизнь. Предложите привлечь ребенка к их </a:t>
            </a:r>
            <a:r>
              <a:rPr lang="ru-RU" i="1" dirty="0" smtClean="0"/>
              <a:t>увлечениям, </a:t>
            </a:r>
            <a:r>
              <a:rPr lang="ru-RU" i="1" dirty="0" smtClean="0"/>
              <a:t>совместно заниматься домашними и хозяйственными делами.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9974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Правила конструктивной беседы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4. Ищите варианты!</a:t>
            </a:r>
          </a:p>
          <a:p>
            <a:pPr marL="0" indent="0">
              <a:buNone/>
            </a:pPr>
            <a:r>
              <a:rPr lang="ru-RU" i="1" dirty="0" smtClean="0"/>
              <a:t>Если у отца или матери нет интересных увлечений и </a:t>
            </a:r>
            <a:r>
              <a:rPr lang="ru-RU" i="1" dirty="0" smtClean="0"/>
              <a:t>занятий, то </a:t>
            </a:r>
            <a:r>
              <a:rPr lang="ru-RU" i="1" dirty="0" smtClean="0"/>
              <a:t>Ваша задача состоит в том, чтобы предложить им культурные формы совместной деятельности с детьми в школе или вне ее, </a:t>
            </a:r>
            <a:r>
              <a:rPr lang="ru-RU" i="1" dirty="0" smtClean="0"/>
              <a:t>заинтересовать в </a:t>
            </a:r>
            <a:r>
              <a:rPr lang="ru-RU" i="1" dirty="0" smtClean="0"/>
              <a:t>том, чтобы они проводили с детьми как можно  больше времени.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20449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Правила конструктивной беседы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5. «Не верьте генетике»!</a:t>
            </a:r>
          </a:p>
          <a:p>
            <a:pPr marL="0" indent="0" algn="just">
              <a:buNone/>
            </a:pPr>
            <a:r>
              <a:rPr lang="ru-RU" i="1" dirty="0" smtClean="0"/>
              <a:t>Влияние наследственности и семейных условий на формирование характера и способностей ребенка огромно, но не безгранично. Верьте в силу воспитания! Не отказывайте ребенку из «плохой» семьи в Вашем заботливом внимании. Боритесь за него, доверяйте ему.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21266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Правила конструктивной беседы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6. Вместе против проблемы, а не против друг друга!</a:t>
            </a:r>
          </a:p>
          <a:p>
            <a:pPr marL="0" indent="0">
              <a:buNone/>
            </a:pPr>
            <a:r>
              <a:rPr lang="ru-RU" i="1" dirty="0" smtClean="0"/>
              <a:t>С полным основанием Вы испытаете удовлетворение от разговора с родителями, если Вы сумели объединиться с ними против общего «врага» - воспитательной проблемы, избежали конфронтации и взаимных обвинений, родители поняли Вашу формулировку воспитательной проблемы и приняли ее.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59996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ru-RU" b="1" dirty="0" smtClean="0"/>
              <a:t>Невербальный язык общения</a:t>
            </a:r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1" r="3146" b="10917"/>
          <a:stretch/>
        </p:blipFill>
        <p:spPr>
          <a:xfrm>
            <a:off x="1475656" y="2927926"/>
            <a:ext cx="6486090" cy="3103419"/>
          </a:xfrm>
        </p:spPr>
      </p:pic>
    </p:spTree>
    <p:extLst>
      <p:ext uri="{BB962C8B-B14F-4D97-AF65-F5344CB8AC3E}">
        <p14:creationId xmlns:p14="http://schemas.microsoft.com/office/powerpoint/2010/main" val="67431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ru-RU" b="1" dirty="0" smtClean="0"/>
              <a:t>Невербальный язык общения</a:t>
            </a:r>
            <a:endParaRPr lang="ru-RU" b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0" y="2924944"/>
            <a:ext cx="3131174" cy="1483850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275856" y="1628800"/>
            <a:ext cx="540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Важное значение имеет расположение за столом при беседе с родителем. Такое расположение способствует концентрации на воспитательной проблеме и выработке общего плана действий.</a:t>
            </a:r>
            <a:endParaRPr lang="ru-RU" sz="32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32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ru-RU" b="1" dirty="0" smtClean="0"/>
              <a:t>Невербальный язык общения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275856" y="1628800"/>
            <a:ext cx="540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При таком расположении создаются условия для доверительного задушевного разговора. При этом важно, чтобы собеседник сидел спиной к стене.</a:t>
            </a:r>
            <a:endParaRPr lang="ru-RU" sz="3200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3067943"/>
            <a:ext cx="2304256" cy="1590476"/>
          </a:xfrm>
        </p:spPr>
      </p:pic>
    </p:spTree>
    <p:extLst>
      <p:ext uri="{BB962C8B-B14F-4D97-AF65-F5344CB8AC3E}">
        <p14:creationId xmlns:p14="http://schemas.microsoft.com/office/powerpoint/2010/main" val="146887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ru-RU" b="1" dirty="0" smtClean="0"/>
              <a:t>Невербальный язык общения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275856" y="1628800"/>
            <a:ext cx="540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Это расположение за столом вызывает конфронтацию, способствует напряжению и усилению конфликтности.</a:t>
            </a:r>
            <a:endParaRPr lang="ru-RU" sz="3200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2612989"/>
            <a:ext cx="2232248" cy="2140669"/>
          </a:xfrm>
        </p:spPr>
      </p:pic>
    </p:spTree>
    <p:extLst>
      <p:ext uri="{BB962C8B-B14F-4D97-AF65-F5344CB8AC3E}">
        <p14:creationId xmlns:p14="http://schemas.microsoft.com/office/powerpoint/2010/main" val="170074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ru-RU" b="1" dirty="0" smtClean="0"/>
              <a:t>Невербальный язык общения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275856" y="1628800"/>
            <a:ext cx="540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Это расположение за столом соответствует независимости в общении, отстраненности друг от друга. Так очень трудно выработать совместный план действий, установить взаимопонимание.</a:t>
            </a:r>
            <a:endParaRPr lang="ru-RU" sz="3200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2579767"/>
            <a:ext cx="2664295" cy="2159605"/>
          </a:xfrm>
        </p:spPr>
      </p:pic>
    </p:spTree>
    <p:extLst>
      <p:ext uri="{BB962C8B-B14F-4D97-AF65-F5344CB8AC3E}">
        <p14:creationId xmlns:p14="http://schemas.microsoft.com/office/powerpoint/2010/main" val="404042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6385"/>
            <a:ext cx="9075854" cy="6859761"/>
          </a:xfrm>
        </p:spPr>
      </p:pic>
    </p:spTree>
    <p:extLst>
      <p:ext uri="{BB962C8B-B14F-4D97-AF65-F5344CB8AC3E}">
        <p14:creationId xmlns:p14="http://schemas.microsoft.com/office/powerpoint/2010/main" val="297823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Родители с оборонительной позицией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solidFill>
                  <a:schemeClr val="tx2"/>
                </a:solidFill>
              </a:rPr>
              <a:t>Такие родители стремятся оправдывать невмешательство в воспитание собственного ребенка. Их аргументы:</a:t>
            </a:r>
          </a:p>
          <a:p>
            <a:r>
              <a:rPr lang="ru-RU" i="1" dirty="0" smtClean="0">
                <a:solidFill>
                  <a:schemeClr val="tx2"/>
                </a:solidFill>
              </a:rPr>
              <a:t>«Мы заняты на работе, у нас нет времени на воспитание!»</a:t>
            </a:r>
          </a:p>
          <a:p>
            <a:r>
              <a:rPr lang="ru-RU" i="1" dirty="0" smtClean="0">
                <a:solidFill>
                  <a:schemeClr val="tx2"/>
                </a:solidFill>
              </a:rPr>
              <a:t>«Мы перепробовали все меры, ничего не получается!»</a:t>
            </a:r>
            <a:endParaRPr lang="ru-RU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81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Родители с наступательной позицией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5"/>
                </a:solidFill>
              </a:rPr>
              <a:t>Эта позиция выражается в высказываниях типа:</a:t>
            </a:r>
          </a:p>
          <a:p>
            <a:r>
              <a:rPr lang="ru-RU" dirty="0" smtClean="0">
                <a:solidFill>
                  <a:schemeClr val="accent5"/>
                </a:solidFill>
              </a:rPr>
              <a:t>«Школа должна воспитывать, а не мы!»</a:t>
            </a:r>
          </a:p>
          <a:p>
            <a:r>
              <a:rPr lang="ru-RU" dirty="0" smtClean="0">
                <a:solidFill>
                  <a:schemeClr val="accent5"/>
                </a:solidFill>
              </a:rPr>
              <a:t>«Лицей виноват в том, что наш ребенок такой невоспитанный!»</a:t>
            </a:r>
            <a:endParaRPr lang="ru-RU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52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Родители с желанием получить помощь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solidFill>
                  <a:schemeClr val="accent6"/>
                </a:solidFill>
              </a:rPr>
              <a:t>Эти родители рассчитывают на человеческое участие и помощь профессионалов:</a:t>
            </a:r>
          </a:p>
          <a:p>
            <a:r>
              <a:rPr lang="ru-RU" i="1" dirty="0" smtClean="0">
                <a:solidFill>
                  <a:schemeClr val="accent6"/>
                </a:solidFill>
              </a:rPr>
              <a:t>«Он(а) нас не слушает, помогите нам!»</a:t>
            </a:r>
          </a:p>
          <a:p>
            <a:r>
              <a:rPr lang="ru-RU" i="1" dirty="0" smtClean="0">
                <a:solidFill>
                  <a:schemeClr val="accent6"/>
                </a:solidFill>
              </a:rPr>
              <a:t>«Мы растеряны, не знаем, что делать…»</a:t>
            </a:r>
            <a:endParaRPr lang="ru-RU" i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62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762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Основная цель конструктивной беседы с родителями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i="1" dirty="0" smtClean="0"/>
              <a:t>- это не оправдывающиеся или агрессивно-оборонительные действия учителя, не принятие на себя всей воспитательной коррекции поведения «трудного» школьника!</a:t>
            </a:r>
          </a:p>
          <a:p>
            <a:pPr marL="0" indent="0" algn="just">
              <a:buNone/>
            </a:pPr>
            <a:r>
              <a:rPr lang="ru-RU" i="1" dirty="0" smtClean="0">
                <a:solidFill>
                  <a:srgbClr val="00B050"/>
                </a:solidFill>
              </a:rPr>
              <a:t>- это объединение усилий родителей и педагогов!</a:t>
            </a:r>
            <a:endParaRPr lang="ru-RU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6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Первая фаза беседы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Необходимо реализовать сопротивление эмоциональному воздействию родителя. Не включайтесь эмоционально в ситуацию Вашего разговора, будьте психологически отстраненными от нее, поддерживайте в себе спокойный и охлажденный нейтралитет.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i="1" smtClean="0">
                <a:solidFill>
                  <a:schemeClr val="accent2">
                    <a:lumMod val="75000"/>
                  </a:schemeClr>
                </a:solidFill>
              </a:rPr>
              <a:t>Первая фаза беседы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70047" y="188640"/>
            <a:ext cx="8229600" cy="1143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Первая фаза беседы - нейтралитет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83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Первая фаза беседы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522" y="1628800"/>
            <a:ext cx="82296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Вам необходимо продержаться примерно 10-15 минут, в ходе которых мама или папа будет в форме монолога либо высказывать свои претензии лицею и лично Вам, либо жаловаться на свою беспомощность в деле воспитания.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i="1" smtClean="0">
                <a:solidFill>
                  <a:schemeClr val="accent2">
                    <a:lumMod val="75000"/>
                  </a:schemeClr>
                </a:solidFill>
              </a:rPr>
              <a:t>Первая фаза беседы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70047" y="188640"/>
            <a:ext cx="8229600" cy="1143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Первая фаза беседы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581128"/>
            <a:ext cx="1728192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57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Первая фаза беседы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522" y="1628800"/>
            <a:ext cx="82296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В беседе с наступательным родителем постарайтесь молча выслушать и оставаться спокойной, уверенной в себе, не теряя вежливой доброжелательности.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i="1" smtClean="0">
                <a:solidFill>
                  <a:schemeClr val="accent2">
                    <a:lumMod val="75000"/>
                  </a:schemeClr>
                </a:solidFill>
              </a:rPr>
              <a:t>Первая фаза беседы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70047" y="188640"/>
            <a:ext cx="8229600" cy="1143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Первая фаза беседы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581128"/>
            <a:ext cx="1728192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80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257</TotalTime>
  <Words>1012</Words>
  <Application>Microsoft Office PowerPoint</Application>
  <PresentationFormat>Экран (4:3)</PresentationFormat>
  <Paragraphs>86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Презентация PowerPoint</vt:lpstr>
      <vt:lpstr>Презентация PowerPoint</vt:lpstr>
      <vt:lpstr>Родители с оборонительной позицией</vt:lpstr>
      <vt:lpstr>Родители с наступательной позицией</vt:lpstr>
      <vt:lpstr>Родители с желанием получить помощь</vt:lpstr>
      <vt:lpstr>Основная цель конструктивной беседы с родителями </vt:lpstr>
      <vt:lpstr>Первая фаза беседы</vt:lpstr>
      <vt:lpstr>Первая фаза беседы</vt:lpstr>
      <vt:lpstr>Первая фаза беседы</vt:lpstr>
      <vt:lpstr>Первая фаза беседы</vt:lpstr>
      <vt:lpstr>Первая фаза беседы</vt:lpstr>
      <vt:lpstr>Вторая фаза - равенство</vt:lpstr>
      <vt:lpstr>Вторая фаза </vt:lpstr>
      <vt:lpstr>Вторая фаза </vt:lpstr>
      <vt:lpstr>Вторая фаза </vt:lpstr>
      <vt:lpstr>Вторая фаза </vt:lpstr>
      <vt:lpstr>Вторая фаза </vt:lpstr>
      <vt:lpstr>Правила конструктивной беседы</vt:lpstr>
      <vt:lpstr>Правила конструктивной беседы</vt:lpstr>
      <vt:lpstr>Правила конструктивной беседы</vt:lpstr>
      <vt:lpstr>Правила конструктивной беседы</vt:lpstr>
      <vt:lpstr>Правила конструктивной беседы</vt:lpstr>
      <vt:lpstr>Правила конструктивной беседы</vt:lpstr>
      <vt:lpstr>Невербальный язык общения</vt:lpstr>
      <vt:lpstr>Невербальный язык общения</vt:lpstr>
      <vt:lpstr>Невербальный язык общения</vt:lpstr>
      <vt:lpstr>Невербальный язык общения</vt:lpstr>
      <vt:lpstr>Невербальный язык общения</vt:lpstr>
      <vt:lpstr>Презентация PowerPoint</vt:lpstr>
    </vt:vector>
  </TitlesOfParts>
  <Company>DNS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Мама</dc:creator>
  <cp:lastModifiedBy>Мама</cp:lastModifiedBy>
  <cp:revision>31</cp:revision>
  <dcterms:created xsi:type="dcterms:W3CDTF">2012-12-16T07:48:14Z</dcterms:created>
  <dcterms:modified xsi:type="dcterms:W3CDTF">2012-12-16T12:07:45Z</dcterms:modified>
</cp:coreProperties>
</file>