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343" r:id="rId2"/>
    <p:sldId id="344" r:id="rId3"/>
    <p:sldId id="295" r:id="rId4"/>
    <p:sldId id="296" r:id="rId5"/>
    <p:sldId id="314" r:id="rId6"/>
    <p:sldId id="310" r:id="rId7"/>
    <p:sldId id="333" r:id="rId8"/>
    <p:sldId id="335" r:id="rId9"/>
    <p:sldId id="336" r:id="rId10"/>
    <p:sldId id="338" r:id="rId11"/>
    <p:sldId id="298" r:id="rId12"/>
    <p:sldId id="300" r:id="rId13"/>
    <p:sldId id="302" r:id="rId14"/>
    <p:sldId id="309" r:id="rId15"/>
    <p:sldId id="31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003300"/>
    <a:srgbClr val="00FFFF"/>
    <a:srgbClr val="000066"/>
    <a:srgbClr val="660066"/>
    <a:srgbClr val="FFCCFF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1" autoAdjust="0"/>
    <p:restoredTop sz="94780" autoAdjust="0"/>
  </p:normalViewPr>
  <p:slideViewPr>
    <p:cSldViewPr>
      <p:cViewPr>
        <p:scale>
          <a:sx n="75" d="100"/>
          <a:sy n="75" d="100"/>
        </p:scale>
        <p:origin x="-2760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8A7E2B-254B-4B48-83E2-A6D1978A0A71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4B3D7987-81E4-4849-A650-8A3CD40CBBDD}">
      <dgm:prSet phldrT="[Текст]"/>
      <dgm:spPr/>
      <dgm:t>
        <a:bodyPr/>
        <a:lstStyle/>
        <a:p>
          <a:r>
            <a:rPr lang="ru-RU" dirty="0" smtClean="0"/>
            <a:t>Структурный</a:t>
          </a:r>
          <a:endParaRPr lang="ru-RU" dirty="0"/>
        </a:p>
      </dgm:t>
    </dgm:pt>
    <dgm:pt modelId="{93FCA58D-A601-41E6-940A-6ACE96FD3AAA}" type="parTrans" cxnId="{0EFBDB03-4A22-45AB-B74A-609637BC4E03}">
      <dgm:prSet/>
      <dgm:spPr/>
      <dgm:t>
        <a:bodyPr/>
        <a:lstStyle/>
        <a:p>
          <a:endParaRPr lang="ru-RU"/>
        </a:p>
      </dgm:t>
    </dgm:pt>
    <dgm:pt modelId="{0BC5C373-1C43-49D0-B2D0-9CCD7707939E}" type="sibTrans" cxnId="{0EFBDB03-4A22-45AB-B74A-609637BC4E03}">
      <dgm:prSet/>
      <dgm:spPr/>
      <dgm:t>
        <a:bodyPr/>
        <a:lstStyle/>
        <a:p>
          <a:endParaRPr lang="ru-RU"/>
        </a:p>
      </dgm:t>
    </dgm:pt>
    <dgm:pt modelId="{F710A544-3360-4910-B79D-01DF982B81F5}">
      <dgm:prSet phldrT="[Текст]"/>
      <dgm:spPr/>
      <dgm:t>
        <a:bodyPr/>
        <a:lstStyle/>
        <a:p>
          <a:r>
            <a:rPr lang="ru-RU" dirty="0" smtClean="0"/>
            <a:t>Смысловой</a:t>
          </a:r>
          <a:endParaRPr lang="ru-RU" dirty="0"/>
        </a:p>
      </dgm:t>
    </dgm:pt>
    <dgm:pt modelId="{C5E64A66-C3F1-42F4-B871-4F33BDA5C28C}" type="parTrans" cxnId="{F07E33E4-D937-48CE-BE7D-3C36643B5EA8}">
      <dgm:prSet/>
      <dgm:spPr/>
      <dgm:t>
        <a:bodyPr/>
        <a:lstStyle/>
        <a:p>
          <a:endParaRPr lang="ru-RU"/>
        </a:p>
      </dgm:t>
    </dgm:pt>
    <dgm:pt modelId="{98AB5E8D-4579-4EC4-AD82-ED09762A99D2}" type="sibTrans" cxnId="{F07E33E4-D937-48CE-BE7D-3C36643B5EA8}">
      <dgm:prSet/>
      <dgm:spPr/>
      <dgm:t>
        <a:bodyPr/>
        <a:lstStyle/>
        <a:p>
          <a:endParaRPr lang="ru-RU"/>
        </a:p>
      </dgm:t>
    </dgm:pt>
    <dgm:pt modelId="{F88A9450-FBCB-43E2-B5D3-BBABF13990D3}">
      <dgm:prSet phldrT="[Текст]"/>
      <dgm:spPr/>
      <dgm:t>
        <a:bodyPr/>
        <a:lstStyle/>
        <a:p>
          <a:r>
            <a:rPr lang="ru-RU" dirty="0" smtClean="0"/>
            <a:t>Интонационный</a:t>
          </a:r>
          <a:endParaRPr lang="ru-RU" dirty="0"/>
        </a:p>
      </dgm:t>
    </dgm:pt>
    <dgm:pt modelId="{3C2C2E1F-67D3-4916-89EB-6D39604841C8}" type="parTrans" cxnId="{EB058913-29D4-4334-AC17-927CF32A2B89}">
      <dgm:prSet/>
      <dgm:spPr/>
      <dgm:t>
        <a:bodyPr/>
        <a:lstStyle/>
        <a:p>
          <a:endParaRPr lang="ru-RU"/>
        </a:p>
      </dgm:t>
    </dgm:pt>
    <dgm:pt modelId="{A73300FE-3499-474F-BF92-1BB9522F492C}" type="sibTrans" cxnId="{EB058913-29D4-4334-AC17-927CF32A2B89}">
      <dgm:prSet/>
      <dgm:spPr/>
      <dgm:t>
        <a:bodyPr/>
        <a:lstStyle/>
        <a:p>
          <a:endParaRPr lang="ru-RU"/>
        </a:p>
      </dgm:t>
    </dgm:pt>
    <dgm:pt modelId="{23186A8F-70FE-4AD9-AB25-99B88151D387}" type="pres">
      <dgm:prSet presAssocID="{EB8A7E2B-254B-4B48-83E2-A6D1978A0A7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2E9540-F158-4037-A7DC-21D45C10C8CF}" type="pres">
      <dgm:prSet presAssocID="{4B3D7987-81E4-4849-A650-8A3CD40CBBDD}" presName="parentLin" presStyleCnt="0"/>
      <dgm:spPr/>
    </dgm:pt>
    <dgm:pt modelId="{42AC4F1D-5F4D-4496-AB61-7288921AAB05}" type="pres">
      <dgm:prSet presAssocID="{4B3D7987-81E4-4849-A650-8A3CD40CBBD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3076C8D-2D96-4101-BAF4-7A4582995AA4}" type="pres">
      <dgm:prSet presAssocID="{4B3D7987-81E4-4849-A650-8A3CD40CBBD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0F038-5A52-41D3-8ADC-B3A2F10B72BC}" type="pres">
      <dgm:prSet presAssocID="{4B3D7987-81E4-4849-A650-8A3CD40CBBDD}" presName="negativeSpace" presStyleCnt="0"/>
      <dgm:spPr/>
    </dgm:pt>
    <dgm:pt modelId="{4B004F50-F99C-42C0-A118-49731954FD44}" type="pres">
      <dgm:prSet presAssocID="{4B3D7987-81E4-4849-A650-8A3CD40CBBDD}" presName="childText" presStyleLbl="conFgAcc1" presStyleIdx="0" presStyleCnt="3">
        <dgm:presLayoutVars>
          <dgm:bulletEnabled val="1"/>
        </dgm:presLayoutVars>
      </dgm:prSet>
      <dgm:spPr/>
    </dgm:pt>
    <dgm:pt modelId="{116FC461-E582-486F-AE21-2D5C861E4B91}" type="pres">
      <dgm:prSet presAssocID="{0BC5C373-1C43-49D0-B2D0-9CCD7707939E}" presName="spaceBetweenRectangles" presStyleCnt="0"/>
      <dgm:spPr/>
    </dgm:pt>
    <dgm:pt modelId="{988F37B0-7298-43F6-A49D-918B082E946F}" type="pres">
      <dgm:prSet presAssocID="{F710A544-3360-4910-B79D-01DF982B81F5}" presName="parentLin" presStyleCnt="0"/>
      <dgm:spPr/>
    </dgm:pt>
    <dgm:pt modelId="{3F696E49-2B1B-4359-8571-661B7F7D021D}" type="pres">
      <dgm:prSet presAssocID="{F710A544-3360-4910-B79D-01DF982B81F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F5198A1-B132-4915-ACBF-9BC8A2373960}" type="pres">
      <dgm:prSet presAssocID="{F710A544-3360-4910-B79D-01DF982B81F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723864-604D-46C7-8874-14E2E7692ECC}" type="pres">
      <dgm:prSet presAssocID="{F710A544-3360-4910-B79D-01DF982B81F5}" presName="negativeSpace" presStyleCnt="0"/>
      <dgm:spPr/>
    </dgm:pt>
    <dgm:pt modelId="{0C1869F8-06CD-416A-81E5-75D12E48FE79}" type="pres">
      <dgm:prSet presAssocID="{F710A544-3360-4910-B79D-01DF982B81F5}" presName="childText" presStyleLbl="conFgAcc1" presStyleIdx="1" presStyleCnt="3">
        <dgm:presLayoutVars>
          <dgm:bulletEnabled val="1"/>
        </dgm:presLayoutVars>
      </dgm:prSet>
      <dgm:spPr/>
    </dgm:pt>
    <dgm:pt modelId="{41D5E7AE-943E-441C-899C-E9233D4BCE52}" type="pres">
      <dgm:prSet presAssocID="{98AB5E8D-4579-4EC4-AD82-ED09762A99D2}" presName="spaceBetweenRectangles" presStyleCnt="0"/>
      <dgm:spPr/>
    </dgm:pt>
    <dgm:pt modelId="{6C458AED-55F0-4B5D-961F-2FBB134833C5}" type="pres">
      <dgm:prSet presAssocID="{F88A9450-FBCB-43E2-B5D3-BBABF13990D3}" presName="parentLin" presStyleCnt="0"/>
      <dgm:spPr/>
    </dgm:pt>
    <dgm:pt modelId="{91669952-9277-49C4-ACEA-7FC64C6B712B}" type="pres">
      <dgm:prSet presAssocID="{F88A9450-FBCB-43E2-B5D3-BBABF13990D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99AFAC0-DFB5-4E95-B27D-3BE47C7E3AC9}" type="pres">
      <dgm:prSet presAssocID="{F88A9450-FBCB-43E2-B5D3-BBABF13990D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77ACE-974F-4691-83B3-6738FC1DC8B0}" type="pres">
      <dgm:prSet presAssocID="{F88A9450-FBCB-43E2-B5D3-BBABF13990D3}" presName="negativeSpace" presStyleCnt="0"/>
      <dgm:spPr/>
    </dgm:pt>
    <dgm:pt modelId="{1C865249-A47B-4378-8F51-73AA4EADABB7}" type="pres">
      <dgm:prSet presAssocID="{F88A9450-FBCB-43E2-B5D3-BBABF13990D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07E33E4-D937-48CE-BE7D-3C36643B5EA8}" srcId="{EB8A7E2B-254B-4B48-83E2-A6D1978A0A71}" destId="{F710A544-3360-4910-B79D-01DF982B81F5}" srcOrd="1" destOrd="0" parTransId="{C5E64A66-C3F1-42F4-B871-4F33BDA5C28C}" sibTransId="{98AB5E8D-4579-4EC4-AD82-ED09762A99D2}"/>
    <dgm:cxn modelId="{D44AF32E-8B4E-4A61-9642-A6876B2F7432}" type="presOf" srcId="{F710A544-3360-4910-B79D-01DF982B81F5}" destId="{3F696E49-2B1B-4359-8571-661B7F7D021D}" srcOrd="0" destOrd="0" presId="urn:microsoft.com/office/officeart/2005/8/layout/list1"/>
    <dgm:cxn modelId="{165403A0-87D5-45B3-BF12-D44AB4272724}" type="presOf" srcId="{F88A9450-FBCB-43E2-B5D3-BBABF13990D3}" destId="{799AFAC0-DFB5-4E95-B27D-3BE47C7E3AC9}" srcOrd="1" destOrd="0" presId="urn:microsoft.com/office/officeart/2005/8/layout/list1"/>
    <dgm:cxn modelId="{E3D5C7D7-EF00-4A1D-BE81-0160F7A9BC2B}" type="presOf" srcId="{F88A9450-FBCB-43E2-B5D3-BBABF13990D3}" destId="{91669952-9277-49C4-ACEA-7FC64C6B712B}" srcOrd="0" destOrd="0" presId="urn:microsoft.com/office/officeart/2005/8/layout/list1"/>
    <dgm:cxn modelId="{0EFBDB03-4A22-45AB-B74A-609637BC4E03}" srcId="{EB8A7E2B-254B-4B48-83E2-A6D1978A0A71}" destId="{4B3D7987-81E4-4849-A650-8A3CD40CBBDD}" srcOrd="0" destOrd="0" parTransId="{93FCA58D-A601-41E6-940A-6ACE96FD3AAA}" sibTransId="{0BC5C373-1C43-49D0-B2D0-9CCD7707939E}"/>
    <dgm:cxn modelId="{5CB0905E-AC7A-4A9E-93BB-D7480788D335}" type="presOf" srcId="{4B3D7987-81E4-4849-A650-8A3CD40CBBDD}" destId="{42AC4F1D-5F4D-4496-AB61-7288921AAB05}" srcOrd="0" destOrd="0" presId="urn:microsoft.com/office/officeart/2005/8/layout/list1"/>
    <dgm:cxn modelId="{EB058913-29D4-4334-AC17-927CF32A2B89}" srcId="{EB8A7E2B-254B-4B48-83E2-A6D1978A0A71}" destId="{F88A9450-FBCB-43E2-B5D3-BBABF13990D3}" srcOrd="2" destOrd="0" parTransId="{3C2C2E1F-67D3-4916-89EB-6D39604841C8}" sibTransId="{A73300FE-3499-474F-BF92-1BB9522F492C}"/>
    <dgm:cxn modelId="{5ABAF721-0BD5-4097-984C-F787508B1713}" type="presOf" srcId="{F710A544-3360-4910-B79D-01DF982B81F5}" destId="{3F5198A1-B132-4915-ACBF-9BC8A2373960}" srcOrd="1" destOrd="0" presId="urn:microsoft.com/office/officeart/2005/8/layout/list1"/>
    <dgm:cxn modelId="{93687EBD-9DF9-43CA-A09E-479953665639}" type="presOf" srcId="{EB8A7E2B-254B-4B48-83E2-A6D1978A0A71}" destId="{23186A8F-70FE-4AD9-AB25-99B88151D387}" srcOrd="0" destOrd="0" presId="urn:microsoft.com/office/officeart/2005/8/layout/list1"/>
    <dgm:cxn modelId="{456BEB77-5488-42C0-9264-DFB666CFDEC1}" type="presOf" srcId="{4B3D7987-81E4-4849-A650-8A3CD40CBBDD}" destId="{53076C8D-2D96-4101-BAF4-7A4582995AA4}" srcOrd="1" destOrd="0" presId="urn:microsoft.com/office/officeart/2005/8/layout/list1"/>
    <dgm:cxn modelId="{4AE91934-B230-412C-AC91-B13A3A426DDA}" type="presParOf" srcId="{23186A8F-70FE-4AD9-AB25-99B88151D387}" destId="{732E9540-F158-4037-A7DC-21D45C10C8CF}" srcOrd="0" destOrd="0" presId="urn:microsoft.com/office/officeart/2005/8/layout/list1"/>
    <dgm:cxn modelId="{9C609911-8968-4103-9BAF-7F8F9B6505B8}" type="presParOf" srcId="{732E9540-F158-4037-A7DC-21D45C10C8CF}" destId="{42AC4F1D-5F4D-4496-AB61-7288921AAB05}" srcOrd="0" destOrd="0" presId="urn:microsoft.com/office/officeart/2005/8/layout/list1"/>
    <dgm:cxn modelId="{CF43398D-9FA1-4501-8877-06E12E672DA3}" type="presParOf" srcId="{732E9540-F158-4037-A7DC-21D45C10C8CF}" destId="{53076C8D-2D96-4101-BAF4-7A4582995AA4}" srcOrd="1" destOrd="0" presId="urn:microsoft.com/office/officeart/2005/8/layout/list1"/>
    <dgm:cxn modelId="{F709F17E-D2B2-4F23-9FAC-08DA2E5A6E2E}" type="presParOf" srcId="{23186A8F-70FE-4AD9-AB25-99B88151D387}" destId="{92A0F038-5A52-41D3-8ADC-B3A2F10B72BC}" srcOrd="1" destOrd="0" presId="urn:microsoft.com/office/officeart/2005/8/layout/list1"/>
    <dgm:cxn modelId="{D40A4BE7-BE95-4D91-BD2A-83AD8F5811B5}" type="presParOf" srcId="{23186A8F-70FE-4AD9-AB25-99B88151D387}" destId="{4B004F50-F99C-42C0-A118-49731954FD44}" srcOrd="2" destOrd="0" presId="urn:microsoft.com/office/officeart/2005/8/layout/list1"/>
    <dgm:cxn modelId="{4295805A-FF97-4C13-9BAF-AACB2D591C73}" type="presParOf" srcId="{23186A8F-70FE-4AD9-AB25-99B88151D387}" destId="{116FC461-E582-486F-AE21-2D5C861E4B91}" srcOrd="3" destOrd="0" presId="urn:microsoft.com/office/officeart/2005/8/layout/list1"/>
    <dgm:cxn modelId="{760AE8BF-A8E0-493E-AB3C-989ABA826830}" type="presParOf" srcId="{23186A8F-70FE-4AD9-AB25-99B88151D387}" destId="{988F37B0-7298-43F6-A49D-918B082E946F}" srcOrd="4" destOrd="0" presId="urn:microsoft.com/office/officeart/2005/8/layout/list1"/>
    <dgm:cxn modelId="{5E5FA3FC-9727-41F5-8207-BFA5B021AF08}" type="presParOf" srcId="{988F37B0-7298-43F6-A49D-918B082E946F}" destId="{3F696E49-2B1B-4359-8571-661B7F7D021D}" srcOrd="0" destOrd="0" presId="urn:microsoft.com/office/officeart/2005/8/layout/list1"/>
    <dgm:cxn modelId="{6F57BED2-9695-4A00-B134-66D9B20ABCBD}" type="presParOf" srcId="{988F37B0-7298-43F6-A49D-918B082E946F}" destId="{3F5198A1-B132-4915-ACBF-9BC8A2373960}" srcOrd="1" destOrd="0" presId="urn:microsoft.com/office/officeart/2005/8/layout/list1"/>
    <dgm:cxn modelId="{3B3AC651-4425-4017-BFAF-40A59AA14DF7}" type="presParOf" srcId="{23186A8F-70FE-4AD9-AB25-99B88151D387}" destId="{B9723864-604D-46C7-8874-14E2E7692ECC}" srcOrd="5" destOrd="0" presId="urn:microsoft.com/office/officeart/2005/8/layout/list1"/>
    <dgm:cxn modelId="{FB3EB791-3F68-494B-BCD3-5A10D00E78A0}" type="presParOf" srcId="{23186A8F-70FE-4AD9-AB25-99B88151D387}" destId="{0C1869F8-06CD-416A-81E5-75D12E48FE79}" srcOrd="6" destOrd="0" presId="urn:microsoft.com/office/officeart/2005/8/layout/list1"/>
    <dgm:cxn modelId="{62123734-AC5B-4DF6-9211-DAB3AD14F825}" type="presParOf" srcId="{23186A8F-70FE-4AD9-AB25-99B88151D387}" destId="{41D5E7AE-943E-441C-899C-E9233D4BCE52}" srcOrd="7" destOrd="0" presId="urn:microsoft.com/office/officeart/2005/8/layout/list1"/>
    <dgm:cxn modelId="{EC21AFCF-300D-45C4-8573-6BFA218EF846}" type="presParOf" srcId="{23186A8F-70FE-4AD9-AB25-99B88151D387}" destId="{6C458AED-55F0-4B5D-961F-2FBB134833C5}" srcOrd="8" destOrd="0" presId="urn:microsoft.com/office/officeart/2005/8/layout/list1"/>
    <dgm:cxn modelId="{BA1F7D10-DE75-4091-8F50-F8626531F549}" type="presParOf" srcId="{6C458AED-55F0-4B5D-961F-2FBB134833C5}" destId="{91669952-9277-49C4-ACEA-7FC64C6B712B}" srcOrd="0" destOrd="0" presId="urn:microsoft.com/office/officeart/2005/8/layout/list1"/>
    <dgm:cxn modelId="{D6036843-5452-49F1-BCAD-7DAEDBAD7807}" type="presParOf" srcId="{6C458AED-55F0-4B5D-961F-2FBB134833C5}" destId="{799AFAC0-DFB5-4E95-B27D-3BE47C7E3AC9}" srcOrd="1" destOrd="0" presId="urn:microsoft.com/office/officeart/2005/8/layout/list1"/>
    <dgm:cxn modelId="{B5C1EF05-7ADD-44B1-8D71-C850215C9F35}" type="presParOf" srcId="{23186A8F-70FE-4AD9-AB25-99B88151D387}" destId="{A2077ACE-974F-4691-83B3-6738FC1DC8B0}" srcOrd="9" destOrd="0" presId="urn:microsoft.com/office/officeart/2005/8/layout/list1"/>
    <dgm:cxn modelId="{EF507E7C-13EE-4223-989A-11AEB7B59442}" type="presParOf" srcId="{23186A8F-70FE-4AD9-AB25-99B88151D387}" destId="{1C865249-A47B-4378-8F51-73AA4EADABB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04F50-F99C-42C0-A118-49731954FD44}">
      <dsp:nvSpPr>
        <dsp:cNvPr id="0" name=""/>
        <dsp:cNvSpPr/>
      </dsp:nvSpPr>
      <dsp:spPr>
        <a:xfrm>
          <a:off x="0" y="436152"/>
          <a:ext cx="6196013" cy="680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076C8D-2D96-4101-BAF4-7A4582995AA4}">
      <dsp:nvSpPr>
        <dsp:cNvPr id="0" name=""/>
        <dsp:cNvSpPr/>
      </dsp:nvSpPr>
      <dsp:spPr>
        <a:xfrm>
          <a:off x="309800" y="37632"/>
          <a:ext cx="4337209" cy="7970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936" tIns="0" rIns="163936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Структурный</a:t>
          </a:r>
          <a:endParaRPr lang="ru-RU" sz="2700" kern="1200" dirty="0"/>
        </a:p>
      </dsp:txBody>
      <dsp:txXfrm>
        <a:off x="348708" y="76540"/>
        <a:ext cx="4259393" cy="719224"/>
      </dsp:txXfrm>
    </dsp:sp>
    <dsp:sp modelId="{0C1869F8-06CD-416A-81E5-75D12E48FE79}">
      <dsp:nvSpPr>
        <dsp:cNvPr id="0" name=""/>
        <dsp:cNvSpPr/>
      </dsp:nvSpPr>
      <dsp:spPr>
        <a:xfrm>
          <a:off x="0" y="1660872"/>
          <a:ext cx="6196013" cy="680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5198A1-B132-4915-ACBF-9BC8A2373960}">
      <dsp:nvSpPr>
        <dsp:cNvPr id="0" name=""/>
        <dsp:cNvSpPr/>
      </dsp:nvSpPr>
      <dsp:spPr>
        <a:xfrm>
          <a:off x="309800" y="1262352"/>
          <a:ext cx="4337209" cy="7970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936" tIns="0" rIns="163936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Смысловой</a:t>
          </a:r>
          <a:endParaRPr lang="ru-RU" sz="2700" kern="1200" dirty="0"/>
        </a:p>
      </dsp:txBody>
      <dsp:txXfrm>
        <a:off x="348708" y="1301260"/>
        <a:ext cx="4259393" cy="719224"/>
      </dsp:txXfrm>
    </dsp:sp>
    <dsp:sp modelId="{1C865249-A47B-4378-8F51-73AA4EADABB7}">
      <dsp:nvSpPr>
        <dsp:cNvPr id="0" name=""/>
        <dsp:cNvSpPr/>
      </dsp:nvSpPr>
      <dsp:spPr>
        <a:xfrm>
          <a:off x="0" y="2885592"/>
          <a:ext cx="6196013" cy="680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9AFAC0-DFB5-4E95-B27D-3BE47C7E3AC9}">
      <dsp:nvSpPr>
        <dsp:cNvPr id="0" name=""/>
        <dsp:cNvSpPr/>
      </dsp:nvSpPr>
      <dsp:spPr>
        <a:xfrm>
          <a:off x="309800" y="2487072"/>
          <a:ext cx="4337209" cy="7970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936" tIns="0" rIns="163936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Интонационный</a:t>
          </a:r>
          <a:endParaRPr lang="ru-RU" sz="2700" kern="1200" dirty="0"/>
        </a:p>
      </dsp:txBody>
      <dsp:txXfrm>
        <a:off x="348708" y="2525980"/>
        <a:ext cx="4259393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66BF9836-1359-4CCA-999D-D702BA009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69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97B6E-1F4D-4D7D-947C-32287AFFA8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06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AC1E0-902A-41AE-A0AC-8E1C550DF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86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CEB5C-AD0A-478A-B950-B8EFCB3BD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42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41C7B-1341-42A3-82D4-836FCDCF4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05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6187D-4C54-43D8-A0FF-85BFE5AC4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83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F8BC5-B335-4BF6-8E4C-D72869A49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5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B4673-A830-4FA6-8B2A-BF53D3F23E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40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26E91-E8FA-4AAA-85A8-98B2F5901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23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2622-3680-423C-984D-F1713369B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47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5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6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2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3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24A03-868E-4542-A9D0-128F17154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90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2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2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29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1F439-C2F8-4222-AC50-ED750B31A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84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smtClean="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7B1D0F50-60FE-466E-9C69-AAE53E5B6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4" r:id="rId8"/>
    <p:sldLayoutId id="2147483785" r:id="rId9"/>
    <p:sldLayoutId id="2147483781" r:id="rId10"/>
    <p:sldLayoutId id="2147483782" r:id="rId11"/>
    <p:sldLayoutId id="214748378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0" y="1795463"/>
            <a:ext cx="5722938" cy="18272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Роль знаков препинания в тексте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7200" y="3736975"/>
            <a:ext cx="5711825" cy="1524000"/>
          </a:xfrm>
        </p:spPr>
        <p:txBody>
          <a:bodyPr/>
          <a:lstStyle/>
          <a:p>
            <a:pPr algn="r"/>
            <a:r>
              <a:rPr lang="ru-RU" i="1" smtClean="0"/>
              <a:t>Подготовка к ОГЭ, 9 класс</a:t>
            </a:r>
          </a:p>
          <a:p>
            <a:pPr algn="r"/>
            <a:r>
              <a:rPr lang="ru-RU" i="1" smtClean="0"/>
              <a:t>Федорова Н.А.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01625"/>
            <a:ext cx="7273925" cy="606425"/>
          </a:xfrm>
          <a:solidFill>
            <a:schemeClr val="bg1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solidFill>
                  <a:schemeClr val="hlink"/>
                </a:solidFill>
                <a:latin typeface="Arial Black" pitchFamily="34" charset="0"/>
              </a:rPr>
              <a:t>Смыслоразличительная </a:t>
            </a:r>
            <a:r>
              <a:rPr lang="ru-RU" sz="2800" b="1" dirty="0" smtClean="0">
                <a:latin typeface="Arial Black" pitchFamily="34" charset="0"/>
              </a:rPr>
              <a:t>функция знаков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900113" y="1412875"/>
            <a:ext cx="5903912" cy="4392613"/>
          </a:xfrm>
          <a:solidFill>
            <a:schemeClr val="bg1"/>
          </a:solidFill>
        </p:spPr>
        <p:txBody>
          <a:bodyPr/>
          <a:lstStyle/>
          <a:p>
            <a:r>
              <a:rPr lang="ru-RU" smtClean="0"/>
              <a:t>Тире в БСП помогает передать различные смысловые оттенки (быструю смену событий, время, следствие, условие, противопоставление).</a:t>
            </a:r>
          </a:p>
          <a:p>
            <a:r>
              <a:rPr lang="ru-RU" smtClean="0"/>
              <a:t>Многоточие обозначает пропуск в части цитируемого текста.</a:t>
            </a:r>
          </a:p>
          <a:p>
            <a:r>
              <a:rPr lang="ru-RU" smtClean="0"/>
              <a:t>Двоеточие предупреждает о последующем разъяснении и пояснении.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quarter" idx="14"/>
          </p:nvPr>
        </p:nvSpPr>
        <p:spPr>
          <a:xfrm>
            <a:off x="4664075" y="2119313"/>
            <a:ext cx="3200400" cy="3605212"/>
          </a:xfrm>
        </p:spPr>
        <p:txBody>
          <a:bodyPr/>
          <a:lstStyle/>
          <a:p>
            <a:endParaRPr lang="ru-RU" sz="2500" smtClean="0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7092950" y="1412875"/>
            <a:ext cx="1223963" cy="381635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latin typeface="Arial Black" pitchFamily="34" charset="0"/>
              </a:rPr>
              <a:t> - </a:t>
            </a:r>
          </a:p>
          <a:p>
            <a:pPr algn="ctr"/>
            <a:r>
              <a:rPr lang="ru-RU" sz="4400" b="1">
                <a:latin typeface="Arial Black" pitchFamily="34" charset="0"/>
              </a:rPr>
              <a:t>:</a:t>
            </a:r>
          </a:p>
          <a:p>
            <a:pPr algn="ctr"/>
            <a:r>
              <a:rPr lang="ru-RU" sz="4400" b="1">
                <a:latin typeface="Arial Black" pitchFamily="34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393113" cy="792162"/>
          </a:xfrm>
        </p:spPr>
        <p:txBody>
          <a:bodyPr/>
          <a:lstStyle/>
          <a:p>
            <a:r>
              <a:rPr lang="ru-RU" sz="4000" b="1" smtClean="0"/>
              <a:t>Функции знаков</a:t>
            </a:r>
            <a:r>
              <a:rPr lang="en-US" sz="4000" b="1" smtClean="0"/>
              <a:t> </a:t>
            </a:r>
            <a:r>
              <a:rPr lang="ru-RU" sz="4000" b="1" smtClean="0"/>
              <a:t>препинания</a:t>
            </a:r>
            <a:endParaRPr lang="ru-RU" sz="40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 flipH="1">
            <a:off x="1258888" y="5872163"/>
            <a:ext cx="111125" cy="69850"/>
          </a:xfrm>
        </p:spPr>
        <p:txBody>
          <a:bodyPr rtlCol="0">
            <a:normAutofit fontScale="25000" lnSpcReduction="2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defRPr/>
            </a:pPr>
            <a:endParaRPr lang="ru-RU" sz="800" smtClean="0"/>
          </a:p>
        </p:txBody>
      </p:sp>
      <p:graphicFrame>
        <p:nvGraphicFramePr>
          <p:cNvPr id="94237" name="Group 29"/>
          <p:cNvGraphicFramePr>
            <a:graphicFrameLocks noGrp="1"/>
          </p:cNvGraphicFramePr>
          <p:nvPr>
            <p:ph sz="half" idx="2"/>
          </p:nvPr>
        </p:nvGraphicFramePr>
        <p:xfrm>
          <a:off x="900113" y="981075"/>
          <a:ext cx="7200900" cy="5580526"/>
        </p:xfrm>
        <a:graphic>
          <a:graphicData uri="http://schemas.openxmlformats.org/drawingml/2006/table">
            <a:tbl>
              <a:tblPr/>
              <a:tblGrid>
                <a:gridCol w="2304288"/>
                <a:gridCol w="4896612"/>
              </a:tblGrid>
              <a:tr h="1005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Точка </a:t>
                      </a:r>
                    </a:p>
                  </a:txBody>
                  <a:tcPr marL="91441" marR="9144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Членение текста на значимые в грамматическом и смысловом отношении части. </a:t>
                      </a:r>
                    </a:p>
                  </a:txBody>
                  <a:tcPr marL="91441" marR="9144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13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Восклицательный знак </a:t>
                      </a:r>
                    </a:p>
                  </a:txBody>
                  <a:tcPr marL="91441" marR="9144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Передают соответствующую интонацию.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 Указывают на целевое назначение предложения или его эмоциональные оттенки (восклицания, вопроса)</a:t>
                      </a:r>
                    </a:p>
                  </a:txBody>
                  <a:tcPr marL="91441" marR="9144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7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Вопросительный знак </a:t>
                      </a:r>
                    </a:p>
                  </a:txBody>
                  <a:tcPr marL="91441" marR="9144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3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Многоточие </a:t>
                      </a:r>
                    </a:p>
                  </a:txBody>
                  <a:tcPr marL="91441" marR="91441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250" marR="0" lvl="0" indent="-4762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Отделительная.</a:t>
                      </a:r>
                    </a:p>
                    <a:p>
                      <a:pPr marL="476250" marR="0" lvl="0" indent="-4762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Знак эмоционального напряжения.</a:t>
                      </a:r>
                    </a:p>
                    <a:p>
                      <a:pPr marL="476250" marR="0" lvl="0" indent="-4762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Подчеркивает многозначность передаваемого содержания.</a:t>
                      </a:r>
                    </a:p>
                    <a:p>
                      <a:pPr marL="476250" marR="0" lvl="0" indent="-4762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Сигнал преднамеренного пропуска частей. </a:t>
                      </a:r>
                    </a:p>
                  </a:txBody>
                  <a:tcPr marL="91441" marR="91441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4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4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4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15888"/>
            <a:ext cx="7313612" cy="431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Функции знаков</a:t>
            </a:r>
            <a:r>
              <a:rPr lang="en-US" sz="3200" b="1" dirty="0" smtClean="0"/>
              <a:t> </a:t>
            </a:r>
            <a:r>
              <a:rPr lang="ru-RU" sz="3200" b="1" dirty="0" smtClean="0"/>
              <a:t>препинания</a:t>
            </a:r>
          </a:p>
        </p:txBody>
      </p:sp>
      <p:graphicFrame>
        <p:nvGraphicFramePr>
          <p:cNvPr id="96285" name="Group 29"/>
          <p:cNvGraphicFramePr>
            <a:graphicFrameLocks noGrp="1"/>
          </p:cNvGraphicFramePr>
          <p:nvPr>
            <p:ph idx="1"/>
          </p:nvPr>
        </p:nvGraphicFramePr>
        <p:xfrm>
          <a:off x="179388" y="692150"/>
          <a:ext cx="8785225" cy="5703888"/>
        </p:xfrm>
        <a:graphic>
          <a:graphicData uri="http://schemas.openxmlformats.org/drawingml/2006/table">
            <a:tbl>
              <a:tblPr/>
              <a:tblGrid>
                <a:gridCol w="1412024"/>
                <a:gridCol w="7373201"/>
              </a:tblGrid>
              <a:tr h="969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Запятая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91443" marR="91443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Членение текста на значимые в грамматическом и смысловом отношении части.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Выделение в предложении особо значимых частей.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91443" marR="91443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0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Точка с запятой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91443" marR="91443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Членение текста на значимые в грамматическом и смысловом отношении части.</a:t>
                      </a:r>
                    </a:p>
                  </a:txBody>
                  <a:tcPr marL="91443" marR="91443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4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Тире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91443" marR="91443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Означает пропуск связки в сказуемом (подлежащее и сказуемое выражены существительным, числительным, инфинитивом, словосочетанием с существительным в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и.п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Означает пропуск членов предложения.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Передача значений условия, времени, сравнения, следствия, противопоставления, сопоставления в БСП</a:t>
                      </a:r>
                      <a:r>
                        <a:rPr kumimoji="0" 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Отделяет однородные члены от обобщающего слова.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Означает композиционную, интонационную, смысловую неожиданность.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Выделение в предложении особо значимых частей (обособление, выделение слов и сочетаний, грамматически не связанных с членами предложения).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91443" marR="91443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6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6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6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620713"/>
            <a:ext cx="7313612" cy="606425"/>
          </a:xfrm>
        </p:spPr>
        <p:txBody>
          <a:bodyPr/>
          <a:lstStyle/>
          <a:p>
            <a:r>
              <a:rPr lang="ru-RU" sz="3200" b="1" smtClean="0"/>
              <a:t>Функции знаков</a:t>
            </a:r>
            <a:r>
              <a:rPr lang="en-US" sz="3200" b="1" smtClean="0"/>
              <a:t> </a:t>
            </a:r>
            <a:r>
              <a:rPr lang="ru-RU" sz="3200" b="1" smtClean="0"/>
              <a:t>препинания</a:t>
            </a:r>
          </a:p>
        </p:txBody>
      </p:sp>
      <p:graphicFrame>
        <p:nvGraphicFramePr>
          <p:cNvPr id="98322" name="Group 18"/>
          <p:cNvGraphicFramePr>
            <a:graphicFrameLocks noGrp="1"/>
          </p:cNvGraphicFramePr>
          <p:nvPr>
            <p:ph sz="half" idx="2"/>
          </p:nvPr>
        </p:nvGraphicFramePr>
        <p:xfrm>
          <a:off x="971550" y="1196975"/>
          <a:ext cx="7272338" cy="5113339"/>
        </p:xfrm>
        <a:graphic>
          <a:graphicData uri="http://schemas.openxmlformats.org/drawingml/2006/table">
            <a:tbl>
              <a:tblPr/>
              <a:tblGrid>
                <a:gridCol w="1729242"/>
                <a:gridCol w="5543096"/>
              </a:tblGrid>
              <a:tr h="160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Двоеточие </a:t>
                      </a:r>
                    </a:p>
                  </a:txBody>
                  <a:tcPr marL="91434" marR="91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Разъяснительно-пояснительная (отделяет однородные члены от обобщающего слова, слова автора от прямой речи, части БСП) 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0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Скобки </a:t>
                      </a:r>
                    </a:p>
                  </a:txBody>
                  <a:tcPr marL="91434" marR="91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Выделение в предложении особо значимых частей (обособление, выделение слов и сочетаний, грамматически не связанных с членами предложения) 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Кавычки </a:t>
                      </a:r>
                    </a:p>
                  </a:txBody>
                  <a:tcPr marL="91434" marR="91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Выделение цитат, «чужой речи».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При употреблении слова в необычном, переносном или противоположном значении.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СРЕДСТВА СВЯЗИ ПРЕДЛОЖЕНИЙ В ТЕКСТЕ</a:t>
            </a:r>
            <a:r>
              <a:rPr lang="ru-RU" sz="3200" smtClean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200" smtClean="0"/>
              <a:t>1. Слова одной тематической группы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200" smtClean="0"/>
              <a:t>2. Однокоренные слова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200" smtClean="0"/>
              <a:t>3. Синонимы, антонимы ( в том числе контекстные)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200" smtClean="0"/>
              <a:t>4. Лексический повтор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200" smtClean="0"/>
              <a:t>5. Союзы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200" smtClean="0"/>
              <a:t>6. Местоимения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200" smtClean="0"/>
              <a:t>7. Вводные слова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200" smtClean="0"/>
              <a:t>8. Синтаксический параллелизм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200" smtClean="0"/>
              <a:t>9. Вопросительные или неполные предложения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981075"/>
            <a:ext cx="7199312" cy="319088"/>
          </a:xfrm>
          <a:solidFill>
            <a:schemeClr val="bg1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atin typeface="Arial Black" pitchFamily="34" charset="0"/>
              </a:rPr>
              <a:t>Функции восклицательного знака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547813" y="1700213"/>
            <a:ext cx="6553200" cy="4032250"/>
          </a:xfrm>
          <a:solidFill>
            <a:schemeClr val="bg1"/>
          </a:solidFill>
        </p:spPr>
        <p:txBody>
          <a:bodyPr rtlCol="0"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i="1" dirty="0" smtClean="0">
                <a:latin typeface="Arial Black" pitchFamily="34" charset="0"/>
              </a:rPr>
              <a:t>  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600" b="1" i="1" dirty="0" smtClean="0">
                <a:solidFill>
                  <a:schemeClr val="hlink"/>
                </a:solidFill>
              </a:rPr>
              <a:t>Восклицательный знак – интонационный знак.</a:t>
            </a:r>
            <a:r>
              <a:rPr lang="ru-RU" sz="1600" b="1" i="1" dirty="0" smtClean="0"/>
              <a:t> Он и</a:t>
            </a:r>
            <a:r>
              <a:rPr lang="ru-RU" sz="1600" b="1" dirty="0" smtClean="0"/>
              <a:t>спользуется в конце всех </a:t>
            </a:r>
            <a:r>
              <a:rPr lang="ru-RU" sz="1600" b="1" i="1" dirty="0" smtClean="0"/>
              <a:t>восклицательных </a:t>
            </a:r>
            <a:r>
              <a:rPr lang="ru-RU" sz="1600" b="1" dirty="0" smtClean="0"/>
              <a:t>предложений — </a:t>
            </a:r>
            <a:r>
              <a:rPr lang="ru-RU" sz="1600" b="1" i="1" dirty="0" smtClean="0"/>
              <a:t>повествовательных, вопросительных </a:t>
            </a:r>
            <a:r>
              <a:rPr lang="ru-RU" sz="1600" b="1" dirty="0" smtClean="0"/>
              <a:t>и </a:t>
            </a:r>
            <a:r>
              <a:rPr lang="ru-RU" sz="1600" b="1" i="1" dirty="0" smtClean="0"/>
              <a:t>побудительных и</a:t>
            </a:r>
            <a:r>
              <a:rPr lang="ru-RU" sz="1600" b="1" dirty="0" smtClean="0"/>
              <a:t> выполняет </a:t>
            </a:r>
            <a:r>
              <a:rPr lang="ru-RU" sz="1600" b="1" u="sng" dirty="0" smtClean="0">
                <a:solidFill>
                  <a:schemeClr val="hlink"/>
                </a:solidFill>
              </a:rPr>
              <a:t>следующие функции</a:t>
            </a:r>
            <a:r>
              <a:rPr lang="ru-RU" sz="1600" b="1" dirty="0" smtClean="0"/>
              <a:t>: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defRPr/>
            </a:pPr>
            <a:endParaRPr lang="ru-RU" sz="1600" b="1" dirty="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 smtClean="0"/>
              <a:t>         </a:t>
            </a:r>
            <a:r>
              <a:rPr lang="ru-RU" sz="1600" b="1" i="1" dirty="0" smtClean="0">
                <a:solidFill>
                  <a:schemeClr val="hlink"/>
                </a:solidFill>
              </a:rPr>
              <a:t>1)</a:t>
            </a:r>
            <a:r>
              <a:rPr lang="ru-RU" sz="1600" b="1" i="1" dirty="0" smtClean="0">
                <a:solidFill>
                  <a:schemeClr val="tx2"/>
                </a:solidFill>
              </a:rPr>
              <a:t> указывает на эмоциональный характер сообщения (передает радость,    удивление, упрёк, испуг и т. п.).;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i="1" dirty="0" smtClean="0">
                <a:solidFill>
                  <a:schemeClr val="tx2"/>
                </a:solidFill>
              </a:rPr>
              <a:t>         </a:t>
            </a:r>
            <a:r>
              <a:rPr lang="ru-RU" sz="1600" b="1" i="1" dirty="0" smtClean="0">
                <a:solidFill>
                  <a:schemeClr val="hlink"/>
                </a:solidFill>
              </a:rPr>
              <a:t>2)</a:t>
            </a:r>
            <a:r>
              <a:rPr lang="ru-RU" sz="1600" b="1" i="1" dirty="0" smtClean="0">
                <a:solidFill>
                  <a:schemeClr val="tx2"/>
                </a:solidFill>
              </a:rPr>
              <a:t> подчёркивает категоричность побуждения;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i="1" dirty="0" smtClean="0">
                <a:solidFill>
                  <a:schemeClr val="tx2"/>
                </a:solidFill>
              </a:rPr>
              <a:t>         </a:t>
            </a:r>
            <a:r>
              <a:rPr lang="ru-RU" sz="1600" b="1" i="1" dirty="0" smtClean="0">
                <a:solidFill>
                  <a:schemeClr val="hlink"/>
                </a:solidFill>
              </a:rPr>
              <a:t>3)</a:t>
            </a:r>
            <a:r>
              <a:rPr lang="ru-RU" sz="1600" b="1" i="1" dirty="0" smtClean="0">
                <a:solidFill>
                  <a:schemeClr val="tx2"/>
                </a:solidFill>
              </a:rPr>
              <a:t> оформляет эмоционально окрашенные формулы речевого этикета со значением благодарности, приветствия, прощания, извинения и т. п..</a:t>
            </a:r>
            <a:r>
              <a:rPr lang="ru-RU" sz="1600" b="1" dirty="0" smtClean="0"/>
              <a:t>  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b="1" dirty="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 smtClean="0"/>
              <a:t> Восклицательный знак может ставиться также в конце предложений, заключающих в себе </a:t>
            </a:r>
            <a:r>
              <a:rPr lang="ru-RU" sz="1600" b="1" i="1" dirty="0" smtClean="0"/>
              <a:t>риторический вопрос </a:t>
            </a:r>
            <a:r>
              <a:rPr lang="ru-RU" sz="1600" b="1" dirty="0" smtClean="0"/>
              <a:t>(вопрос, не требующий ответа). Такие вопросительные по форме предложения являются эмоционально окрашенными повествовательными (утвердительными или отрицательными) предложениями, например: </a:t>
            </a:r>
            <a:r>
              <a:rPr lang="ru-RU" sz="1600" b="1" i="1" dirty="0" smtClean="0">
                <a:solidFill>
                  <a:srgbClr val="006600"/>
                </a:solidFill>
              </a:rPr>
              <a:t>И какой же русский не любит быстрой езды! (</a:t>
            </a:r>
            <a:r>
              <a:rPr lang="ru-RU" sz="1600" b="1" i="1" dirty="0" err="1" smtClean="0">
                <a:solidFill>
                  <a:srgbClr val="006600"/>
                </a:solidFill>
              </a:rPr>
              <a:t>Н.В.Гоголь</a:t>
            </a:r>
            <a:r>
              <a:rPr lang="ru-RU" sz="1600" b="1" i="1" dirty="0" smtClean="0">
                <a:solidFill>
                  <a:srgbClr val="0066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Принципы пунктуации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692150"/>
            <a:ext cx="7313613" cy="6064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/>
              <a:t>Назначение пунктуации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700213"/>
            <a:ext cx="6624637" cy="3455987"/>
          </a:xfrm>
          <a:solidFill>
            <a:schemeClr val="bg1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 b="1" smtClean="0"/>
              <a:t>   </a:t>
            </a:r>
            <a:r>
              <a:rPr lang="ru-RU" sz="3000" b="1" smtClean="0"/>
              <a:t>Расчленение текста при помощи знаков препинания помогает донести до читающего смысл написанного таким, каким он представляется пишущему.</a:t>
            </a:r>
            <a:r>
              <a:rPr lang="ru-RU" sz="30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Функции знаков препинания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2060575"/>
            <a:ext cx="6192837" cy="3313113"/>
          </a:xfrm>
          <a:solidFill>
            <a:schemeClr val="bg1"/>
          </a:solidFill>
        </p:spPr>
        <p:txBody>
          <a:bodyPr/>
          <a:lstStyle/>
          <a:p>
            <a:r>
              <a:rPr lang="ru-RU" smtClean="0"/>
              <a:t>помогают в восприятии текста;</a:t>
            </a:r>
          </a:p>
          <a:p>
            <a:r>
              <a:rPr lang="ru-RU" smtClean="0"/>
              <a:t>помогают понять авторскую мысль;</a:t>
            </a:r>
          </a:p>
          <a:p>
            <a:r>
              <a:rPr lang="ru-RU" smtClean="0"/>
              <a:t>могут не только подчеркнуть значение, выраженное словами, но и резко изменить его;</a:t>
            </a:r>
          </a:p>
          <a:p>
            <a:r>
              <a:rPr lang="ru-RU" smtClean="0"/>
              <a:t>могут разорвать смысловые и грамматические связи слов.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692150"/>
            <a:ext cx="6553200" cy="549275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FF0066"/>
                </a:solidFill>
                <a:latin typeface="Monotype Corsiva" pitchFamily="66" charset="0"/>
              </a:rPr>
              <a:t>О пользе знаков препинания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341438"/>
            <a:ext cx="7278687" cy="4895850"/>
          </a:xfrm>
          <a:solidFill>
            <a:schemeClr val="bg1"/>
          </a:solidFill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 smtClean="0"/>
              <a:t>        </a:t>
            </a:r>
            <a:r>
              <a:rPr lang="ru-RU" sz="2000" dirty="0" smtClean="0">
                <a:latin typeface="Arial Black" pitchFamily="34" charset="0"/>
              </a:rPr>
              <a:t>Человек потерял </a:t>
            </a:r>
            <a:r>
              <a:rPr lang="ru-RU" sz="2000" dirty="0" smtClean="0">
                <a:solidFill>
                  <a:schemeClr val="hlink"/>
                </a:solidFill>
                <a:latin typeface="Arial Black" pitchFamily="34" charset="0"/>
              </a:rPr>
              <a:t>запятую </a:t>
            </a:r>
            <a:r>
              <a:rPr lang="ru-RU" sz="2000" dirty="0" smtClean="0">
                <a:latin typeface="Arial Black" pitchFamily="34" charset="0"/>
              </a:rPr>
              <a:t>- стал бояться сложных предложений. Искал фразу попроще. За несложными фразами пришли несложные мысли.</a:t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>   Потом он потерял </a:t>
            </a:r>
            <a:r>
              <a:rPr lang="ru-RU" sz="2000" dirty="0" smtClean="0">
                <a:solidFill>
                  <a:schemeClr val="hlink"/>
                </a:solidFill>
                <a:latin typeface="Arial Black" pitchFamily="34" charset="0"/>
              </a:rPr>
              <a:t>знак восклицательный</a:t>
            </a:r>
            <a:r>
              <a:rPr lang="ru-RU" sz="2000" dirty="0" smtClean="0">
                <a:latin typeface="Arial Black" pitchFamily="34" charset="0"/>
              </a:rPr>
              <a:t> и начал говорить тихо, с одной интонацией. Его уже ничто не радовало и не возмущало, он ко всему относился без эмоций.</a:t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>       Затем он потерял </a:t>
            </a:r>
            <a:r>
              <a:rPr lang="ru-RU" sz="2000" dirty="0" smtClean="0">
                <a:solidFill>
                  <a:schemeClr val="hlink"/>
                </a:solidFill>
                <a:latin typeface="Arial Black" pitchFamily="34" charset="0"/>
              </a:rPr>
              <a:t>знак вопросительный</a:t>
            </a:r>
            <a:r>
              <a:rPr lang="ru-RU" sz="2000" dirty="0" smtClean="0">
                <a:latin typeface="Arial Black" pitchFamily="34" charset="0"/>
              </a:rPr>
              <a:t> и перестал задавать всякие вопросы. Никакие события не вызывали его любопытства, где бы они ни происходили - в космосе, на Земле или даже в собственной квартире.</a:t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>    Еще через пару лет он потерял </a:t>
            </a:r>
            <a:r>
              <a:rPr lang="ru-RU" sz="2000" dirty="0" smtClean="0">
                <a:solidFill>
                  <a:schemeClr val="hlink"/>
                </a:solidFill>
                <a:latin typeface="Arial Black" pitchFamily="34" charset="0"/>
              </a:rPr>
              <a:t>двоеточие</a:t>
            </a:r>
            <a:r>
              <a:rPr lang="ru-RU" sz="2000" dirty="0" smtClean="0">
                <a:latin typeface="Arial Black" pitchFamily="34" charset="0"/>
              </a:rPr>
              <a:t> и перестал объяснять людям свои поступки.</a:t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>     К концу жизни у него остались только </a:t>
            </a:r>
            <a:r>
              <a:rPr lang="ru-RU" sz="2000" dirty="0" smtClean="0">
                <a:solidFill>
                  <a:schemeClr val="hlink"/>
                </a:solidFill>
                <a:latin typeface="Arial Black" pitchFamily="34" charset="0"/>
              </a:rPr>
              <a:t>кавычки.</a:t>
            </a:r>
            <a:r>
              <a:rPr lang="ru-RU" sz="2000" dirty="0" smtClean="0">
                <a:latin typeface="Arial Black" pitchFamily="34" charset="0"/>
              </a:rPr>
              <a:t> Он не высказывал ни одной собственной идеи, он все время кого-нибудь цитировал - так он совсем разучился мыслить и </a:t>
            </a:r>
            <a:r>
              <a:rPr lang="ru-RU" sz="2000" dirty="0" smtClean="0">
                <a:solidFill>
                  <a:schemeClr val="hlink"/>
                </a:solidFill>
                <a:latin typeface="Arial Black" pitchFamily="34" charset="0"/>
              </a:rPr>
              <a:t>дошел до точки</a:t>
            </a:r>
            <a:r>
              <a:rPr lang="ru-RU" sz="2000" dirty="0" smtClean="0">
                <a:latin typeface="Arial Black" pitchFamily="34" charset="0"/>
              </a:rPr>
              <a:t>.</a:t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>               Берегите знаки препинания!</a:t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>                                                       А. </a:t>
            </a:r>
            <a:r>
              <a:rPr lang="ru-RU" sz="2000" dirty="0" err="1" smtClean="0">
                <a:latin typeface="Arial Black" pitchFamily="34" charset="0"/>
              </a:rPr>
              <a:t>Каневский</a:t>
            </a:r>
            <a:r>
              <a:rPr lang="ru-RU" sz="2000" dirty="0" smtClean="0">
                <a:latin typeface="Arial Black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620713"/>
            <a:ext cx="6964362" cy="1201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Функции знаков</a:t>
            </a:r>
            <a:r>
              <a:rPr lang="en-US" b="1" dirty="0" smtClean="0"/>
              <a:t> </a:t>
            </a:r>
            <a:r>
              <a:rPr lang="ru-RU" b="1" dirty="0" smtClean="0"/>
              <a:t>препинания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258888" y="2276475"/>
            <a:ext cx="6697662" cy="3240088"/>
          </a:xfrm>
          <a:solidFill>
            <a:schemeClr val="bg1"/>
          </a:solidFill>
        </p:spPr>
        <p:txBody>
          <a:bodyPr/>
          <a:lstStyle/>
          <a:p>
            <a:r>
              <a:rPr lang="ru-RU" sz="3600" b="1" smtClean="0"/>
              <a:t>Разделительная;</a:t>
            </a:r>
          </a:p>
          <a:p>
            <a:r>
              <a:rPr lang="ru-RU" sz="3600" b="1" smtClean="0"/>
              <a:t>выделительная;</a:t>
            </a:r>
          </a:p>
          <a:p>
            <a:r>
              <a:rPr lang="ru-RU" sz="3600" b="1" smtClean="0"/>
              <a:t>эмоционально-экспрессивная;</a:t>
            </a:r>
          </a:p>
          <a:p>
            <a:r>
              <a:rPr lang="ru-RU" sz="3600" b="1" smtClean="0"/>
              <a:t>смыслоразличительная.</a:t>
            </a:r>
          </a:p>
          <a:p>
            <a:endParaRPr lang="ru-RU" sz="3600" b="1" smtClean="0"/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6084888" y="3141663"/>
            <a:ext cx="1584325" cy="12239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., ; : ?</a:t>
            </a:r>
          </a:p>
          <a:p>
            <a:pPr algn="ctr"/>
            <a:r>
              <a:rPr lang="ru-RU" sz="3600"/>
              <a:t> …! «»-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7848600" cy="6492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hlink"/>
                </a:solidFill>
              </a:rPr>
              <a:t>Разделительные знаки</a:t>
            </a:r>
            <a:r>
              <a:rPr lang="ru-RU" sz="2800" b="1" dirty="0" smtClean="0"/>
              <a:t> – одиночные, их роль</a:t>
            </a:r>
          </a:p>
        </p:txBody>
      </p:sp>
      <p:sp>
        <p:nvSpPr>
          <p:cNvPr id="17411" name="Rectangle 11"/>
          <p:cNvSpPr>
            <a:spLocks noGrp="1" noChangeArrowheads="1"/>
          </p:cNvSpPr>
          <p:nvPr>
            <p:ph sz="quarter" idx="13"/>
          </p:nvPr>
        </p:nvSpPr>
        <p:spPr>
          <a:xfrm>
            <a:off x="1042988" y="1557338"/>
            <a:ext cx="5473700" cy="4175125"/>
          </a:xfrm>
          <a:solidFill>
            <a:schemeClr val="bg1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500" b="1" smtClean="0"/>
              <a:t>Обозначать границы между</a:t>
            </a:r>
          </a:p>
          <a:p>
            <a:r>
              <a:rPr lang="ru-RU" sz="2500" smtClean="0"/>
              <a:t> однородными членами предложения;</a:t>
            </a:r>
          </a:p>
          <a:p>
            <a:r>
              <a:rPr lang="ru-RU" sz="2500" smtClean="0"/>
              <a:t>простыми предложениями в составе сложного;</a:t>
            </a:r>
          </a:p>
          <a:p>
            <a:pPr>
              <a:buFont typeface="Wingdings" pitchFamily="2" charset="2"/>
              <a:buNone/>
            </a:pPr>
            <a:r>
              <a:rPr lang="ru-RU" sz="2500" b="1" smtClean="0"/>
              <a:t>отделить</a:t>
            </a:r>
          </a:p>
          <a:p>
            <a:r>
              <a:rPr lang="ru-RU" sz="2500" smtClean="0"/>
              <a:t>слова автора от прямой речи;</a:t>
            </a:r>
          </a:p>
          <a:p>
            <a:r>
              <a:rPr lang="ru-RU" sz="2500" smtClean="0"/>
              <a:t>одно независимое предложение от другого.</a:t>
            </a:r>
          </a:p>
        </p:txBody>
      </p:sp>
      <p:sp>
        <p:nvSpPr>
          <p:cNvPr id="12292" name="Rectangle 12"/>
          <p:cNvSpPr>
            <a:spLocks noGrp="1" noChangeArrowheads="1"/>
          </p:cNvSpPr>
          <p:nvPr>
            <p:ph sz="quarter" idx="14"/>
          </p:nvPr>
        </p:nvSpPr>
        <p:spPr>
          <a:xfrm>
            <a:off x="4664075" y="2119313"/>
            <a:ext cx="3200400" cy="3605212"/>
          </a:xfrm>
        </p:spPr>
        <p:txBody>
          <a:bodyPr/>
          <a:lstStyle/>
          <a:p>
            <a:endParaRPr lang="ru-RU" sz="2500" smtClean="0"/>
          </a:p>
        </p:txBody>
      </p:sp>
      <p:sp>
        <p:nvSpPr>
          <p:cNvPr id="12293" name="Rectangle 13"/>
          <p:cNvSpPr>
            <a:spLocks noChangeArrowheads="1"/>
          </p:cNvSpPr>
          <p:nvPr/>
        </p:nvSpPr>
        <p:spPr bwMode="auto">
          <a:xfrm>
            <a:off x="6948488" y="1844675"/>
            <a:ext cx="1223962" cy="381635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latin typeface="Arial Black" pitchFamily="34" charset="0"/>
              </a:rPr>
              <a:t>.</a:t>
            </a:r>
          </a:p>
          <a:p>
            <a:pPr algn="ctr"/>
            <a:r>
              <a:rPr lang="ru-RU" sz="2800" b="1">
                <a:latin typeface="Arial Black" pitchFamily="34" charset="0"/>
              </a:rPr>
              <a:t>!</a:t>
            </a:r>
          </a:p>
          <a:p>
            <a:pPr algn="ctr"/>
            <a:r>
              <a:rPr lang="ru-RU" sz="2800" b="1">
                <a:latin typeface="Arial Black" pitchFamily="34" charset="0"/>
              </a:rPr>
              <a:t>?</a:t>
            </a:r>
          </a:p>
          <a:p>
            <a:pPr algn="ctr"/>
            <a:r>
              <a:rPr lang="ru-RU" sz="2800" b="1">
                <a:latin typeface="Arial Black" pitchFamily="34" charset="0"/>
              </a:rPr>
              <a:t>,</a:t>
            </a:r>
          </a:p>
          <a:p>
            <a:pPr algn="ctr"/>
            <a:r>
              <a:rPr lang="ru-RU" sz="2800" b="1">
                <a:latin typeface="Arial Black" pitchFamily="34" charset="0"/>
              </a:rPr>
              <a:t>;</a:t>
            </a:r>
          </a:p>
          <a:p>
            <a:pPr algn="ctr"/>
            <a:r>
              <a:rPr lang="ru-RU" sz="2800" b="1">
                <a:latin typeface="Arial Black" pitchFamily="34" charset="0"/>
              </a:rPr>
              <a:t>:</a:t>
            </a:r>
          </a:p>
          <a:p>
            <a:pPr algn="ctr"/>
            <a:r>
              <a:rPr lang="ru-RU" sz="2800" b="1">
                <a:latin typeface="Arial Black" pitchFamily="34" charset="0"/>
              </a:rPr>
              <a:t>-</a:t>
            </a:r>
          </a:p>
          <a:p>
            <a:pPr algn="ctr"/>
            <a:r>
              <a:rPr lang="ru-RU" sz="2800" b="1">
                <a:latin typeface="Arial Black" pitchFamily="34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561263" cy="765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b="1" dirty="0" smtClean="0">
                <a:solidFill>
                  <a:schemeClr val="hlink"/>
                </a:solidFill>
                <a:latin typeface="Arial Black" pitchFamily="34" charset="0"/>
              </a:rPr>
              <a:t>Выделительные знаки</a:t>
            </a:r>
            <a:r>
              <a:rPr lang="ru-RU" sz="2400" b="1" dirty="0" smtClean="0">
                <a:latin typeface="Arial Black" pitchFamily="34" charset="0"/>
              </a:rPr>
              <a:t> – двойные (парные), их роль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900113" y="1557338"/>
            <a:ext cx="3598862" cy="4248150"/>
          </a:xfrm>
          <a:solidFill>
            <a:schemeClr val="bg1"/>
          </a:solidFill>
        </p:spPr>
        <p:txBody>
          <a:bodyPr rtlCol="0"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 smtClean="0"/>
              <a:t>     </a:t>
            </a:r>
            <a:r>
              <a:rPr lang="ru-RU" b="1" dirty="0" smtClean="0"/>
              <a:t>Выделять различные синтаксические конструкции внутри предложений: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причастные обороты;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деепричастные обороты;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сравнительные обороты;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прямая речь;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обращения;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вставные и вводные конструкции;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приложения.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quarter" idx="14"/>
          </p:nvPr>
        </p:nvSpPr>
        <p:spPr>
          <a:xfrm>
            <a:off x="4664075" y="2119313"/>
            <a:ext cx="3200400" cy="3605212"/>
          </a:xfrm>
        </p:spPr>
        <p:txBody>
          <a:bodyPr/>
          <a:lstStyle/>
          <a:p>
            <a:endParaRPr lang="ru-RU" sz="2500" smtClean="0"/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7092950" y="1531938"/>
            <a:ext cx="1223963" cy="381635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latin typeface="Arial Black" pitchFamily="34" charset="0"/>
              </a:rPr>
              <a:t>, ,</a:t>
            </a:r>
          </a:p>
          <a:p>
            <a:pPr algn="ctr"/>
            <a:r>
              <a:rPr lang="ru-RU" sz="4400" b="1">
                <a:latin typeface="Arial Black" pitchFamily="34" charset="0"/>
              </a:rPr>
              <a:t>( )</a:t>
            </a:r>
          </a:p>
          <a:p>
            <a:pPr algn="ctr"/>
            <a:r>
              <a:rPr lang="ru-RU" sz="4400" b="1">
                <a:latin typeface="Arial Black" pitchFamily="34" charset="0"/>
              </a:rPr>
              <a:t>- -</a:t>
            </a:r>
          </a:p>
          <a:p>
            <a:pPr algn="ctr"/>
            <a:r>
              <a:rPr lang="ru-RU" sz="4400" b="1">
                <a:latin typeface="Arial Black" pitchFamily="34" charset="0"/>
              </a:rPr>
              <a:t>«»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01625"/>
            <a:ext cx="8496300" cy="5349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400" b="1" smtClean="0">
                <a:solidFill>
                  <a:schemeClr val="hlink"/>
                </a:solidFill>
                <a:latin typeface="Arial Black" pitchFamily="34" charset="0"/>
              </a:rPr>
              <a:t>Эмоционально-экспресивная </a:t>
            </a:r>
            <a:r>
              <a:rPr lang="ru-RU" sz="2400" b="1" smtClean="0">
                <a:latin typeface="Arial Black" pitchFamily="34" charset="0"/>
              </a:rPr>
              <a:t>функция знаков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755650" y="1268413"/>
            <a:ext cx="5761038" cy="4679950"/>
          </a:xfrm>
          <a:solidFill>
            <a:schemeClr val="bg1"/>
          </a:solidFill>
        </p:spPr>
        <p:txBody>
          <a:bodyPr/>
          <a:lstStyle/>
          <a:p>
            <a:r>
              <a:rPr lang="ru-RU" sz="2000" smtClean="0"/>
              <a:t>Помогают понять эмоциональное состояние автора высказывания;  </a:t>
            </a:r>
          </a:p>
          <a:p>
            <a:r>
              <a:rPr lang="ru-RU" sz="2000" smtClean="0"/>
              <a:t>выражает вопрос или сомнение;  </a:t>
            </a:r>
          </a:p>
          <a:p>
            <a:r>
              <a:rPr lang="ru-RU" sz="2000" smtClean="0"/>
              <a:t>подчеркнуть внезапность события; </a:t>
            </a:r>
          </a:p>
          <a:p>
            <a:r>
              <a:rPr lang="ru-RU" sz="2000" smtClean="0"/>
              <a:t>Подчернуть  интонационную паузу;</a:t>
            </a:r>
          </a:p>
          <a:p>
            <a:r>
              <a:rPr lang="ru-RU" sz="2000" smtClean="0"/>
              <a:t>внести значение недоговоренности, незаконченности мысли, вызванной эмоциональным состоянием;</a:t>
            </a:r>
          </a:p>
          <a:p>
            <a:r>
              <a:rPr lang="ru-RU" sz="2000" smtClean="0"/>
              <a:t>подчернуть  двойное значение слов, ироническое значение, противоположное значение и т.п. 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quarter" idx="14"/>
          </p:nvPr>
        </p:nvSpPr>
        <p:spPr>
          <a:xfrm>
            <a:off x="4664075" y="2119313"/>
            <a:ext cx="3200400" cy="3605212"/>
          </a:xfrm>
        </p:spPr>
        <p:txBody>
          <a:bodyPr/>
          <a:lstStyle/>
          <a:p>
            <a:endParaRPr lang="ru-RU" sz="2500" smtClean="0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6948488" y="1412875"/>
            <a:ext cx="1223962" cy="381635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latin typeface="Arial Black" pitchFamily="34" charset="0"/>
              </a:rPr>
              <a:t>!</a:t>
            </a:r>
          </a:p>
          <a:p>
            <a:pPr algn="ctr"/>
            <a:r>
              <a:rPr lang="ru-RU" sz="4400" b="1">
                <a:latin typeface="Arial Black" pitchFamily="34" charset="0"/>
              </a:rPr>
              <a:t>?</a:t>
            </a:r>
          </a:p>
          <a:p>
            <a:pPr algn="ctr"/>
            <a:r>
              <a:rPr lang="ru-RU" sz="4400" b="1">
                <a:latin typeface="Arial Black" pitchFamily="34" charset="0"/>
              </a:rPr>
              <a:t> - </a:t>
            </a:r>
          </a:p>
          <a:p>
            <a:pPr algn="ctr"/>
            <a:r>
              <a:rPr lang="ru-RU" sz="4400" b="1">
                <a:latin typeface="Arial Black" pitchFamily="34" charset="0"/>
              </a:rPr>
              <a:t>:</a:t>
            </a:r>
          </a:p>
          <a:p>
            <a:pPr algn="ctr"/>
            <a:r>
              <a:rPr lang="ru-RU" sz="4400" b="1">
                <a:latin typeface="Arial Black" pitchFamily="34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2248</TotalTime>
  <Words>715</Words>
  <Application>Microsoft Office PowerPoint</Application>
  <PresentationFormat>Экран (4:3)</PresentationFormat>
  <Paragraphs>122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8" baseType="lpstr">
      <vt:lpstr>Verdana</vt:lpstr>
      <vt:lpstr>Arial</vt:lpstr>
      <vt:lpstr>Constantia</vt:lpstr>
      <vt:lpstr>Brush Script MT</vt:lpstr>
      <vt:lpstr>Calibri</vt:lpstr>
      <vt:lpstr>Franklin Gothic Book</vt:lpstr>
      <vt:lpstr>Rage Italic</vt:lpstr>
      <vt:lpstr>Times New Roman</vt:lpstr>
      <vt:lpstr>Wingdings</vt:lpstr>
      <vt:lpstr>Monotype Corsiva</vt:lpstr>
      <vt:lpstr>Arial Black</vt:lpstr>
      <vt:lpstr>Consolas</vt:lpstr>
      <vt:lpstr>Кнопка</vt:lpstr>
      <vt:lpstr>Роль знаков препинания в тексте</vt:lpstr>
      <vt:lpstr>Принципы пунктуации</vt:lpstr>
      <vt:lpstr>Назначение пунктуации</vt:lpstr>
      <vt:lpstr>Функции знаков препинания</vt:lpstr>
      <vt:lpstr>О пользе знаков препинания</vt:lpstr>
      <vt:lpstr>Функции знаков препинания</vt:lpstr>
      <vt:lpstr>Разделительные знаки – одиночные, их роль</vt:lpstr>
      <vt:lpstr>    Выделительные знаки – двойные (парные), их роль</vt:lpstr>
      <vt:lpstr>  Эмоционально-экспресивная функция знаков</vt:lpstr>
      <vt:lpstr>  Смыслоразличительная функция знаков</vt:lpstr>
      <vt:lpstr>Функции знаков препинания</vt:lpstr>
      <vt:lpstr>Функции знаков препинания</vt:lpstr>
      <vt:lpstr>Функции знаков препинания</vt:lpstr>
      <vt:lpstr>СРЕДСТВА СВЯЗИ ПРЕДЛОЖЕНИЙ В ТЕКСТЕ </vt:lpstr>
      <vt:lpstr>Функции восклицательного знака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</dc:creator>
  <cp:lastModifiedBy>Наталья Федорова</cp:lastModifiedBy>
  <cp:revision>77</cp:revision>
  <dcterms:created xsi:type="dcterms:W3CDTF">2009-05-04T18:01:09Z</dcterms:created>
  <dcterms:modified xsi:type="dcterms:W3CDTF">2015-01-13T03:28:18Z</dcterms:modified>
</cp:coreProperties>
</file>