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  <p:sldId id="298" r:id="rId43"/>
    <p:sldId id="25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E50C-6C50-4BF3-BAAB-EB316B9CAFD1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3B21-88DA-4A63-AFFF-1CBB79978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3B21-88DA-4A63-AFFF-1CBB79978F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3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33.xml"/><Relationship Id="rId26" Type="http://schemas.openxmlformats.org/officeDocument/2006/relationships/slide" Target="slide41.xml"/><Relationship Id="rId39" Type="http://schemas.openxmlformats.org/officeDocument/2006/relationships/slide" Target="slide28.xml"/><Relationship Id="rId21" Type="http://schemas.openxmlformats.org/officeDocument/2006/relationships/slide" Target="slide36.xml"/><Relationship Id="rId34" Type="http://schemas.openxmlformats.org/officeDocument/2006/relationships/slide" Target="slide23.xml"/><Relationship Id="rId42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slide" Target="slide4.xml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29" Type="http://schemas.openxmlformats.org/officeDocument/2006/relationships/slide" Target="slide18.xml"/><Relationship Id="rId41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39.xml"/><Relationship Id="rId32" Type="http://schemas.openxmlformats.org/officeDocument/2006/relationships/slide" Target="slide21.xml"/><Relationship Id="rId37" Type="http://schemas.openxmlformats.org/officeDocument/2006/relationships/slide" Target="slide26.xml"/><Relationship Id="rId40" Type="http://schemas.openxmlformats.org/officeDocument/2006/relationships/slide" Target="slide29.xml"/><Relationship Id="rId5" Type="http://schemas.openxmlformats.org/officeDocument/2006/relationships/slide" Target="slide7.xml"/><Relationship Id="rId15" Type="http://schemas.openxmlformats.org/officeDocument/2006/relationships/slide" Target="slide30.xml"/><Relationship Id="rId23" Type="http://schemas.openxmlformats.org/officeDocument/2006/relationships/slide" Target="slide38.xml"/><Relationship Id="rId28" Type="http://schemas.openxmlformats.org/officeDocument/2006/relationships/slide" Target="slide17.xml"/><Relationship Id="rId36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4.xml"/><Relationship Id="rId31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37.xml"/><Relationship Id="rId27" Type="http://schemas.openxmlformats.org/officeDocument/2006/relationships/slide" Target="slide42.xml"/><Relationship Id="rId30" Type="http://schemas.openxmlformats.org/officeDocument/2006/relationships/slide" Target="slide19.xml"/><Relationship Id="rId35" Type="http://schemas.openxmlformats.org/officeDocument/2006/relationships/slide" Target="slide24.xml"/><Relationship Id="rId8" Type="http://schemas.openxmlformats.org/officeDocument/2006/relationships/slide" Target="slide10.xml"/><Relationship Id="rId3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32.xml"/><Relationship Id="rId25" Type="http://schemas.openxmlformats.org/officeDocument/2006/relationships/slide" Target="slide40.xml"/><Relationship Id="rId33" Type="http://schemas.openxmlformats.org/officeDocument/2006/relationships/slide" Target="slide22.xml"/><Relationship Id="rId38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.4pda.to/wp-content/uploads/2013/01/obrab2-480x2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10536" cy="507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4581128"/>
            <a:ext cx="7090946" cy="127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Орфографическая ошибка: </a:t>
            </a:r>
            <a:r>
              <a:rPr lang="ru-RU" sz="2400" b="1" dirty="0" err="1" smtClean="0"/>
              <a:t>дрейФ</a:t>
            </a:r>
            <a:endParaRPr lang="ru-RU" sz="2400" b="1" dirty="0"/>
          </a:p>
        </p:txBody>
      </p:sp>
      <p:pic>
        <p:nvPicPr>
          <p:cNvPr id="4" name="Рисунок 3" descr="http://files.adme.ru/files/news/part_18/185805/6302655-R3L8T8D-500-error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84576" cy="3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53264" y="6367133"/>
            <a:ext cx="490736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365104"/>
            <a:ext cx="7125112" cy="149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Грамматическая ошибка: неудачный порядок слов.                                 Надо: </a:t>
            </a:r>
            <a:r>
              <a:rPr lang="ru-RU" sz="2400" b="1" dirty="0" smtClean="0"/>
              <a:t>лучшее средство </a:t>
            </a:r>
            <a:r>
              <a:rPr lang="ru-RU" sz="2400" b="1" dirty="0" smtClean="0"/>
              <a:t>в России…</a:t>
            </a:r>
            <a:endParaRPr lang="ru-RU" sz="2400" b="1" dirty="0"/>
          </a:p>
        </p:txBody>
      </p:sp>
      <p:pic>
        <p:nvPicPr>
          <p:cNvPr id="4" name="Рисунок 3" descr="http://t0.gstatic.com/images?q=tbn:ANd9GcRchkTmTLWNHlCzruMaEodOYcEP_TGcHVjI-C5GkZ1OorMqP3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7359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3768615"/>
            <a:ext cx="6614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Лучшее 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редство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удаления жира в России.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86616" y="6470576"/>
            <a:ext cx="521208" cy="3874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77" y="1807361"/>
            <a:ext cx="4247651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Неудачное расположение частей текста.                  Надо: сначала меню, потом об ансамбле.</a:t>
            </a:r>
            <a:endParaRPr lang="ru-RU" sz="2400" b="1" dirty="0"/>
          </a:p>
        </p:txBody>
      </p:sp>
      <p:pic>
        <p:nvPicPr>
          <p:cNvPr id="4" name="Рисунок 3" descr="Самые смешные ошибки и ляпы в рекламе (150 фото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-597" r="-5463" b="597"/>
          <a:stretch/>
        </p:blipFill>
        <p:spPr bwMode="auto">
          <a:xfrm>
            <a:off x="0" y="-1"/>
            <a:ext cx="5220072" cy="60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55569" y="6309320"/>
            <a:ext cx="539552" cy="5486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0828" y="404665"/>
            <a:ext cx="4323171" cy="5454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Орфографическая ошибка: </a:t>
            </a:r>
            <a:r>
              <a:rPr lang="ru-RU" sz="2400" b="1" dirty="0" err="1" smtClean="0"/>
              <a:t>МаслЕничная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МаслЕница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http://files.adme.ru/files/news/part_24/241955/slivochno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16631"/>
            <a:ext cx="4701983" cy="6234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61902" y="6328329"/>
            <a:ext cx="521208" cy="5434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365104"/>
            <a:ext cx="7125112" cy="149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Лексическая ошибка: нарушение лексической сочетаемости.</a:t>
            </a:r>
            <a:endParaRPr lang="ru-RU" sz="2400" b="1" dirty="0"/>
          </a:p>
        </p:txBody>
      </p:sp>
      <p:pic>
        <p:nvPicPr>
          <p:cNvPr id="4" name="Рисунок 3" descr="Aran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844"/>
            <a:ext cx="4589718" cy="3476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3695162"/>
            <a:ext cx="45897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Настоящая итальянская плитка, </a:t>
            </a:r>
            <a:endParaRPr lang="ru-RU" b="1" dirty="0" smtClean="0"/>
          </a:p>
          <a:p>
            <a:r>
              <a:rPr lang="ru-RU" b="1" dirty="0" smtClean="0"/>
              <a:t>сделанная </a:t>
            </a:r>
            <a:r>
              <a:rPr lang="ru-RU" b="1" dirty="0"/>
              <a:t>в России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95928" y="6480808"/>
            <a:ext cx="648072" cy="3771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149080"/>
            <a:ext cx="8208911" cy="1709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Лексическая ошибка: смешение паронимов «ПЕСЧАНЫЙ» и «песочный»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8280" y="2485257"/>
            <a:ext cx="626469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Туры в Испанию </a:t>
            </a:r>
            <a:r>
              <a:rPr lang="ru-RU" b="1" dirty="0"/>
              <a:t>(о. </a:t>
            </a:r>
            <a:r>
              <a:rPr lang="ru-RU" b="1" dirty="0" smtClean="0"/>
              <a:t>Тенерифе). </a:t>
            </a:r>
          </a:p>
          <a:p>
            <a:r>
              <a:rPr lang="ru-RU" b="1" dirty="0" smtClean="0"/>
              <a:t>Вам необходимо хорошее </a:t>
            </a:r>
            <a:r>
              <a:rPr lang="ru-RU" b="1" dirty="0"/>
              <a:t>настроение и шоколадный загар для встречи Нового года? Песочные </a:t>
            </a:r>
            <a:r>
              <a:rPr lang="ru-RU" b="1" dirty="0" smtClean="0"/>
              <a:t>пляжи и </a:t>
            </a:r>
            <a:r>
              <a:rPr lang="ru-RU" b="1" dirty="0"/>
              <a:t>теплые воды океана снимут с Вас усталость года уходящего!</a:t>
            </a:r>
          </a:p>
        </p:txBody>
      </p:sp>
      <p:pic>
        <p:nvPicPr>
          <p:cNvPr id="3074" name="Picture 2" descr="http://www.natalie-tours.ru/img/img?mediaId=709536&amp;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0" y="0"/>
            <a:ext cx="5340910" cy="24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483828" y="6320055"/>
            <a:ext cx="660172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рф кружевной | Снежинка | Артикул 2НХП-1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626"/>
            <a:ext cx="2224345" cy="260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6НХП-438 Дор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73" y="1421044"/>
            <a:ext cx="2047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НХП-248 Салф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79" y="85626"/>
            <a:ext cx="1160031" cy="13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607" y="2690336"/>
            <a:ext cx="74888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«На выставке широко представлены салфетки, воротники, скатерти, нижнее белье вологодских кружевниц</a:t>
            </a:r>
            <a:r>
              <a:rPr lang="ru-RU" b="1" dirty="0" smtClean="0"/>
              <a:t>». </a:t>
            </a:r>
            <a:endParaRPr lang="ru-RU" b="1" dirty="0"/>
          </a:p>
        </p:txBody>
      </p:sp>
      <p:pic>
        <p:nvPicPr>
          <p:cNvPr id="4102" name="Picture 6" descr="6НХП-47 Ворот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09" y="85626"/>
            <a:ext cx="945211" cy="13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430431"/>
            <a:ext cx="90172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Здесь самый яркий пример курьезной </a:t>
            </a:r>
            <a:r>
              <a:rPr lang="ru-RU" sz="2400" b="1" dirty="0" smtClean="0"/>
              <a:t>ситуации. </a:t>
            </a:r>
          </a:p>
          <a:p>
            <a:r>
              <a:rPr lang="ru-RU" sz="2400" b="1" dirty="0" smtClean="0"/>
              <a:t>Грамматическая ошибка:</a:t>
            </a:r>
            <a:r>
              <a:rPr lang="ru-RU" sz="2400" b="1" dirty="0"/>
              <a:t> </a:t>
            </a:r>
            <a:r>
              <a:rPr lang="ru-RU" sz="2400" b="1" dirty="0" smtClean="0"/>
              <a:t>после </a:t>
            </a:r>
            <a:r>
              <a:rPr lang="ru-RU" sz="2400" b="1" dirty="0"/>
              <a:t>слова </a:t>
            </a:r>
            <a:r>
              <a:rPr lang="ru-RU" sz="2400" b="1" dirty="0" smtClean="0"/>
              <a:t>«белье»</a:t>
            </a:r>
            <a:endParaRPr lang="ru-RU" sz="2400" b="1" dirty="0"/>
          </a:p>
          <a:p>
            <a:r>
              <a:rPr lang="ru-RU" sz="2400" b="1" dirty="0"/>
              <a:t>нужно было добавить </a:t>
            </a:r>
            <a:r>
              <a:rPr lang="ru-RU" sz="2400" b="1" dirty="0" smtClean="0"/>
              <a:t>слово ПРОДУКЦИЯ. </a:t>
            </a:r>
            <a:endParaRPr lang="ru-RU" sz="2400" b="1" dirty="0" smtClean="0"/>
          </a:p>
          <a:p>
            <a:r>
              <a:rPr lang="ru-RU" sz="2400" b="1" dirty="0" smtClean="0"/>
              <a:t>«На </a:t>
            </a:r>
            <a:r>
              <a:rPr lang="ru-RU" sz="2400" b="1" dirty="0"/>
              <a:t>выставке широко представлены салфетки, </a:t>
            </a:r>
            <a:endParaRPr lang="ru-RU" sz="2400" b="1" dirty="0" smtClean="0"/>
          </a:p>
          <a:p>
            <a:r>
              <a:rPr lang="ru-RU" sz="2400" b="1" dirty="0" smtClean="0"/>
              <a:t>воротники</a:t>
            </a:r>
            <a:r>
              <a:rPr lang="ru-RU" sz="2400" b="1" dirty="0"/>
              <a:t>, скатерти, нижнее </a:t>
            </a:r>
            <a:r>
              <a:rPr lang="ru-RU" sz="2400" b="1" dirty="0" smtClean="0"/>
              <a:t>белье – </a:t>
            </a:r>
          </a:p>
          <a:p>
            <a:r>
              <a:rPr lang="ru-RU" sz="2400" b="1" dirty="0" smtClean="0"/>
              <a:t>ПРОДУКЦИЯ </a:t>
            </a:r>
            <a:r>
              <a:rPr lang="ru-RU" sz="2400" b="1" dirty="0"/>
              <a:t>вологодских </a:t>
            </a:r>
            <a:r>
              <a:rPr lang="ru-RU" sz="2400" b="1" dirty="0" smtClean="0"/>
              <a:t>кружевниц».</a:t>
            </a:r>
            <a:endParaRPr lang="ru-RU" sz="2400" b="1" dirty="0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71472" y="6336792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8892480" cy="201622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/>
              <a:t>Можно рассказать о судьбе обоих сестер.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701037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Грамматическая ошибка: </a:t>
            </a:r>
            <a:endParaRPr lang="ru-RU" sz="3200" b="1" dirty="0" smtClean="0"/>
          </a:p>
          <a:p>
            <a:r>
              <a:rPr lang="ru-RU" sz="3200" b="1" dirty="0" smtClean="0"/>
              <a:t>ОБЕИХ сестер (</a:t>
            </a:r>
            <a:r>
              <a:rPr lang="ru-RU" sz="3200" b="1" dirty="0" err="1" smtClean="0"/>
              <a:t>ж.р</a:t>
            </a:r>
            <a:r>
              <a:rPr lang="ru-RU" sz="3200" b="1" dirty="0" smtClean="0"/>
              <a:t>.).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604580" y="6274957"/>
            <a:ext cx="521208" cy="6103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Ошибки, связанные с употреблением фразеологизм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868805" cy="172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3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455798" cy="154963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/>
                </a:solidFill>
              </a:rPr>
              <a:t>Здесь раскрыта и затронута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интересная </a:t>
            </a:r>
            <a:r>
              <a:rPr lang="ru-RU" sz="2800" b="1" i="1" dirty="0">
                <a:solidFill>
                  <a:schemeClr val="tx1"/>
                </a:solidFill>
              </a:rPr>
              <a:t>проблема</a:t>
            </a:r>
            <a:r>
              <a:rPr lang="ru-RU" sz="2800" i="1" dirty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78" y="3985601"/>
            <a:ext cx="7928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Речевая ошибка. Плеоназм</a:t>
            </a:r>
            <a:r>
              <a:rPr lang="ru-RU" sz="2400" b="1" dirty="0"/>
              <a:t> – ошибка, </a:t>
            </a:r>
            <a:endParaRPr lang="ru-RU" sz="2400" b="1" dirty="0" smtClean="0"/>
          </a:p>
          <a:p>
            <a:r>
              <a:rPr lang="ru-RU" sz="2400" b="1" dirty="0" smtClean="0"/>
              <a:t>состоящая </a:t>
            </a:r>
            <a:r>
              <a:rPr lang="ru-RU" sz="2400" b="1" dirty="0"/>
              <a:t>в употреблении </a:t>
            </a:r>
            <a:r>
              <a:rPr lang="ru-RU" sz="2400" b="1" dirty="0" smtClean="0"/>
              <a:t>лишнего </a:t>
            </a:r>
            <a:r>
              <a:rPr lang="ru-RU" sz="2400" b="1" dirty="0" smtClean="0"/>
              <a:t>слова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или РАСКРЫТА, или ЗАТРОНУТА.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622792" y="6291153"/>
            <a:ext cx="521208" cy="5383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estival.1september.ru/articles/569900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13604" b="20587"/>
          <a:stretch/>
        </p:blipFill>
        <p:spPr bwMode="auto">
          <a:xfrm>
            <a:off x="5940152" y="116632"/>
            <a:ext cx="3045086" cy="287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2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568952" cy="1565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Речевая ошибка: смешение фразеологизмов </a:t>
            </a:r>
            <a:r>
              <a:rPr lang="ru-RU" sz="2400" b="1" dirty="0" smtClean="0">
                <a:solidFill>
                  <a:schemeClr val="tx1"/>
                </a:solidFill>
              </a:rPr>
              <a:t>«тяжелая доля </a:t>
            </a:r>
            <a:r>
              <a:rPr lang="ru-RU" sz="2400" b="1" dirty="0" smtClean="0">
                <a:solidFill>
                  <a:schemeClr val="tx1"/>
                </a:solidFill>
              </a:rPr>
              <a:t>выпала» </a:t>
            </a:r>
            <a:r>
              <a:rPr lang="ru-RU" sz="2400" b="1" dirty="0" smtClean="0">
                <a:solidFill>
                  <a:schemeClr val="tx1"/>
                </a:solidFill>
              </a:rPr>
              <a:t>(досталась) нашему </a:t>
            </a:r>
            <a:r>
              <a:rPr lang="ru-RU" sz="2400" b="1" dirty="0" smtClean="0">
                <a:solidFill>
                  <a:schemeClr val="tx1"/>
                </a:solidFill>
              </a:rPr>
              <a:t>народу.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фразеологизма «свалиться на голову».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Тяжелая доля выпала на голову нашего народа.</a:t>
            </a:r>
            <a:endParaRPr lang="ru-RU" sz="2400" b="1" dirty="0"/>
          </a:p>
        </p:txBody>
      </p:sp>
      <p:pic>
        <p:nvPicPr>
          <p:cNvPr id="5" name="Рисунок 4" descr="http://rus.1september.ru/2007/10/3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681"/>
            <a:ext cx="2448272" cy="2272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67554" y="6192776"/>
            <a:ext cx="521208" cy="6652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92888" cy="516212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Наша </a:t>
            </a:r>
            <a:r>
              <a:rPr lang="ru-RU" b="1" dirty="0"/>
              <a:t>речь - важнейшая часть не только нашего поведения, но и нашей личности, наших души, ума, нашей способности не поддаваться  влияниям среды, если </a:t>
            </a:r>
            <a:r>
              <a:rPr lang="ru-RU" b="1" dirty="0" smtClean="0"/>
              <a:t>она «затягивает».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Д.С. Лихачев</a:t>
            </a:r>
          </a:p>
          <a:p>
            <a:endParaRPr lang="ru-RU" dirty="0"/>
          </a:p>
        </p:txBody>
      </p:sp>
      <p:pic>
        <p:nvPicPr>
          <p:cNvPr id="4" name="Рисунок 3" descr="http://olgalesnaya297.narod.ru/olderfiles/1/0b08a3d46ea0846f232dc75cb7941a49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3"/>
          <a:stretch/>
        </p:blipFill>
        <p:spPr bwMode="auto">
          <a:xfrm>
            <a:off x="5580112" y="3242580"/>
            <a:ext cx="3315970" cy="30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pload.wikimedia.org/wikipedia/commons/thumb/e/ee/Dmitry_Lihachev.jpg/220px-Dmitry_Lihach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41" y="3152056"/>
            <a:ext cx="2095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97152"/>
            <a:ext cx="8352928" cy="1061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1.Лексическая </a:t>
            </a:r>
            <a:r>
              <a:rPr lang="ru-RU" sz="2400" b="1" dirty="0" smtClean="0">
                <a:solidFill>
                  <a:schemeClr val="tx1"/>
                </a:solidFill>
              </a:rPr>
              <a:t>ошибка: не учтено значение слова «СООБЩНИК» - соучастник преступления, </a:t>
            </a:r>
            <a:r>
              <a:rPr lang="ru-RU" sz="2400" b="1" dirty="0">
                <a:solidFill>
                  <a:schemeClr val="tx1"/>
                </a:solidFill>
              </a:rPr>
              <a:t>каких-л. неблаговидных </a:t>
            </a:r>
            <a:r>
              <a:rPr lang="ru-RU" sz="2400" b="1" dirty="0" smtClean="0">
                <a:solidFill>
                  <a:schemeClr val="tx1"/>
                </a:solidFill>
              </a:rPr>
              <a:t>дел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2. Речевой недочет: «умело подмечает».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601" y="179413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Автор, Д</a:t>
            </a:r>
            <a:r>
              <a:rPr lang="ru-RU" sz="2000" b="1" i="1" dirty="0" smtClean="0"/>
              <a:t>. Лихачев</a:t>
            </a:r>
            <a:r>
              <a:rPr lang="ru-RU" sz="2000" b="1" i="1" dirty="0"/>
              <a:t>, умело подмечает проблему и убеждает своих сообщников, молодых людей, сохранять памятники </a:t>
            </a:r>
            <a:r>
              <a:rPr lang="ru-RU" sz="2000" b="1" i="1" dirty="0" smtClean="0"/>
              <a:t>культуры.</a:t>
            </a:r>
            <a:endParaRPr lang="ru-RU" sz="2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94172" y="6336792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Tipichnye rechevye oshib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806"/>
            <a:ext cx="1375410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3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10693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Малые народы дали нашей стране множество вещей, знаний, а мы, как последние свиньи, повернулись к ним спиной.</a:t>
            </a:r>
            <a:endParaRPr lang="ru-RU" sz="2400" b="1" dirty="0"/>
          </a:p>
        </p:txBody>
      </p:sp>
      <p:pic>
        <p:nvPicPr>
          <p:cNvPr id="5" name="Рисунок 4" descr="http://rus.1september.ru/2007/10/33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59228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36510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Наличие </a:t>
            </a:r>
            <a:r>
              <a:rPr lang="ru-RU" sz="2400" b="1" dirty="0" smtClean="0"/>
              <a:t>грубых, бранных слов, </a:t>
            </a:r>
            <a:r>
              <a:rPr lang="ru-RU" sz="2400" b="1" dirty="0"/>
              <a:t>жаргонизмов </a:t>
            </a:r>
            <a:r>
              <a:rPr lang="ru-RU" sz="2400" b="1" dirty="0" smtClean="0"/>
              <a:t> </a:t>
            </a:r>
            <a:r>
              <a:rPr lang="ru-RU" sz="2400" b="1" dirty="0"/>
              <a:t>рассматривается в качестве этической ошибки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8352928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Грамматическая (синтаксическая)ошибка:</a:t>
            </a:r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 нарушение </a:t>
            </a:r>
            <a:r>
              <a:rPr lang="ru-RU" sz="2400" b="1" dirty="0">
                <a:solidFill>
                  <a:schemeClr val="tx1"/>
                </a:solidFill>
              </a:rPr>
              <a:t>норм </a:t>
            </a:r>
            <a:r>
              <a:rPr lang="ru-RU" sz="2400" b="1" dirty="0" smtClean="0">
                <a:solidFill>
                  <a:schemeClr val="tx1"/>
                </a:solidFill>
              </a:rPr>
              <a:t>управления «ЗАОСТРЯЕТ ВНИМАНИЕ (НА ЧЕМ?) на ПРОБЛЕМЕ».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</a:t>
            </a:r>
            <a:r>
              <a:rPr lang="ru-RU" sz="2400" b="1" i="1" dirty="0" smtClean="0"/>
              <a:t>. Лихачев </a:t>
            </a:r>
            <a:r>
              <a:rPr lang="ru-RU" sz="2400" b="1" i="1" dirty="0"/>
              <a:t>заостряет внимание на проблему национализма.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32440" y="6093296"/>
            <a:ext cx="614892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92899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Грамматическая (словообразовательная) ошибка: «ВЕЛИКОСТЬ» вместо «ВЕЛИЧИЕ».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Еще Гоголь писал о великости русского народа.</a:t>
            </a:r>
            <a:endParaRPr lang="ru-RU" sz="2400" b="1" dirty="0"/>
          </a:p>
        </p:txBody>
      </p:sp>
      <p:pic>
        <p:nvPicPr>
          <p:cNvPr id="5" name="Рисунок 4" descr="http://rus.1september.ru/2007/10/3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968724" cy="2366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277898"/>
            <a:ext cx="682376" cy="5657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7811027" cy="3581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Грамматическая (синтаксическая ошибка) – нарушение норм управления. Надо «ПРИМЕРОМ (ЧЕГО?)».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Речевая ошибка – нарушение сочетаемости «ПРИМЕР ПРОБЛЕМЫ».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Хорошим примером этой проблеме является наш общественный транспорт.</a:t>
            </a:r>
            <a:endParaRPr lang="ru-RU" sz="2000" b="1" dirty="0"/>
          </a:p>
        </p:txBody>
      </p:sp>
      <p:pic>
        <p:nvPicPr>
          <p:cNvPr id="1026" name="Picture 2" descr="http://t0.gstatic.com/images?q=tbn:ANd9GcT3VR00noZ3A0AYm4ux8rlfuWvmisVjRg4yChtFl7qKrZn8cS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546"/>
            <a:ext cx="3168352" cy="27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22792" y="6204472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Искажение </a:t>
            </a:r>
            <a:r>
              <a:rPr lang="ru-RU" sz="2400" b="1" dirty="0" smtClean="0">
                <a:solidFill>
                  <a:schemeClr val="tx1"/>
                </a:solidFill>
              </a:rPr>
              <a:t>фразеологизма «ДО МОЗГА КОСТЕЙ</a:t>
            </a:r>
            <a:r>
              <a:rPr lang="ru-RU" sz="2400" b="1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Этот человек был дворянином от мозга до костей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  <p:pic>
        <p:nvPicPr>
          <p:cNvPr id="2050" name="Picture 2" descr="http://t2.gstatic.com/images?q=tbn:ANd9GcRUeq2S_MINJwql5szAG0-1kNWztlnpb5CqDkBCYOJDtvyfaE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61" y="332656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95680" y="6237312"/>
            <a:ext cx="521208" cy="6232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437112"/>
            <a:ext cx="8107983" cy="1421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Речевая ошибка: неуместное использование метафоры без учета ее значения.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Жарким углем в костре мировой литературы пылает имя моего любимого писателя Гоголя.</a:t>
            </a:r>
            <a:endParaRPr lang="ru-RU" sz="2400" b="1" dirty="0"/>
          </a:p>
        </p:txBody>
      </p:sp>
      <p:pic>
        <p:nvPicPr>
          <p:cNvPr id="3076" name="Picture 4" descr="http://fine-fish.ru/img/ri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95" y="-118131"/>
            <a:ext cx="24955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401149">
            <a:off x="6435061" y="1037405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Бальз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629170">
            <a:off x="6732279" y="2346468"/>
            <a:ext cx="1747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А.С. </a:t>
            </a:r>
            <a:r>
              <a:rPr lang="ru-RU" dirty="0" smtClean="0"/>
              <a:t>Пушкин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8620109">
            <a:off x="8012331" y="689583"/>
            <a:ext cx="1558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Н.В. Гоголь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622792" y="6319640"/>
            <a:ext cx="521208" cy="5383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Лексическая ошибка: нарушение лексической сочетаемости «НЕ БЫЛО (другого – лишнее) ВЫБОРА</a:t>
            </a:r>
            <a:r>
              <a:rPr lang="ru-RU" sz="2400" b="1" dirty="0" smtClean="0">
                <a:solidFill>
                  <a:schemeClr val="tx1"/>
                </a:solidFill>
              </a:rPr>
              <a:t>» или «НЕ БЫЛО ДРУГОГО ВЫХОДА»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громные знания» лучше заменить на </a:t>
            </a:r>
            <a:r>
              <a:rPr lang="ru-RU" sz="2400" b="1" dirty="0" smtClean="0">
                <a:solidFill>
                  <a:schemeClr val="tx1"/>
                </a:solidFill>
              </a:rPr>
              <a:t>ХОРОШИЕ.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23621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Молодому преподавателю не оставалось другого выбора, как показать свои огромные знания.</a:t>
            </a:r>
            <a:endParaRPr lang="ru-RU" sz="2000" b="1" dirty="0"/>
          </a:p>
        </p:txBody>
      </p:sp>
      <p:pic>
        <p:nvPicPr>
          <p:cNvPr id="1026" name="Picture 2" descr="http://t2.gstatic.com/images?q=tbn:ANd9GcSGGvceAk0calBcj9Hohv9uBq51Ny3YhLLVZSOb6DknhCbra3B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412448" y="6309320"/>
            <a:ext cx="61036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Грамматическая ошибка: неправильное построение предложения с деепричастным оборотом.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Речевая (лексическая) ошибка: «физические ценности». Надо  МАТЕРИАЛЬНЫЕ ЦЕННОСТИ.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Походив по музеям, путешественнику стало скучно смотреть на все эти физические ценности.</a:t>
            </a:r>
            <a:endParaRPr lang="ru-RU" sz="2000" b="1" dirty="0"/>
          </a:p>
        </p:txBody>
      </p:sp>
      <p:pic>
        <p:nvPicPr>
          <p:cNvPr id="2050" name="Picture 2" descr="http://t0.gstatic.com/images?q=tbn:ANd9GcSI2MSfp2qBVD-NMzXd1XE7TTsSwkoMytNmgK3y2WKPSBgSgd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78" y="7647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460432" y="6319640"/>
            <a:ext cx="683568" cy="5383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07361"/>
            <a:ext cx="737897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Речевая ошибка: </a:t>
            </a:r>
            <a:r>
              <a:rPr lang="ru-RU" sz="2400" b="1" dirty="0">
                <a:solidFill>
                  <a:schemeClr val="tx1"/>
                </a:solidFill>
              </a:rPr>
              <a:t>анахронизмы, то есть ошибки вследствие смешения лексики разных исторических и социальных </a:t>
            </a:r>
            <a:r>
              <a:rPr lang="ru-RU" sz="2400" b="1" dirty="0" smtClean="0">
                <a:solidFill>
                  <a:schemeClr val="tx1"/>
                </a:solidFill>
              </a:rPr>
              <a:t>эпох.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Когда-то Мармеладов имел работу, но потом его сократили. 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638160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49715"/>
              </p:ext>
            </p:extLst>
          </p:nvPr>
        </p:nvGraphicFramePr>
        <p:xfrm>
          <a:off x="0" y="1873677"/>
          <a:ext cx="9144000" cy="3600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675"/>
                <a:gridCol w="569308"/>
                <a:gridCol w="498144"/>
                <a:gridCol w="498144"/>
                <a:gridCol w="640471"/>
                <a:gridCol w="498144"/>
                <a:gridCol w="640471"/>
                <a:gridCol w="498144"/>
                <a:gridCol w="569308"/>
                <a:gridCol w="498144"/>
                <a:gridCol w="640471"/>
                <a:gridCol w="640471"/>
                <a:gridCol w="640471"/>
                <a:gridCol w="711634"/>
              </a:tblGrid>
              <a:tr h="12001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ПРЕЛЕСТИ РЕКЛАМЫ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12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13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«СЛОВО НЕ ВОРОБЕЙ» – ЯЗЫК СМИ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5" action="ppaction://hlinksldjump"/>
                        </a:rPr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6" action="ppaction://hlinksldjump"/>
                        </a:rPr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7" action="ppaction://hlinksldjump"/>
                        </a:rPr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8" action="ppaction://hlinksldjump"/>
                        </a:rPr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9" action="ppaction://hlinksldjump"/>
                        </a:rPr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0" action="ppaction://hlinksldjump"/>
                        </a:rPr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1" action="ppaction://hlinksldjump"/>
                        </a:rPr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2" action="ppaction://hlinksldjump"/>
                        </a:rPr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3" action="ppaction://hlinksldjump"/>
                        </a:rPr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4" action="ppaction://hlinksldjump"/>
                        </a:rPr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5" action="ppaction://hlinksldjump"/>
                        </a:rPr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6" action="ppaction://hlinksldjump"/>
                        </a:rPr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7" action="ppaction://hlinksldjump"/>
                        </a:rPr>
                        <a:t>13</a:t>
                      </a:r>
                      <a:endParaRPr lang="ru-RU" sz="2400" b="1" dirty="0"/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«ПЕРЛЫ» ЕГЭ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28" action="ppaction://hlinksldjump"/>
                        </a:rPr>
                        <a:t>1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29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0" action="ppaction://hlinksldjump"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1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2" action="ppaction://hlinksldjump"/>
                        </a:rPr>
                        <a:t>5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3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4" action="ppaction://hlinksldjump"/>
                        </a:rPr>
                        <a:t>7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5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6" action="ppaction://hlinksldjump"/>
                        </a:rPr>
                        <a:t>9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7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8" action="ppaction://hlinksldjump"/>
                        </a:rPr>
                        <a:t>11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39" action="ppaction://hlinksldjump"/>
                        </a:rPr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40" action="ppaction://hlinksldjump"/>
                        </a:rPr>
                        <a:t>13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9078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Найдите, прокомментируйте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 исправьте ошибки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t1.gstatic.com/images?q=tbn:ANd9GcSy_Dtu9VmhKQAoBORZ0mqJsB7oehwX311fAJ1mvClR-qmdUs4n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95" y="116632"/>
            <a:ext cx="2592070" cy="17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speak-russian.cie.ru/time_new/images/grammar/lesson01/student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5078203"/>
            <a:ext cx="1944216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8136904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Ошибка </a:t>
            </a:r>
            <a:r>
              <a:rPr lang="ru-RU" sz="2000" b="1" dirty="0">
                <a:solidFill>
                  <a:schemeClr val="tx1"/>
                </a:solidFill>
              </a:rPr>
              <a:t>– </a:t>
            </a:r>
            <a:r>
              <a:rPr lang="ru-RU" sz="2000" b="1" i="1" dirty="0">
                <a:solidFill>
                  <a:schemeClr val="tx1"/>
                </a:solidFill>
              </a:rPr>
              <a:t>более подробнее:</a:t>
            </a:r>
            <a:r>
              <a:rPr lang="ru-RU" sz="2000" b="1" dirty="0">
                <a:solidFill>
                  <a:schemeClr val="tx1"/>
                </a:solidFill>
              </a:rPr>
              <a:t> нарушена форма образования сравнительной степени наречия. Составная форма сравнительной степени наречия образуется при помощи частиц </a:t>
            </a:r>
            <a:r>
              <a:rPr lang="ru-RU" sz="2000" b="1" i="1" dirty="0">
                <a:solidFill>
                  <a:schemeClr val="tx1"/>
                </a:solidFill>
              </a:rPr>
              <a:t>более, менее </a:t>
            </a:r>
            <a:r>
              <a:rPr lang="ru-RU" sz="2000" b="1" dirty="0">
                <a:solidFill>
                  <a:schemeClr val="tx1"/>
                </a:solidFill>
              </a:rPr>
              <a:t>и исходной формы наречия. Правильно: </a:t>
            </a:r>
            <a:r>
              <a:rPr lang="ru-RU" sz="2000" b="1" i="1" dirty="0">
                <a:solidFill>
                  <a:schemeClr val="tx1"/>
                </a:solidFill>
              </a:rPr>
              <a:t>более подробно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 Простая форма сравнительной степени образуется с помощью суффиксе –ее- (-ей-).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 следующем включении я могу более подробнее рассказать о выборах в Красноярске.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88423" y="6021288"/>
            <a:ext cx="747967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568952" cy="405143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Ошибка</a:t>
            </a:r>
            <a:r>
              <a:rPr lang="ru-RU" sz="2000" b="1" dirty="0">
                <a:solidFill>
                  <a:schemeClr val="tx1"/>
                </a:solidFill>
              </a:rPr>
              <a:t>: слово </a:t>
            </a:r>
            <a:r>
              <a:rPr lang="ru-RU" sz="2000" b="1" i="1" dirty="0">
                <a:solidFill>
                  <a:schemeClr val="tx1"/>
                </a:solidFill>
              </a:rPr>
              <a:t>двуличная</a:t>
            </a:r>
            <a:r>
              <a:rPr lang="ru-RU" sz="2000" b="1" dirty="0">
                <a:solidFill>
                  <a:schemeClr val="tx1"/>
                </a:solidFill>
              </a:rPr>
              <a:t> употреблено в несвойственном ему значении. </a:t>
            </a:r>
            <a:r>
              <a:rPr lang="ru-RU" sz="2000" b="1" dirty="0" smtClean="0">
                <a:solidFill>
                  <a:schemeClr val="tx1"/>
                </a:solidFill>
              </a:rPr>
              <a:t>Прилагательное </a:t>
            </a:r>
            <a:r>
              <a:rPr lang="ru-RU" sz="2000" b="1" i="1" dirty="0" smtClean="0">
                <a:solidFill>
                  <a:schemeClr val="tx1"/>
                </a:solidFill>
              </a:rPr>
              <a:t>двуличный</a:t>
            </a:r>
            <a:r>
              <a:rPr lang="ru-RU" sz="2000" b="1" i="1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</a:rPr>
              <a:t>имеет значение «лицемерный, неискренний» и сочетается с </a:t>
            </a:r>
            <a:r>
              <a:rPr lang="ru-RU" sz="2000" b="1" dirty="0" smtClean="0">
                <a:solidFill>
                  <a:schemeClr val="tx1"/>
                </a:solidFill>
              </a:rPr>
              <a:t>существительными: </a:t>
            </a:r>
            <a:r>
              <a:rPr lang="ru-RU" sz="2000" b="1" i="1" dirty="0" smtClean="0">
                <a:solidFill>
                  <a:schemeClr val="tx1"/>
                </a:solidFill>
              </a:rPr>
              <a:t>человек</a:t>
            </a:r>
            <a:r>
              <a:rPr lang="ru-RU" sz="2000" b="1" i="1" dirty="0">
                <a:solidFill>
                  <a:schemeClr val="tx1"/>
                </a:solidFill>
              </a:rPr>
              <a:t>, поступок, мораль. </a:t>
            </a:r>
            <a:r>
              <a:rPr lang="ru-RU" sz="2000" b="1" dirty="0">
                <a:solidFill>
                  <a:schemeClr val="tx1"/>
                </a:solidFill>
              </a:rPr>
              <a:t>Здесь, очевидно, имелась в виду </a:t>
            </a:r>
            <a:r>
              <a:rPr lang="ru-RU" sz="2000" b="1" i="1" dirty="0">
                <a:solidFill>
                  <a:schemeClr val="tx1"/>
                </a:solidFill>
              </a:rPr>
              <a:t>трудная, сложная, тяжелая, нелегкая</a:t>
            </a:r>
            <a:r>
              <a:rPr lang="ru-RU" sz="2000" b="1" dirty="0">
                <a:solidFill>
                  <a:schemeClr val="tx1"/>
                </a:solidFill>
              </a:rPr>
              <a:t> или, точнее, </a:t>
            </a:r>
            <a:r>
              <a:rPr lang="ru-RU" sz="2000" b="1" i="1" dirty="0">
                <a:solidFill>
                  <a:schemeClr val="tx1"/>
                </a:solidFill>
              </a:rPr>
              <a:t>двусмысленная ситуация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Правильный вариант: </a:t>
            </a:r>
            <a:r>
              <a:rPr lang="ru-RU" sz="2000" b="1" i="1" dirty="0">
                <a:solidFill>
                  <a:schemeClr val="tx1"/>
                </a:solidFill>
              </a:rPr>
              <a:t>в Абхазии сложилась ситуация сложная, двусмысленная.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 Абхазии ситуация двуличная.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22792" y="6319699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0892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Ошибка</a:t>
            </a:r>
            <a:r>
              <a:rPr lang="ru-RU" sz="2400" b="1" dirty="0"/>
              <a:t>: нарушена грамматическая связь между словами (управление) </a:t>
            </a:r>
            <a:r>
              <a:rPr lang="ru-RU" sz="2400" b="1" i="1" dirty="0"/>
              <a:t>о том сомнения не было.</a:t>
            </a:r>
            <a:r>
              <a:rPr lang="ru-RU" sz="2400" b="1" dirty="0"/>
              <a:t> </a:t>
            </a:r>
            <a:r>
              <a:rPr lang="ru-RU" sz="2400" b="1" i="1" dirty="0"/>
              <a:t>Сомнение</a:t>
            </a:r>
            <a:r>
              <a:rPr lang="ru-RU" sz="2400" b="1" dirty="0"/>
              <a:t> (в чем?) </a:t>
            </a:r>
            <a:r>
              <a:rPr lang="ru-RU" sz="2400" b="1" i="1" dirty="0"/>
              <a:t>в правдивости, правоте, успехе.</a:t>
            </a:r>
            <a:endParaRPr lang="ru-RU" sz="2400" b="1" dirty="0"/>
          </a:p>
          <a:p>
            <a:r>
              <a:rPr lang="ru-RU" sz="2400" b="1" dirty="0"/>
              <a:t>Правильный вариант: </a:t>
            </a:r>
            <a:r>
              <a:rPr lang="ru-RU" sz="2400" b="1" i="1" dirty="0"/>
              <a:t>у меня даже сомнения не было </a:t>
            </a:r>
            <a:r>
              <a:rPr lang="ru-RU" sz="2400" b="1" i="1" dirty="0" smtClean="0"/>
              <a:t>В ТОМ, </a:t>
            </a:r>
            <a:r>
              <a:rPr lang="ru-RU" sz="2400" b="1" i="1" dirty="0"/>
              <a:t>что победу одержит «Единая Россия</a:t>
            </a:r>
            <a:r>
              <a:rPr lang="ru-RU" sz="2400" b="1" i="1" dirty="0" smtClean="0"/>
              <a:t>».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О том, что победу одержит «Единая Россия», у меня даже сомнения не </a:t>
            </a:r>
            <a:r>
              <a:rPr lang="ru-RU" sz="2000" b="1" i="1" dirty="0" smtClean="0"/>
              <a:t>было.</a:t>
            </a:r>
            <a:endParaRPr lang="ru-RU" sz="20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33632" y="6237312"/>
            <a:ext cx="610368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06896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Ошибка </a:t>
            </a:r>
            <a:r>
              <a:rPr lang="ru-RU" sz="2000" b="1" dirty="0"/>
              <a:t>в управлении: </a:t>
            </a:r>
            <a:r>
              <a:rPr lang="ru-RU" sz="2000" b="1" i="1" dirty="0"/>
              <a:t>страдают отсутствием площадок:</a:t>
            </a:r>
            <a:r>
              <a:rPr lang="ru-RU" sz="2000" b="1" dirty="0"/>
              <a:t> </a:t>
            </a:r>
            <a:r>
              <a:rPr lang="ru-RU" sz="2000" b="1" i="1" dirty="0"/>
              <a:t>Страдать</a:t>
            </a:r>
            <a:r>
              <a:rPr lang="ru-RU" sz="2000" b="1" dirty="0"/>
              <a:t>. 1. Испытывать страдание. </a:t>
            </a:r>
            <a:r>
              <a:rPr lang="ru-RU" sz="2000" b="1" i="1" dirty="0"/>
              <a:t>Страдать</a:t>
            </a:r>
            <a:r>
              <a:rPr lang="ru-RU" sz="2000" b="1" dirty="0"/>
              <a:t> (от чего?)</a:t>
            </a:r>
            <a:r>
              <a:rPr lang="ru-RU" sz="2000" b="1" i="1" dirty="0"/>
              <a:t> от боли</a:t>
            </a:r>
            <a:r>
              <a:rPr lang="ru-RU" sz="2000" b="1" dirty="0"/>
              <a:t>. 2. чем? Иметь какую-нибудь болезнь. </a:t>
            </a:r>
            <a:r>
              <a:rPr lang="ru-RU" sz="2000" b="1" i="1" dirty="0"/>
              <a:t>Страдать</a:t>
            </a:r>
            <a:r>
              <a:rPr lang="ru-RU" sz="2000" b="1" dirty="0"/>
              <a:t>(чем?)</a:t>
            </a:r>
            <a:r>
              <a:rPr lang="ru-RU" sz="2000" b="1" i="1" dirty="0"/>
              <a:t> головными болями. Страдать самомнением</a:t>
            </a:r>
            <a:r>
              <a:rPr lang="ru-RU" sz="2000" b="1" dirty="0"/>
              <a:t> (перен.). </a:t>
            </a:r>
            <a:endParaRPr lang="ru-RU" sz="2000" b="1" dirty="0" smtClean="0"/>
          </a:p>
          <a:p>
            <a:r>
              <a:rPr lang="ru-RU" sz="2000" b="1" dirty="0" smtClean="0"/>
              <a:t>3</a:t>
            </a:r>
            <a:r>
              <a:rPr lang="ru-RU" sz="2000" b="1" dirty="0"/>
              <a:t>. Подвергаться чему-нибудь неприятному, терпеть ущерб, урон от чего-нибудь. </a:t>
            </a:r>
            <a:r>
              <a:rPr lang="ru-RU" sz="2000" b="1" i="1" dirty="0"/>
              <a:t>Посевы страдают </a:t>
            </a:r>
            <a:r>
              <a:rPr lang="ru-RU" sz="2000" b="1" dirty="0"/>
              <a:t>(от чего?) </a:t>
            </a:r>
            <a:r>
              <a:rPr lang="ru-RU" sz="2000" b="1" i="1" dirty="0"/>
              <a:t>от сорняков.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466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Дети постарше, особенно в летний период, страдают отсутствием спортивных площадок – футбольных, волейбольных, теннисных и т.д.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634892" y="6325169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6896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Ошибка</a:t>
            </a:r>
            <a:r>
              <a:rPr lang="ru-RU" sz="2000" b="1" dirty="0"/>
              <a:t>: речевая избыточность (употребление лишних слов): </a:t>
            </a:r>
            <a:r>
              <a:rPr lang="ru-RU" sz="2000" b="1" i="1" dirty="0"/>
              <a:t>финансовым спонсором.</a:t>
            </a:r>
            <a:r>
              <a:rPr lang="ru-RU" sz="2000" b="1" dirty="0"/>
              <a:t> Спонсор (англ. </a:t>
            </a:r>
            <a:r>
              <a:rPr lang="ru-RU" sz="2000" b="1" i="1" dirty="0" err="1"/>
              <a:t>sponsor</a:t>
            </a:r>
            <a:r>
              <a:rPr lang="ru-RU" sz="2000" b="1" dirty="0"/>
              <a:t> &lt; лат. </a:t>
            </a:r>
            <a:r>
              <a:rPr lang="ru-RU" sz="2000" b="1" i="1" dirty="0" err="1"/>
              <a:t>spondere</a:t>
            </a:r>
            <a:r>
              <a:rPr lang="ru-RU" sz="2000" b="1" dirty="0"/>
              <a:t> – ручаться, гарантировать). Лицо или организация, финансирующие проведение какого-либо мероприятия, сооружение объекта.</a:t>
            </a:r>
          </a:p>
          <a:p>
            <a:r>
              <a:rPr lang="ru-RU" sz="2000" b="1" dirty="0"/>
              <a:t>Правильный вариант: </a:t>
            </a:r>
            <a:r>
              <a:rPr lang="ru-RU" sz="2000" b="1" i="1" dirty="0"/>
              <a:t>нашим спонсором является Управление социальной защиты населения района.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400" b="1" i="1" dirty="0"/>
              <a:t>Финансовым спонсором наших встреч выступает Управление социальной защиты населения района.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32440" y="6303109"/>
            <a:ext cx="611560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483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Ошибки</a:t>
            </a:r>
            <a:r>
              <a:rPr lang="ru-RU" sz="2400" b="1" dirty="0"/>
              <a:t>: 1) выбрана неправильная грамматическая форма слова </a:t>
            </a:r>
            <a:r>
              <a:rPr lang="ru-RU" sz="2400" b="1" i="1" dirty="0"/>
              <a:t>партизаны.</a:t>
            </a:r>
            <a:r>
              <a:rPr lang="ru-RU" sz="2400" b="1" dirty="0"/>
              <a:t> В родительном падеже множественного числа существительное </a:t>
            </a:r>
            <a:r>
              <a:rPr lang="ru-RU" sz="2400" b="1" i="1" dirty="0"/>
              <a:t>партизаны</a:t>
            </a:r>
            <a:r>
              <a:rPr lang="ru-RU" sz="2400" b="1" dirty="0"/>
              <a:t> имеет нулевое </a:t>
            </a:r>
            <a:r>
              <a:rPr lang="ru-RU" sz="2400" b="1" dirty="0" smtClean="0"/>
              <a:t>окончание: </a:t>
            </a:r>
            <a:r>
              <a:rPr lang="ru-RU" sz="2400" b="1" i="1" dirty="0" smtClean="0"/>
              <a:t>партизан.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От фонда </a:t>
            </a:r>
            <a:r>
              <a:rPr lang="ru-RU" sz="2400" b="1" i="1" dirty="0" smtClean="0"/>
              <a:t>«Красных </a:t>
            </a:r>
            <a:r>
              <a:rPr lang="ru-RU" sz="2400" b="1" i="1" dirty="0" err="1" smtClean="0"/>
              <a:t>партизанов</a:t>
            </a:r>
            <a:r>
              <a:rPr lang="ru-RU" sz="2400" b="1" i="1" dirty="0" smtClean="0"/>
              <a:t>» </a:t>
            </a:r>
            <a:r>
              <a:rPr lang="ru-RU" sz="2400" b="1" i="1" dirty="0"/>
              <a:t>до наших дней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604448" y="6165304"/>
            <a:ext cx="559830" cy="5383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Самодеятельных школьных оркестров в нашем регионе более </a:t>
            </a:r>
            <a:r>
              <a:rPr lang="ru-RU" sz="2400" b="1" dirty="0" err="1" smtClean="0"/>
              <a:t>полуторасот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4105714"/>
            <a:ext cx="76803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Грамматическая ошибка. </a:t>
            </a:r>
            <a:r>
              <a:rPr lang="ru-RU" sz="2000" b="1" dirty="0"/>
              <a:t>Ч</a:t>
            </a:r>
            <a:r>
              <a:rPr lang="ru-RU" sz="2000" b="1" dirty="0" smtClean="0"/>
              <a:t>ислительные полтора, </a:t>
            </a:r>
          </a:p>
          <a:p>
            <a:r>
              <a:rPr lang="ru-RU" sz="2000" b="1" dirty="0" smtClean="0"/>
              <a:t>полтораста имеют 2 падежные формы: </a:t>
            </a:r>
          </a:p>
          <a:p>
            <a:r>
              <a:rPr lang="ru-RU" sz="2000" b="1" dirty="0" err="1" smtClean="0"/>
              <a:t>И.п</a:t>
            </a:r>
            <a:r>
              <a:rPr lang="ru-RU" sz="2000" b="1" dirty="0" smtClean="0"/>
              <a:t>., </a:t>
            </a:r>
            <a:r>
              <a:rPr lang="ru-RU" sz="2000" b="1" dirty="0" err="1" smtClean="0"/>
              <a:t>В.п</a:t>
            </a:r>
            <a:r>
              <a:rPr lang="ru-RU" sz="2000" b="1" dirty="0" smtClean="0"/>
              <a:t>. – полтора, полтораста;</a:t>
            </a:r>
          </a:p>
          <a:p>
            <a:r>
              <a:rPr lang="ru-RU" sz="2000" b="1" dirty="0" smtClean="0"/>
              <a:t>Р., Д., </a:t>
            </a:r>
            <a:r>
              <a:rPr lang="ru-RU" sz="2000" b="1" dirty="0" err="1" smtClean="0"/>
              <a:t>Тв</a:t>
            </a:r>
            <a:r>
              <a:rPr lang="ru-RU" sz="2000" b="1" dirty="0" smtClean="0"/>
              <a:t>., Пр. п. – полутора, полутораста.</a:t>
            </a:r>
          </a:p>
          <a:p>
            <a:r>
              <a:rPr lang="ru-RU" sz="2000" b="1" dirty="0" smtClean="0"/>
              <a:t>Правильный вариант – БОЛЕЕ ПОЛУТОРАСТА.</a:t>
            </a:r>
            <a:endParaRPr lang="ru-RU" sz="20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48735" y="6361530"/>
            <a:ext cx="538360" cy="5383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data:image/jpeg;base64,/9j/4AAQSkZJRgABAQAAAQABAAD/2wCEAAkGBxQSEhUUExQWFhUWGR0bGBgYFxcXGBUWGB0YFxgbHBwYHCghGBolHxgcITEhJSkrLi4uFx80ODMsNygtLisBCgoKDg0OGxAQGywkICQsLCwsLCwsLCwsLDQsNCwsLDQ0LywsLywsLCwvLCwsLCwsLDQsLDQsLCwsLCwsLCwsLP/AABEIALwBDQMBIgACEQEDEQH/xAAbAAACAwEBAQAAAAAAAAAAAAAFBgIDBAEAB//EAEEQAAIBAgQEBAQEBAQFAwUAAAECEQADBBIhMQVBUWEGInGBEzKRoUKxwfAUI1LRYnKi4QczkrLxwsPSJENzgpP/xAAaAQACAwEBAAAAAAAAAAAAAAACAwABBAUG/8QALxEAAgICAgEDAgQGAwEAAAAAAQIAEQMhEjFBBFFxE2EiI4HBMpGhsfDxM0LRBf/aAAwDAQACEQMRAD8A+yo3lH39qlyqAG4rynSOlBLnnOlSU6D0qLDSpAQAKkk6xr1vauEVxDyqSTvOpA1wCvAVJJxGkmuHcV22sVxtINSSTrgNeNcAqSSUVGp1GKkkgTv6/oKmBUQNT6/oKlUknlNcZq4N6429USBJJkVG2d67mqANVyEujLAa9XARXauVPMKi5qU1yKuSdXYVwNXa4FqSSRqC6CvBq7yiqBBkqQnSrOVRy6V1jVyToNdBqFeU61JJZQ/iMgiADvvW8GsuL1ihbqWO5P3roHeux2rhPYUUqdnvULV5W1Vw0aaGdfalXHeLgzm1at5pOUNJ1nSQqiTvpGpoj4dxCtmWIuIACuXKQu407TGuoqGwZYqrh33rg9a77V72qSp0etdB71E+le9qkklPeue9QntUvapJPL61I+tRB7V6e1SSS16100KvcQYXhbCeUkCfNJ0mQRoAJ57waK1VyypHcgOdeY964BvUSe1QmpQnJ13ropd8QcduWHUW7anSWLEgQSQAI56HU9qOWsQDbDkFQVDQdxImNNzypTG4ziQAZaTXjWHhuKe4C5UBCfJ1I6+n72isPii+htG2zhSSDG5IB106c/akBrMILuocB71KlPwzxK1Zw4QsMxLMqTsJ76Ac9+c0c4Oj5S9w6uZC/wBI3HeTPsIHKjDVqRlqEFNeWKixNVYbFK5OVkaNDBBj1jam/UHUXxmgRQ7jvE/gIpVczMwUAnKJIJ1PtRJmjeKTuO8V+MTZC5VDxnaQQy65v8AGnIzO1TI2tQsQBYX1GHhGON60HK5SSQQDI0JEg8wd/etgFIvDfFb2m+FcCtbBjOJDKp1kzvE9jpzp5VppFlSD7wnGyJbpUWAHKok10NPOnLmBNGLKyw1wVNTUSKdBnVqlx+dW1U/7+1C3UsSRiNzQfxVfK4Z8pIJgE9AxAP2/OjGvSh3iC4Vw9xgPlGb0ykNI76ad4ohKiF4Qwv8AN+O8hLatcJIgGCVAHWCp/wCmjPhJj/EFmaTdt/EMcs7Ex32n3FK2La7AuWWurbuO3NgFdoUljMAtm6+/IP8AY+FhUN0oBoEXQZ2VAFUEj/KNegHar5XJxqbb/GUW5kAdipAciITNtMnX2omvrSfiLiuGvqkC5BY5lJFxfKAoOpIGuums9aNYbjNpQqs4BhREHUwCCNNZmaVyo0YzhagiFp71m4ncZbTlD5gNOfqe+k1js8bt3DltfzDrtAAInST1OlLfGMRiFuI98BEYwEBB8oiSRJHP19KK70JQWjuMPh/Fl1IZyxB3IEjsSulGAO9fPGxcYi0MM3lUKuVZh3LNnkHlGuvKK+hj0oqIG5TkFiROz3qnFXsiM0zlEx1qy6TBIWTGnc0vWsY7W73xyAoSfly5TuADPm2qr3UgQkEjxB9nij3RdvZ1RrDqBI8oU6ebXbVte/ambgXE/wCItljo6kqy9COnUEQQa+f8K4hbRcRExcIJV1JDxmMadyJ1HvTX4JSUe6SZY5YBlQq/KAN1idunrVkVJdr8RjHP1NY+J4sWbT3D+FSfU8h7nT3rZ1pQ/wCI19lw6qNmaT3yiQPqZ9qBtkCQQQuOu4y3euMyr8IfKByiQBIMmV5n86JcLa5irmRnhUCm6oZjLGYAB+WQNQNBrzOixwYXbdl2WAHCkkjMBqwQnprqJ303o/4FwhtXLpzBxABYGVLTOh5mDr60GSgDUd+IKL/SOVwgDoB9gP0r54vEg+MVmiGuKddRlLBYPosfSvoF63mVl6gj6iK+Z4mwMPeHxNTEArJCMPmO3mK6abSdxE1l9Ltmb+UniauPY9RfKWRMPnbpKtISOgiT106V9Gwt8XEV12YBh6ESK+d2sZhjcE+dXIloKvbUTAYz5jJ1jkAQen0PDRkGUDLGkbRyjtT8gqoJ+0hxEj4TywWVIzExEiJnlSx4Pwy23ZyVUxljRTJgwep007a860eKrPxbOcs2VCGyqJDLImY1nLt6+9LHFFd0ywCYBnPuATAUEwVAGmx6idlYyr7B+0YpIBWu59D4hdgiehP0gfr96TcZjEfEEW1Z7jlQVPmUbIHOkgAHrtyiveHsddKPZuz/ACZg6ErBysh3B56Hp2ECLNprrwi5nYZ2jKMq7QOQ6UtcH5zMxPiWrhVFDckuCuM5ssgzZ3YMSA2QQAuUaoNS0Hee1fQuB2Ht2LaXDLKI9pOUd4ED2pNwuGfD3FcplAOgkGRsw09ac+J4g2rTuBJVSQOpFNzEtQXqL2Tvuc4zxAWbZeM0bCY/e1bLOtfOOIcVv3rTLe+GQ/yheTRMc9I19q+hW2IgHeksnB1NwmFCvMIqteYVVbYzV1dOZpCKoZvz/tWk1jv/AL+1C3UsdyOOvFbbMupAJAPON6ENxeBDW56mdCfoZ+1HnE6GKW8RbNvykiBoZ5jTIQekfdee1IzOR1HYQp00oxfGAIIw86kDzBRIE6gqJidNKG8WxT3VaRqVBCjYEhWMSdeQnTbYVqIN3KPwgFtJlixyqomCCcsmRpWDxRhDayZiCGY7SNSJaR/SJn2qY3pgIWRE3Ut4JaS6roC020ZtD5WuMCo+kjTrV3Dsy2VLHViXEtP4Qw156AmgtlyoKhiA2pEmCRsT1oxwZmu/y2jyCVbKpK7CBPbTWdBTM9BbPQ3AxsQYZ4PZFsG5cMZRJ7ToBpuY3HUihHGsWuJuqSG+GmgXTMxJ1PPpt9xR67hScO6CSY56liDm17kilrhdtf57keaEVddg2adPQD6Uv0+UFC/tJkBZ6l/DsMLWJW6quqQQVOsZgdQYHYanadacbOKRtFcEjXQgkUjJYJaAAM0+affaBr700cCwnw1JIMnr0FRvUE1QhNhCjZmTxNxV7RCq0CB6kmfpt96WuMM1ywGRzlcZntQTma2YJHQQM0f7UW8ZFAwL8wNAddCdqEYhle2BbcAKJKAFs2g/E0FTOYkd1GutPSyoMWtXR8zR4d8P/GVnNwKJyxkBOkcydN+VGfD6DD4i8heFVeekzlK++p+pqmxilw2Bm24YsSEbQEM3Ig7EAajtXOA2TdvBml8urMZ9QBPqPoaWMjFifEL6et+I4k7/AL5ClTxvxJUthMoLknKSJymIaOhhtfXvTXG+n7gUsePMCHw+cAZkYEmNcuoI9PNNE38QgKa3EK1irmRkW4QoklVLCcwGbbcQANaaPAuI0a1J/qHodD+Q+tbPClkLhJ21Y+tL/AMa9g3LqhGCqJBbKSNXOXQ8hVZRyUiWtkxk43xR0uMqHQRzaZIk7NEa9KX2w2dpZV3nadTrzmteLul7rNlbzGR5SdOVe4cHfPp8rFdBERG8nvXPByDrU2AY6FzBxXg4S3bugtLmI0jUMRAA30p28OyMNbzTMfaTH2ihfG8PnS3bBMAiCoBIyo40BMHp71o8NXn+G6u2YI+VHgDOgA6aabT/AGrRmyflj7TOEPcDce4icPbC5v5kBcuoJC6ZtBEGJ+1L9y6l+0ocNnmS/wCHmMoBPoZ3Ou0Vp43Y+JjSrTDOPdTEfamu5wDDqmXJoB/Uxj2mlJ9L0/E1s7jGZnBF6mMYsLhS4ygqoBgD55VT67/SheAdsxywhGkqqg6HUSBO9YbV1zhyMvkdh5pGySTpM95gbVu4NgXPwtNHLSS2+jHWD70TpwBCnsw1F0WE13kGe1mJMuNTr2P50U8U8eGHAWJdxoDsBtJ7fnV7cKXKQ+o0iNIImINfPfFdx7l+4/JZ9lUqg+5H1q8C8qDeIvKRdiEmsuuEF4shDM2QAGRl+JMzpuo07d60eG/FZU5GBYyIkgKFAMgcwZI7aGg2Fv3P4RrTDyjM6zuJAB05Dn7miXgnG4e3nt4gLDkFGZQRIzaEn5eUe9ajxrqQ48xWyD/nU+mYDELcVXUyD9uoPettY8FbVYCgAcgNB9q2UwG5lIqcNZborUazsapupB3PNFZ8Th1cQZ9iQfSQdq1warae1IyrCUwfY4bbRiyhp6szNHLTMTHtQ7imAW5iLDnUDMuWNPlZif8ASoo3dmgfGuJMhVbSh3EzzyaaTroT35ViXlz+8eouZuOcKtC2CFynPuNDEkx7xFYOA4gW7wDbNoSf9J/fWt/DcS3ELTI4+GUcSRzgSI/81n47gHSzblRnSVJXUFScwPXc/c1pSipxv5guTdxoe/CnKJMGBtJ5DtQ/hfDEVT8QAsxBPQRIAHWJP1pO454hxNt5tuRbOwa2kqYkqSy69R296x3PFeKUlHYE8yFUEHmBAiRtqDtVJ6dwujKLC49X7KjFWiqjKFaQIGWPxRz+YCi7t3r5zwTxQVuFr7lpBA8uqzE/III8o6UyJ4rwx/H9Uf8A+NVkTLodyDjAHieyzXzzZ3Cj0gQPTWfWaLp4eW0hJcsdoACg++5Pes1/G2DiEum8mVTMQ8/LA/D11onieM2WWBdX6NvB7U9mf8AX23KUDcBeFuEfxKsS5CLcJbmWYgARyHljU9dqeuF2VRMq7S32JAn2Apb8JYq1Ys/Da7azFifnA3gD5o6Uy4FwUGoPoQRqT0oMjPyOtSf9ZvTY0J8R30TDXDcBKkRC7kt5RHuaLW9jVZpp8QBEvBYr+GwqC9lRmkwSAQpiND2O3aN6EcLIazeCglVXM8AwdDlBJEkFhJ0Ej7H+P+FvjXHuvdOQCcgUT5RtmJiJBO3Olzhbj+Gxep+W1EdSXHuDt9asJbE33CDUNQlwHjv8QcjIFddo2YDQwORHSrsKpVbhEIBdclzJ6gCAZPL8+xWvDWHLXfiEn+UdRBzGZ07bH6U0jDfHRkXOnnLgtbaCDIjWJ3+1ZXxKuTivUcrErZg20vxXUM+VSHZ7hiJtk5on8RUiYj5iekFfD+NJISIVlLIp+ZBMx9DP70AcXwhS4yoGZbSqcrScxdlUkdCSf9NS4Gz/AMSmecxY6HkIMzOtPz41OFviLDlmEK43DB8dZygkqM1yNlAnKffQfTrV/HPEtuyxQgs4AMDbXUAnl96PlAAxgAkamNdK+S8UvFrjM27eb+0egrF6ZRnIvpRUNzX6xla3Fhnyotu7s2kAsCDprlWSRvyFGOH3kAsZSuW3oTIIkoQBppJn1pU/j2OFGHI8s5td+semaT71twGFFwBM5VtysSDEwfYE/U1qycBu/wB44YstWRHq60ikjjHC2V7hEH4jaDfMmZbjHtDZRHPWmSw3wkW2JaOfTc/sClnxXiLma0yMRBZfL1bl3n9Kz4XHPiIIXiQxEw4knKwA3UjtrHPltQ44eCATrI211rVdVwv8yZImTruZjt6VXiLbHLpOm1aFIFCdYuSrvW6Gp9Q8P5vhWiWkZQAI5bDX0Ao2daDcCxiXbataEJtERlj8PtRoU/HPOt3O1latVZ4om6lDueJHeoMBUq4ZpDtcICoteKseUGRSV0zMR01gemhmlXgtxrgENlFzEKjKB5irLqQZ00B5dKK+NL4Z7iBhOQLMwBvPvBpc4ODZvW2z2zBzBA5BJgqNQpAaNfpRogGP5hqTy1PqeFspathVGVVEUCwl9cVfYn5F0XuN59/09KE4prtwENcuZW5EqTHISFE6b9aot4Joyi4yjopyfXLEnU6nrSEw0DZ3Csxt4zhEuqEYasRlkTlI1zewExz2518p4lw57N1rVweZTvyYbhh2O9N9jhJA/wCZd/8A6P8A37ChfifBlAhzMxM6scxAGsCfWm4EKavUFov/AAtasVa0rw0jLJ0aI66yJHbQ/St6cF285+g/tT+QltiZe5jsWRua0WsObmcgnycgROokc9tDqauxHB8iSLjEkwO/X7TVvCOHm6LiI5W5GYNMZo5GNSCrHQdDVNsS8dBxylOHUFFJ5gT9NaZPBGFIdri6W4js7Ty6gde/Y0pYK4yjPo6ruFn5hHzCAR1nYxX0jgnEUuW1yALp8o0yxEjYbf2rNnylV6+YeTDx2DYhlW0PrXqih09/0FcZoqg/XxEVFzxnxg2VFtdC6mW6Ltp3OtIVnFbQ5ULOXzERO8DlNOHj6wGRbnIAqffb8j9azcCRGtKAEMCDoDBG/KnHJxUESAWdwLwNsjXCG+a2SPVQY/Op2MXdeYdu8f7CqbAz3jl5B200nN5Y/wBX2rXjMG/wWJtxC9V0+9Leuf3hr/DPXdEdi7ZsrQQSCCAY26GoeHrk4xZJJ1MnfVWmfoKz8Tu3AblsKvlABBOpkA6a9++3tRDwphSbguadB1gKQx+rj6VeU/kt8S1U8hHpBpSRxaxZtuLDgFWObMfmtjWAG6T+YmaeF2r534kzPi7gAJMKAB/ln6TXP9DdkXWoZ7Eji8LkAJA6DUmZgbr219/aq7rGBmbnoNAJ30FaMYkJbSdRA5aaan6rOtQXylHfRYAJPWZP5U9WsgTrMeOJmOyf9QvxDiLILaqud3E75QNtZPrQiy3xjqDpdXnMlQS23Tb/AM1e/E0uuGVZCaa6TsRH0rNwi6ouR/SxL9s2k9xtVLi4JdbmRatST3+038SAVRMDX9f96u+H2qzjFoFAdCCY6iD/AOKuxDKgl2CgcyaApoTWuXZkvBd5rd67YJ8sZ17HQH6hh/009Ckjwhhma6+JYFQ/ltg6ErpLenlEe9O2auhi6nEzkFzU621UIatZqqtc6aeooSJFDeM45raqttM1x9FHIQJLMeQH689qIMe9J3iLDteukl/IizlBE5vMTz8p23G1c9TyapoxpyNQfjPD+Iyu1wK0SSQw0G5iTJPfc1Tgb9izbUPKudTIgkEmN9xHSiWEuMMGGa4zHI0y7GcwYARMcxHpQEYJ7yvc3FsSec5QPKPRf061qXJYN9CUyV8wmeI2SJDadTU8PxCySPOPYg/rXfDBVhdsNs3mUdm0aPTT60Ps4G9la4jslsLMrEsQYGka8+1UMlkj2lqhNVGOxjLA/FQ7xHdt3MgSTkmeQ82WPX/er8LnCqzEZsomOZIoXiDLt3J+x0qsGT6hP2l5F4ic4xhLgS2LaP8ADX5W0BfnmWG22O3OsVniJRELCSRIMaldh9dfaKt4zjTct2bB0ys5nopyme8Q59K14O47aKDlBAjUAKNIJ7DTrpTHHHdw1zggKy3/AHkcSScnUrIEagNGpB2NQ4Cly1iEcowtSQSRsnmSe530FXeI0KW7ajnmYkbkiAIPIQdqGcO4RcuILjs3PKM7aCT+smKoZfwcjFFQWqb/AAz4fZ3810IywzJMswYydFbQaAa+uxFN93ggnOtxxd5NOnpl2K0gWs1m4CDDLqrDsef71r6fw++bltLhEZ1DR0kTWb1XLTA6kUlbE04ZSEgmSIk7SYGvauXW0q23saWfF/G/gJkT/muPL/gG2Y/p39KoqaUD2gjswd4sxdq6gtq4Z0ecq66iQQY0ESfpHOhfCOJJMaTG40BiTr7c/ah/AbDi6jlGKBgWJBiJDT3kfnWbiDp8a4tvQMxAI2gnyrryjc9T210lNUI1CK4t58wzgMCbb3GGqkDK3ODuD6QNaK8RuAWHJ2y/7feg+DutaUBlbJADRqVYfNI6TpPKK7j2N4pbB8u55EkbaHkN/wBic5/E9n/KkK0tCZcRjbl64boQKhGQmJGUyYZupE0w+FMV5vhlB5VPm1BgsNNd9CPpQbA4A3MLebI0Lqh80EQ6swP4ttY7bCtXg9mOIbOQTkk5dh8mUdtBt2NHlSlPtUvmCgHmPIFL93hwOMLf4B95A/KtHGeOJhoDBiTMBRJIG59Kytj8+VrRJN8KFI3hSS89NDHrXPxY3G/Bh4zu4J42ireBOiqTJg8kJgdedZMLwu7i5diVQTlUfQRy350U46AcYATAAJ9TCR7zTBiMXbw1qYMDQAAwzQYEgVtC8a49wmylko/ynzu01u0qkpmbSeRnfpVxw1kk3V8rAjNanNmUnVkJHLeD032qF+yDuCC5kSIAEyI1PSNYrPg7qi6Bd2mPbUDTpzmmrZ8+8f6hUCXVdAfbW4xcUt2bVsEiB1EyZ969wQ4WPiZZIM+ZQzCSSImfz5Vq4jhAyAmAE8wnbQH22NCcE9nOSylbaQz6GG1UKCB1Y7cwKURyTszMAKufR7YBAIrS1ZOG4hLqhkYMp1BFbYp3ph+CY37kF51Gzuamy1Xa3NaDBEVvGuPZECqSsgliDBIEACemp+lLmCFu5hbjOzrkykhTvnYA6SASNCJOxNFvG9iSGYwhGWZGjSTz6j8qC8O4cCl238VGLqrBUDO4yNm1VRqYGwPMUj09fTuOsg6lODtn4d1kc5AQFDkLmJkZoncbD130o9wtrtq2qfBzgkBtQCrH55HMTz7ULwPC7d0j4j5YOXJp5lnSGmNZMgazO1OluNADSPUuB+GPGQvsjcQLtt7FxoO3l0J0U6gesRRTi1q6MNbuLdVbbCMnyjYSJnzGVJ5fNFDeKITcuA6HOxI66mPtFbOI4S7dXD2TARFbNLLBcu2hg9Av1POtWuFkxKFg9qLksPj2CJmAbNsZkkToZnc7D071ix18WicwJM8txJmD3ohwfhN4MTeIiPKJBMyDIjRdo9DGlA/ENrLfuKNBmUQNjKrGnvSMDL9QhD/5H5iCgJFGEDxpblsolspIALeU5mAAMypJnUxIifejFviy+UOuXlO6/wC3vV+FwIFkW875Mo8uy9do11oPxmwLeZQPKVkSSdZYHftlouWPMeMRTKLm/wAQ25tBv6WB9jofzH0rvBLimxl/pLD6nN+tV3Xd8EkDOzqAe2mp9dKq8OWmt3EtsQUuSQNZBAzb7Uoj8sj2MYikkkQfawfx8ULYmCYY9EEsx+hj1Ir6eigCBoBy6Clfw1gjbxeJOSQ0Fbm4gkllB+mn+Edqa2FBkblXsBFTts7/AL60G41wSxePxLsqVEFg2XyiTrOnM60Zt/2/Wkjxxcc3QmuQIGC8ixLAz1Og/ZppUsEANQR2YvXMXbW87C2WQFRbhyrZbahFzAqQykKNCAYNYWT4l0EgJmJLHUgsTJ0/CNdBy5nnTFhuA2zhxiLt3IGExG2pAG8sdNh1rFcwaFPiWpKSBOnzcxH4SOn3in/UXofEsLcNFX3BVvUw31MyfpVBxjMHW0BnAJ1KzGskQTmPas+HtE2wk66wOZjYb6gc/QUB4Pgyz5gcgTUudApG2/OeVZkxdlvEadAH3hHCYS8bYW2tw2zroGysdVJECCdSJrZ4Xv8Aw75U6ZwQZ3DLJ1n0I9SKOeBOI3b1txd1KlSDAAhgRl8oA0K/egXHybOIe7y+MYA3lVtPHvn/ADpzNzLIRFQjxfEJdvJbQk3VYAgSAQ0SC3L8JrAlx0c5hlCAquQkDzMWYr15aig9jGMXe+DlbMW0gwZzD6fpWi3xNwuW75w2xIGZGkHQxJBGkE8+1CiIpCzUceQYr8d/tDJu6/GLKSSvmcFiMu0QwH9+dR4hxF7qBg4uEOuVSoVQ2uwAk6dSawWb4s63DlEyAYY7bgCY561pwWJT+ILgAKSci6AEDykydFkgx3XlpVspowVZRR8zXxfDTcUAbKT/AH9hS5xnDEPbGsklYjn5f7imvEY5EvhnW4v8sgDIWJMrPySI21nnQO8XvYq2y27i2wSQXWJaN45AQDHbvWfEGVgfFTQ+YNjOP3r9p7xHjmzLZUg5SGedoGqqesxJHpQnEY9bumtozJ3+G50gkDY7awak+FYEgZmLGWaNSDv/AG96H8QGWe+nWP3H5VpUCwBK+iFxHI3217+Y6/8AD/ixS4cO2ockoZmGAkgdiBPqO9fRRSP4EsJ/LdQPNZEmBIIbIdfVTTzTU8zm5O5xtqzpuavc1Tb3NGYES/Hqn+Tp5Zae5gR+p9qBcN4Pcv6qAEGmYtEkbxAJ0pp8aW5sqelwfcMKy8Pv/BwVsr8zSB2JZjP0n7VjxuRiAXu6mgDe4NbAZM6AZ2XTbyKIkk/Wtvh3EwhW44kHQTqqRJkHYAzQ3FcUYoyCNTJfUEx1IOu0TWHB4dD5D5GuQPx7E6bzlJP2A/qNFkxkijNGNsZFHRlviYfEa4/IaLB/DAJ1Hqax4Phl0ICEOZuQDA9uUTU8VZFoiysEu6y2hgHQAT13J5/em+yrWrbMz52nRiObbDTYVT5jjVVWL+mvI7gXg927dmyWMkSs7gc9eYg85rFxPA//AFQXzDrmJJLCQNfYfSmHheGTPkVirMBmZSM3URIIG0R3oTcw1r+LcO8KCyhyzSSAQcxJgbRy+bSKYV4gsBWpFdW/C36Q3gb6P8rBo3AOw/tWHxJaBtq0bdtYb/eKjwvgqO0hi1oyQZI1ErG8jWfp3FEcV4dQK7DO7BCFVnJEjUd9+9c8OuPINxmQL4itb4mVs27a6ZQZPuQo7aa+9auIYd7duxdJ/l5RB1lSQMwkdxp61mTCNaOVrcloCZ1kAk6+TdidtetEuOYW8+DtkAwCSbaghba2w+aQdtQNPtNdIBT1/OITIce/7zZwLxIVhboUIIOYBiYaYO5naf3o34XFJcBKMGAMEgzrvSv4FsApmykBcwnk2YhtOkag/wCb1pow2GW2CEVVBMwogSeelZGADkCR2VtgVLl5+360p+NcKSbdwd1Pv5l/I/amzr7frQnjmDe+BbGUWzqzHUyNlA/f6FjNxKn2ixAVjhQxOBtIXKFCSrbg/MNuaw1K3GcBfwyH+YCk/guHSeZTSPUTTbwvCqc6lZK6qDJgAmQBr+Vd4paR8NfAVQfhtyUGQCQPLp/4FKTIwINiieppyYlWxu4l2rhuKAXf0zNH51v4fgczLbEksdATpO5PsJJ9KD4N4jtTv4OsBzcvTqAEXtOre/y1szP9NC0zjcZ+GYFbNsIvqT/U3M/voKXvGTKgaPKxRjICkljlXUNofKPXQxrFNSGQKVPGtvz2zO4I/wCkyP8Au+1YUajyJjsOM5MgQeYn8MwrMUtxoTJnkB1rmL89wLbJbLsdB0k7aAHn2onwt5L6aAqD3E+YfQfeofxL3L112WBlEydQsyOXISPatCHZYzZ6laUIp11fxqZ8JwZmYK1xQ7fKGnzHWNdzqJ21rVxG2VvsoRlSQqypAyooUanfbU9+9QvKGJcnQGI6nnE77D71XY4gxVrROisSsyTJChgD2janY3LGjMubCEAIPf8An9YXsC5cW3lYKQrgEiZhoy9BsPtWR8dcIVZhwYYEaxPTkfToeorZiuIDDW1CaskknkS4kiOe+3bnQW5/LLLE3CvnMyfiGZHoJy6c1PWlFCRYEPEU5AE/Mlh8RmJjUagRETyI60CxeELOQD8unbTemWzh/hpJ5b+tZvDOEF+6Eb5ZZjG5AjT0k1WFq5MehNP/ANCuKCNHgZSiKkjROXLM7sB666/TlTsTQLBWgt4hdALawPd6NGnYW5C5yH7nrhqNk71G4a9YO9OgQF4kRmsOFTMTGkSdxJHcb0E4tZZLFkbBFhuzEKAe+s/Wm66gIoPxnDC5ZZc2UnLBIJ8wZY26mB71yMOQhgPvNdWInWbCBBndeekMT9hAnfejvC+H27gS4VBaBMNIzfkY/Sl25YYMVbQj79x1FWYPENZcEGNRmg6Ms9K3eoxs6WhlI4BoiEOL2g2NtKBJlWPbLmPv8ooxxNot9gQT7SNfcipXMOuf4sDNETzjpQ/jPECoyKMzPsOwIOvaYrnK5dlA8CPZeKkmDrWGvJdDqC3mkERrGViPYEfUVpwXBlxGdyxVhdcbTImTz/qJI7GOVCFzkzmBMkwyqwDbSMw8p/ZopwviDWpylYLSQVAGbSYyxG3TnXS9QMnD8HcyJxvca+HYFbS5UEDvuT1PetxGlDeF8UFw5To0TG+giYPuPrRMnSuGysGPLuOJ9ojeIrufEZgxAtiNDHnBJme2nuDVa4w4mVu3GKnSC8BjspCgx9udWcXtZL5kSM6uAdmWQSPqCKPeIMPbbCvcRU+QMpCgHkRtXWx5fpooHRiiLJubPD2IJT4bGWtwJ5lTOWe+hB9J50XFKHg52a7dJMwig+rEn6+U03ilOAuUgSvEmnOoPVlnn61Ve3pnqNYwZS9xXxeNXD3HJktn8qiJYECYnpP5ViOKv32a0lrKMsnMCCFeQDrG+u003FdZjXrzihuH1xd3T/7Vsf6rhrDjcC9b/wBCaGctPmWJwvwbr2z+AxvNO/glgM6iACAY7jQn7j6Uo+KBlxl8RpnB9mVT+tHPB2Ii8o6iPqNPuB9a6mYc8P6XEL3H9DpyoR4rRPhS58wPkH9RO6/lryiiyjtU2WRtWHH1uGrlG5L3PneAtXwjKmHdmDGScoGYw2snow+1ZntXLKsrx8RmGYAgkE6hZ2nUE/5u1fRsNayKdNSWYx1Ylo7xIHsK+ekm49udSSXM9df1YfSm89zbgJzbbx+8w8Yt5Sn9MR7yST+VSTDsWRSpUnzICI066jberMdigt9ZGbLrHLNrE9pirFvNne6SuuaNzlBOaBtr6U9HZcdwMyBs9TWVtIQzFibUMfLKzJykxJIkTHUcxWDE24uEBg/+IGQeuvOs2OxuRXtsZZyC/l0BgHLMzoABtFQ4JilZlDgaRAjQgctd9tudMw8qJMRn4hqEqxWLuu/w2aQDA0A9zA1NNXgbBZWuNvlAWe7GT/2j60axXD7Bl/gW3aNBlXzdN9PrVvAsB8G3ECWMsBAAPQRWbJmUoQBUE2TbG4StWfOWImVj6En9aIEVjtAjattP9L/xxD9yF1dKrw/Or7g0qqzzrTAlRFDOLJCj/wDJb/71opFZ8Thw41EwZHYjY1xjo3NCmJ3jFfPYI/xg/wCiKB8USFP+X9TTnxbg4vBTJVlOh3HvSvYwz3mYhUbJoyFiryCRO0RPL9nb6fMoxb8SMpLRoU+UUM+GVvm5p8mXXURMmQeugoqto5RMg8xO30rNftxqZPprzFcnHk4tNzAMJg4rYU2y4QIyMoJBMMDI1Guug1mh6YYNbuMfw5ANtCxg+8fpRriAmy4nmDtsATQ+2sYW83+NRy62uvrXSx5icK78gf1mR0Ac/E2eGLf89jyVI9MxB/8ATTUBS54RwxyNdbTORl7qBofqT9KZFrF6pg2Y1KGhAviLhfxB8RSA1tTE6AjQkE8hA+sVm4Qxv4G4pUgw4BOx3IjqJ09jR7GYZbi5GmDuASJj0qaIFAC6AaADQADpUXKQnH2OpVQD4ItD4DXOdxySOkeUD7T/APtTOlYOH4FLQIQQGYsR3MAx0Gm1b1pityyFveUepZY5/vlVN/errB1NQxA1rV6hbwiAv8UpNYMMn8+6eeW3/wC4a3mh+C/597ba3+T1zwO/j9xGxC8cYfLjSeTqrfbIf+2tvgzDL8ZCSx0aB0MTr9K1/wDEazrYf/Op9NGH6/WveCFm4h6BvyI/Wush5YP0ijox3GnWpD3rx33r096yAVLnhQDinAA90G05tMwYsQoZYBGoU7MSw1B5Gjy11U1J7AfST+v2qk7hBiuwYnXPDKYZXuXHN12BVSREM2kxJ179JoLoXCclEn7AfX9KefEOFL2pG6HNHWAQfeDXzs49Las05nbWPyE8h/c0bBmM3+kdApJO/MzYzDi5eaB+KIG7MdPqTRI8AdLbO6hQAYEgmYJExOsjtVfhK01y8pI2YsfYT+cU947Dh0C/1MB9dDT8mQ4yEmJiGYt7zJwK4Ww9pmOsR/0kqD7gUbtCqMBhMltEOuRQsjSYG9a7Q7VnGPmSR1ALVqSLRyrXWUqJrUtb8QoRLTxqq0NTVrVTbOppkqQINRFWLUedc50EbcpZaGvwxRdN0LDkQSJEjTcbHbftRc1C4KyZFIBqMVqmIW6n8CrbYqRFZQliMLGCeLYFrlm4tvLmZYGbbWJ+1AcBwu9l/hsRh81stm+IlwDXqdZPT6ac6cyNKim9GmVkHAfPwZR3uCOE8ATDsWRrgB/AXlPpGvvRpK7FdTeiHJmtjZgkz0VGKtNcA0pvC4NzyDtUgK6F0r2WtWLF1AJkrI1Pr+lWXEmqbQ1+laTW/gOPExd7uY7tokEAwY0O8Hr3oMnC7wvfEzKq6ZgpY5gORDaCmG4NKhaQeX3rOPSKIYykRD8Z8RtXlti22YqxmFaACI3I19qO+EeFZES7ocyfQ6T+VGb/AA+0x81tD6qD+laLVoBQAAANgNAK0qgUUIBa5x07CoZdeVSIqxbYmqKKfElmVi36V6NYrp396i/zGqGJQbqTkZGdCelAr/wrWHZr8KHzM2gnO8mB1YDTTpR1RofWqcRgLdzL8RFeNswBid9/QUJxb1LDRN8DWtLjhGVDAQnmpJJE/iIhZNOC2wY02M+9aVtgQANBoOwqSrrSn9OXblcLnqpy0Naktuq8u1WD8WtPTGFUCATJR71YtVWTVi0yVPPVNsamrmqm3ua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QSEhUUExQWFhUWGR0bGBgYFxcXGBUWGB0YFxgbHBwYHCghGBolHxgcITEhJSkrLi4uFx80ODMsNygtLisBCgoKDg0OGxAQGywkICQsLCwsLCwsLCwsLDQsNCwsLDQ0LywsLywsLCwvLCwsLCwsLDQsLDQsLCwsLCwsLCwsLP/AABEIALwBDQMBIgACEQEDEQH/xAAbAAACAwEBAQAAAAAAAAAAAAAFBgIDBAEAB//EAEEQAAIBAgQEBAQEBAQFAwUAAAECEQADBBIhMQVBUWEGInGBEzKRoUKxwfAUI1LRYnKi4QczkrLxwsPSJENzgpP/xAAaAQACAwEBAAAAAAAAAAAAAAACAwABBAUG/8QALxEAAgICAgEDAgQGAwEAAAAAAQIAEQMhEjFBBFFxE2EiI4HBMpGhsfDxM0LRBf/aAAwDAQACEQMRAD8A+yo3lH39qlyqAG4rynSOlBLnnOlSU6D0qLDSpAQAKkk6xr1vauEVxDyqSTvOpA1wCvAVJJxGkmuHcV22sVxtINSSTrgNeNcAqSSUVGp1GKkkgTv6/oKmBUQNT6/oKlUknlNcZq4N6429USBJJkVG2d67mqANVyEujLAa9XARXauVPMKi5qU1yKuSdXYVwNXa4FqSSRqC6CvBq7yiqBBkqQnSrOVRy6V1jVyToNdBqFeU61JJZQ/iMgiADvvW8GsuL1ihbqWO5P3roHeux2rhPYUUqdnvULV5W1Vw0aaGdfalXHeLgzm1at5pOUNJ1nSQqiTvpGpoj4dxCtmWIuIACuXKQu407TGuoqGwZYqrh33rg9a77V72qSp0etdB71E+le9qkklPeue9QntUvapJPL61I+tRB7V6e1SSS16100KvcQYXhbCeUkCfNJ0mQRoAJ57waK1VyypHcgOdeY964BvUSe1QmpQnJ13ropd8QcduWHUW7anSWLEgQSQAI56HU9qOWsQDbDkFQVDQdxImNNzypTG4ziQAZaTXjWHhuKe4C5UBCfJ1I6+n72isPii+htG2zhSSDG5IB106c/akBrMILuocB71KlPwzxK1Zw4QsMxLMqTsJ76Ac9+c0c4Oj5S9w6uZC/wBI3HeTPsIHKjDVqRlqEFNeWKixNVYbFK5OVkaNDBBj1jam/UHUXxmgRQ7jvE/gIpVczMwUAnKJIJ1PtRJmjeKTuO8V+MTZC5VDxnaQQy65v8AGnIzO1TI2tQsQBYX1GHhGON60HK5SSQQDI0JEg8wd/etgFIvDfFb2m+FcCtbBjOJDKp1kzvE9jpzp5VppFlSD7wnGyJbpUWAHKok10NPOnLmBNGLKyw1wVNTUSKdBnVqlx+dW1U/7+1C3UsSRiNzQfxVfK4Z8pIJgE9AxAP2/OjGvSh3iC4Vw9xgPlGb0ykNI76ad4ohKiF4Qwv8AN+O8hLatcJIgGCVAHWCp/wCmjPhJj/EFmaTdt/EMcs7Ex32n3FK2La7AuWWurbuO3NgFdoUljMAtm6+/IP8AY+FhUN0oBoEXQZ2VAFUEj/KNegHar5XJxqbb/GUW5kAdipAciITNtMnX2omvrSfiLiuGvqkC5BY5lJFxfKAoOpIGuums9aNYbjNpQqs4BhREHUwCCNNZmaVyo0YzhagiFp71m4ncZbTlD5gNOfqe+k1js8bt3DltfzDrtAAInST1OlLfGMRiFuI98BEYwEBB8oiSRJHP19KK70JQWjuMPh/Fl1IZyxB3IEjsSulGAO9fPGxcYi0MM3lUKuVZh3LNnkHlGuvKK+hj0oqIG5TkFiROz3qnFXsiM0zlEx1qy6TBIWTGnc0vWsY7W73xyAoSfly5TuADPm2qr3UgQkEjxB9nij3RdvZ1RrDqBI8oU6ebXbVte/ambgXE/wCItljo6kqy9COnUEQQa+f8K4hbRcRExcIJV1JDxmMadyJ1HvTX4JSUe6SZY5YBlQq/KAN1idunrVkVJdr8RjHP1NY+J4sWbT3D+FSfU8h7nT3rZ1pQ/wCI19lw6qNmaT3yiQPqZ9qBtkCQQQuOu4y3euMyr8IfKByiQBIMmV5n86JcLa5irmRnhUCm6oZjLGYAB+WQNQNBrzOixwYXbdl2WAHCkkjMBqwQnprqJ303o/4FwhtXLpzBxABYGVLTOh5mDr60GSgDUd+IKL/SOVwgDoB9gP0r54vEg+MVmiGuKddRlLBYPosfSvoF63mVl6gj6iK+Z4mwMPeHxNTEArJCMPmO3mK6abSdxE1l9Ltmb+UniauPY9RfKWRMPnbpKtISOgiT106V9Gwt8XEV12YBh6ESK+d2sZhjcE+dXIloKvbUTAYz5jJ1jkAQen0PDRkGUDLGkbRyjtT8gqoJ+0hxEj4TywWVIzExEiJnlSx4Pwy23ZyVUxljRTJgwep007a860eKrPxbOcs2VCGyqJDLImY1nLt6+9LHFFd0ywCYBnPuATAUEwVAGmx6idlYyr7B+0YpIBWu59D4hdgiehP0gfr96TcZjEfEEW1Z7jlQVPmUbIHOkgAHrtyiveHsddKPZuz/ACZg6ErBysh3B56Hp2ECLNprrwi5nYZ2jKMq7QOQ6UtcH5zMxPiWrhVFDckuCuM5ssgzZ3YMSA2QQAuUaoNS0Hee1fQuB2Ht2LaXDLKI9pOUd4ED2pNwuGfD3FcplAOgkGRsw09ac+J4g2rTuBJVSQOpFNzEtQXqL2Tvuc4zxAWbZeM0bCY/e1bLOtfOOIcVv3rTLe+GQ/yheTRMc9I19q+hW2IgHeksnB1NwmFCvMIqteYVVbYzV1dOZpCKoZvz/tWk1jv/AL+1C3UsdyOOvFbbMupAJAPON6ENxeBDW56mdCfoZ+1HnE6GKW8RbNvykiBoZ5jTIQekfdee1IzOR1HYQp00oxfGAIIw86kDzBRIE6gqJidNKG8WxT3VaRqVBCjYEhWMSdeQnTbYVqIN3KPwgFtJlixyqomCCcsmRpWDxRhDayZiCGY7SNSJaR/SJn2qY3pgIWRE3Ut4JaS6roC020ZtD5WuMCo+kjTrV3Dsy2VLHViXEtP4Qw156AmgtlyoKhiA2pEmCRsT1oxwZmu/y2jyCVbKpK7CBPbTWdBTM9BbPQ3AxsQYZ4PZFsG5cMZRJ7ToBpuY3HUihHGsWuJuqSG+GmgXTMxJ1PPpt9xR67hScO6CSY56liDm17kilrhdtf57keaEVddg2adPQD6Uv0+UFC/tJkBZ6l/DsMLWJW6quqQQVOsZgdQYHYanadacbOKRtFcEjXQgkUjJYJaAAM0+affaBr700cCwnw1JIMnr0FRvUE1QhNhCjZmTxNxV7RCq0CB6kmfpt96WuMM1ywGRzlcZntQTma2YJHQQM0f7UW8ZFAwL8wNAddCdqEYhle2BbcAKJKAFs2g/E0FTOYkd1GutPSyoMWtXR8zR4d8P/GVnNwKJyxkBOkcydN+VGfD6DD4i8heFVeekzlK++p+pqmxilw2Bm24YsSEbQEM3Ig7EAajtXOA2TdvBml8urMZ9QBPqPoaWMjFifEL6et+I4k7/AL5ClTxvxJUthMoLknKSJymIaOhhtfXvTXG+n7gUsePMCHw+cAZkYEmNcuoI9PNNE38QgKa3EK1irmRkW4QoklVLCcwGbbcQANaaPAuI0a1J/qHodD+Q+tbPClkLhJ21Y+tL/AMa9g3LqhGCqJBbKSNXOXQ8hVZRyUiWtkxk43xR0uMqHQRzaZIk7NEa9KX2w2dpZV3nadTrzmteLul7rNlbzGR5SdOVe4cHfPp8rFdBERG8nvXPByDrU2AY6FzBxXg4S3bugtLmI0jUMRAA30p28OyMNbzTMfaTH2ihfG8PnS3bBMAiCoBIyo40BMHp71o8NXn+G6u2YI+VHgDOgA6aabT/AGrRmyflj7TOEPcDce4icPbC5v5kBcuoJC6ZtBEGJ+1L9y6l+0ocNnmS/wCHmMoBPoZ3Ou0Vp43Y+JjSrTDOPdTEfamu5wDDqmXJoB/Uxj2mlJ9L0/E1s7jGZnBF6mMYsLhS4ygqoBgD55VT67/SheAdsxywhGkqqg6HUSBO9YbV1zhyMvkdh5pGySTpM95gbVu4NgXPwtNHLSS2+jHWD70TpwBCnsw1F0WE13kGe1mJMuNTr2P50U8U8eGHAWJdxoDsBtJ7fnV7cKXKQ+o0iNIImINfPfFdx7l+4/JZ9lUqg+5H1q8C8qDeIvKRdiEmsuuEF4shDM2QAGRl+JMzpuo07d60eG/FZU5GBYyIkgKFAMgcwZI7aGg2Fv3P4RrTDyjM6zuJAB05Dn7miXgnG4e3nt4gLDkFGZQRIzaEn5eUe9ajxrqQ48xWyD/nU+mYDELcVXUyD9uoPettY8FbVYCgAcgNB9q2UwG5lIqcNZborUazsapupB3PNFZ8Th1cQZ9iQfSQdq1warae1IyrCUwfY4bbRiyhp6szNHLTMTHtQ7imAW5iLDnUDMuWNPlZif8ASoo3dmgfGuJMhVbSh3EzzyaaTroT35ViXlz+8eouZuOcKtC2CFynPuNDEkx7xFYOA4gW7wDbNoSf9J/fWt/DcS3ELTI4+GUcSRzgSI/81n47gHSzblRnSVJXUFScwPXc/c1pSipxv5guTdxoe/CnKJMGBtJ5DtQ/hfDEVT8QAsxBPQRIAHWJP1pO454hxNt5tuRbOwa2kqYkqSy69R296x3PFeKUlHYE8yFUEHmBAiRtqDtVJ6dwujKLC49X7KjFWiqjKFaQIGWPxRz+YCi7t3r5zwTxQVuFr7lpBA8uqzE/III8o6UyJ4rwx/H9Uf8A+NVkTLodyDjAHieyzXzzZ3Cj0gQPTWfWaLp4eW0hJcsdoACg++5Pes1/G2DiEum8mVTMQ8/LA/D11onieM2WWBdX6NvB7U9mf8AX23KUDcBeFuEfxKsS5CLcJbmWYgARyHljU9dqeuF2VRMq7S32JAn2Apb8JYq1Ys/Da7azFifnA3gD5o6Uy4FwUGoPoQRqT0oMjPyOtSf9ZvTY0J8R30TDXDcBKkRC7kt5RHuaLW9jVZpp8QBEvBYr+GwqC9lRmkwSAQpiND2O3aN6EcLIazeCglVXM8AwdDlBJEkFhJ0Ej7H+P+FvjXHuvdOQCcgUT5RtmJiJBO3Olzhbj+Gxep+W1EdSXHuDt9asJbE33CDUNQlwHjv8QcjIFddo2YDQwORHSrsKpVbhEIBdclzJ6gCAZPL8+xWvDWHLXfiEn+UdRBzGZ07bH6U0jDfHRkXOnnLgtbaCDIjWJ3+1ZXxKuTivUcrErZg20vxXUM+VSHZ7hiJtk5on8RUiYj5iekFfD+NJISIVlLIp+ZBMx9DP70AcXwhS4yoGZbSqcrScxdlUkdCSf9NS4Gz/AMSmecxY6HkIMzOtPz41OFviLDlmEK43DB8dZygkqM1yNlAnKffQfTrV/HPEtuyxQgs4AMDbXUAnl96PlAAxgAkamNdK+S8UvFrjM27eb+0egrF6ZRnIvpRUNzX6xla3Fhnyotu7s2kAsCDprlWSRvyFGOH3kAsZSuW3oTIIkoQBppJn1pU/j2OFGHI8s5td+semaT71twGFFwBM5VtysSDEwfYE/U1qycBu/wB44YstWRHq60ikjjHC2V7hEH4jaDfMmZbjHtDZRHPWmSw3wkW2JaOfTc/sClnxXiLma0yMRBZfL1bl3n9Kz4XHPiIIXiQxEw4knKwA3UjtrHPltQ44eCATrI211rVdVwv8yZImTruZjt6VXiLbHLpOm1aFIFCdYuSrvW6Gp9Q8P5vhWiWkZQAI5bDX0Ao2daDcCxiXbataEJtERlj8PtRoU/HPOt3O1latVZ4om6lDueJHeoMBUq4ZpDtcICoteKseUGRSV0zMR01gemhmlXgtxrgENlFzEKjKB5irLqQZ00B5dKK+NL4Z7iBhOQLMwBvPvBpc4ODZvW2z2zBzBA5BJgqNQpAaNfpRogGP5hqTy1PqeFspathVGVVEUCwl9cVfYn5F0XuN59/09KE4prtwENcuZW5EqTHISFE6b9aot4Joyi4yjopyfXLEnU6nrSEw0DZ3Csxt4zhEuqEYasRlkTlI1zewExz2518p4lw57N1rVweZTvyYbhh2O9N9jhJA/wCZd/8A6P8A37ChfifBlAhzMxM6scxAGsCfWm4EKavUFov/AAtasVa0rw0jLJ0aI66yJHbQ/St6cF285+g/tT+QltiZe5jsWRua0WsObmcgnycgROokc9tDqauxHB8iSLjEkwO/X7TVvCOHm6LiI5W5GYNMZo5GNSCrHQdDVNsS8dBxylOHUFFJ5gT9NaZPBGFIdri6W4js7Ty6gde/Y0pYK4yjPo6ruFn5hHzCAR1nYxX0jgnEUuW1yALp8o0yxEjYbf2rNnylV6+YeTDx2DYhlW0PrXqih09/0FcZoqg/XxEVFzxnxg2VFtdC6mW6Ltp3OtIVnFbQ5ULOXzERO8DlNOHj6wGRbnIAqffb8j9azcCRGtKAEMCDoDBG/KnHJxUESAWdwLwNsjXCG+a2SPVQY/Op2MXdeYdu8f7CqbAz3jl5B200nN5Y/wBX2rXjMG/wWJtxC9V0+9Leuf3hr/DPXdEdi7ZsrQQSCCAY26GoeHrk4xZJJ1MnfVWmfoKz8Tu3AblsKvlABBOpkA6a9++3tRDwphSbguadB1gKQx+rj6VeU/kt8S1U8hHpBpSRxaxZtuLDgFWObMfmtjWAG6T+YmaeF2r534kzPi7gAJMKAB/ln6TXP9DdkXWoZ7Eji8LkAJA6DUmZgbr219/aq7rGBmbnoNAJ30FaMYkJbSdRA5aaan6rOtQXylHfRYAJPWZP5U9WsgTrMeOJmOyf9QvxDiLILaqud3E75QNtZPrQiy3xjqDpdXnMlQS23Tb/AM1e/E0uuGVZCaa6TsRH0rNwi6ouR/SxL9s2k9xtVLi4JdbmRatST3+038SAVRMDX9f96u+H2qzjFoFAdCCY6iD/AOKuxDKgl2CgcyaApoTWuXZkvBd5rd67YJ8sZ17HQH6hh/009Ckjwhhma6+JYFQ/ltg6ErpLenlEe9O2auhi6nEzkFzU621UIatZqqtc6aeooSJFDeM45raqttM1x9FHIQJLMeQH689qIMe9J3iLDteukl/IizlBE5vMTz8p23G1c9TyapoxpyNQfjPD+Iyu1wK0SSQw0G5iTJPfc1Tgb9izbUPKudTIgkEmN9xHSiWEuMMGGa4zHI0y7GcwYARMcxHpQEYJ7yvc3FsSec5QPKPRf061qXJYN9CUyV8wmeI2SJDadTU8PxCySPOPYg/rXfDBVhdsNs3mUdm0aPTT60Ps4G9la4jslsLMrEsQYGka8+1UMlkj2lqhNVGOxjLA/FQ7xHdt3MgSTkmeQ82WPX/er8LnCqzEZsomOZIoXiDLt3J+x0qsGT6hP2l5F4ic4xhLgS2LaP8ADX5W0BfnmWG22O3OsVniJRELCSRIMaldh9dfaKt4zjTct2bB0ys5nopyme8Q59K14O47aKDlBAjUAKNIJ7DTrpTHHHdw1zggKy3/AHkcSScnUrIEagNGpB2NQ4Cly1iEcowtSQSRsnmSe530FXeI0KW7ajnmYkbkiAIPIQdqGcO4RcuILjs3PKM7aCT+smKoZfwcjFFQWqb/AAz4fZ3810IywzJMswYydFbQaAa+uxFN93ggnOtxxd5NOnpl2K0gWs1m4CDDLqrDsef71r6fw++bltLhEZ1DR0kTWb1XLTA6kUlbE04ZSEgmSIk7SYGvauXW0q23saWfF/G/gJkT/muPL/gG2Y/p39KoqaUD2gjswd4sxdq6gtq4Z0ecq66iQQY0ESfpHOhfCOJJMaTG40BiTr7c/ah/AbDi6jlGKBgWJBiJDT3kfnWbiDp8a4tvQMxAI2gnyrryjc9T210lNUI1CK4t58wzgMCbb3GGqkDK3ODuD6QNaK8RuAWHJ2y/7feg+DutaUBlbJADRqVYfNI6TpPKK7j2N4pbB8u55EkbaHkN/wBic5/E9n/KkK0tCZcRjbl64boQKhGQmJGUyYZupE0w+FMV5vhlB5VPm1BgsNNd9CPpQbA4A3MLebI0Lqh80EQ6swP4ttY7bCtXg9mOIbOQTkk5dh8mUdtBt2NHlSlPtUvmCgHmPIFL93hwOMLf4B95A/KtHGeOJhoDBiTMBRJIG59Kytj8+VrRJN8KFI3hSS89NDHrXPxY3G/Bh4zu4J42ireBOiqTJg8kJgdedZMLwu7i5diVQTlUfQRy350U46AcYATAAJ9TCR7zTBiMXbw1qYMDQAAwzQYEgVtC8a49wmylko/ynzu01u0qkpmbSeRnfpVxw1kk3V8rAjNanNmUnVkJHLeD032qF+yDuCC5kSIAEyI1PSNYrPg7qi6Bd2mPbUDTpzmmrZ8+8f6hUCXVdAfbW4xcUt2bVsEiB1EyZ969wQ4WPiZZIM+ZQzCSSImfz5Vq4jhAyAmAE8wnbQH22NCcE9nOSylbaQz6GG1UKCB1Y7cwKURyTszMAKufR7YBAIrS1ZOG4hLqhkYMp1BFbYp3ph+CY37kF51Gzuamy1Xa3NaDBEVvGuPZECqSsgliDBIEACemp+lLmCFu5hbjOzrkykhTvnYA6SASNCJOxNFvG9iSGYwhGWZGjSTz6j8qC8O4cCl238VGLqrBUDO4yNm1VRqYGwPMUj09fTuOsg6lODtn4d1kc5AQFDkLmJkZoncbD130o9wtrtq2qfBzgkBtQCrH55HMTz7ULwPC7d0j4j5YOXJp5lnSGmNZMgazO1OluNADSPUuB+GPGQvsjcQLtt7FxoO3l0J0U6gesRRTi1q6MNbuLdVbbCMnyjYSJnzGVJ5fNFDeKITcuA6HOxI66mPtFbOI4S7dXD2TARFbNLLBcu2hg9Av1POtWuFkxKFg9qLksPj2CJmAbNsZkkToZnc7D071ix18WicwJM8txJmD3ohwfhN4MTeIiPKJBMyDIjRdo9DGlA/ENrLfuKNBmUQNjKrGnvSMDL9QhD/5H5iCgJFGEDxpblsolspIALeU5mAAMypJnUxIifejFviy+UOuXlO6/wC3vV+FwIFkW875Mo8uy9do11oPxmwLeZQPKVkSSdZYHftlouWPMeMRTKLm/wAQ25tBv6WB9jofzH0rvBLimxl/pLD6nN+tV3Xd8EkDOzqAe2mp9dKq8OWmt3EtsQUuSQNZBAzb7Uoj8sj2MYikkkQfawfx8ULYmCYY9EEsx+hj1Ir6eigCBoBy6Clfw1gjbxeJOSQ0Fbm4gkllB+mn+Edqa2FBkblXsBFTts7/AL60G41wSxePxLsqVEFg2XyiTrOnM60Zt/2/Wkjxxcc3QmuQIGC8ixLAz1Og/ZppUsEANQR2YvXMXbW87C2WQFRbhyrZbahFzAqQykKNCAYNYWT4l0EgJmJLHUgsTJ0/CNdBy5nnTFhuA2zhxiLt3IGExG2pAG8sdNh1rFcwaFPiWpKSBOnzcxH4SOn3in/UXofEsLcNFX3BVvUw31MyfpVBxjMHW0BnAJ1KzGskQTmPas+HtE2wk66wOZjYb6gc/QUB4Pgyz5gcgTUudApG2/OeVZkxdlvEadAH3hHCYS8bYW2tw2zroGysdVJECCdSJrZ4Xv8Aw75U6ZwQZ3DLJ1n0I9SKOeBOI3b1txd1KlSDAAhgRl8oA0K/egXHybOIe7y+MYA3lVtPHvn/ADpzNzLIRFQjxfEJdvJbQk3VYAgSAQ0SC3L8JrAlx0c5hlCAquQkDzMWYr15aig9jGMXe+DlbMW0gwZzD6fpWi3xNwuW75w2xIGZGkHQxJBGkE8+1CiIpCzUceQYr8d/tDJu6/GLKSSvmcFiMu0QwH9+dR4hxF7qBg4uEOuVSoVQ2uwAk6dSawWb4s63DlEyAYY7bgCY561pwWJT+ILgAKSci6AEDykydFkgx3XlpVspowVZRR8zXxfDTcUAbKT/AH9hS5xnDEPbGsklYjn5f7imvEY5EvhnW4v8sgDIWJMrPySI21nnQO8XvYq2y27i2wSQXWJaN45AQDHbvWfEGVgfFTQ+YNjOP3r9p7xHjmzLZUg5SGedoGqqesxJHpQnEY9bumtozJ3+G50gkDY7awak+FYEgZmLGWaNSDv/AG96H8QGWe+nWP3H5VpUCwBK+iFxHI3217+Y6/8AD/ixS4cO2ockoZmGAkgdiBPqO9fRRSP4EsJ/LdQPNZEmBIIbIdfVTTzTU8zm5O5xtqzpuavc1Tb3NGYES/Hqn+Tp5Zae5gR+p9qBcN4Pcv6qAEGmYtEkbxAJ0pp8aW5sqelwfcMKy8Pv/BwVsr8zSB2JZjP0n7VjxuRiAXu6mgDe4NbAZM6AZ2XTbyKIkk/Wtvh3EwhW44kHQTqqRJkHYAzQ3FcUYoyCNTJfUEx1IOu0TWHB4dD5D5GuQPx7E6bzlJP2A/qNFkxkijNGNsZFHRlviYfEa4/IaLB/DAJ1Hqax4Phl0ICEOZuQDA9uUTU8VZFoiysEu6y2hgHQAT13J5/em+yrWrbMz52nRiObbDTYVT5jjVVWL+mvI7gXg927dmyWMkSs7gc9eYg85rFxPA//AFQXzDrmJJLCQNfYfSmHheGTPkVirMBmZSM3URIIG0R3oTcw1r+LcO8KCyhyzSSAQcxJgbRy+bSKYV4gsBWpFdW/C36Q3gb6P8rBo3AOw/tWHxJaBtq0bdtYb/eKjwvgqO0hi1oyQZI1ErG8jWfp3FEcV4dQK7DO7BCFVnJEjUd9+9c8OuPINxmQL4itb4mVs27a6ZQZPuQo7aa+9auIYd7duxdJ/l5RB1lSQMwkdxp61mTCNaOVrcloCZ1kAk6+TdidtetEuOYW8+DtkAwCSbaghba2w+aQdtQNPtNdIBT1/OITIce/7zZwLxIVhboUIIOYBiYaYO5naf3o34XFJcBKMGAMEgzrvSv4FsApmykBcwnk2YhtOkag/wCb1pow2GW2CEVVBMwogSeelZGADkCR2VtgVLl5+360p+NcKSbdwd1Pv5l/I/amzr7frQnjmDe+BbGUWzqzHUyNlA/f6FjNxKn2ixAVjhQxOBtIXKFCSrbg/MNuaw1K3GcBfwyH+YCk/guHSeZTSPUTTbwvCqc6lZK6qDJgAmQBr+Vd4paR8NfAVQfhtyUGQCQPLp/4FKTIwINiieppyYlWxu4l2rhuKAXf0zNH51v4fgczLbEksdATpO5PsJJ9KD4N4jtTv4OsBzcvTqAEXtOre/y1szP9NC0zjcZ+GYFbNsIvqT/U3M/voKXvGTKgaPKxRjICkljlXUNofKPXQxrFNSGQKVPGtvz2zO4I/wCkyP8Au+1YUajyJjsOM5MgQeYn8MwrMUtxoTJnkB1rmL89wLbJbLsdB0k7aAHn2onwt5L6aAqD3E+YfQfeofxL3L112WBlEydQsyOXISPatCHZYzZ6laUIp11fxqZ8JwZmYK1xQ7fKGnzHWNdzqJ21rVxG2VvsoRlSQqypAyooUanfbU9+9QvKGJcnQGI6nnE77D71XY4gxVrROisSsyTJChgD2janY3LGjMubCEAIPf8An9YXsC5cW3lYKQrgEiZhoy9BsPtWR8dcIVZhwYYEaxPTkfToeorZiuIDDW1CaskknkS4kiOe+3bnQW5/LLLE3CvnMyfiGZHoJy6c1PWlFCRYEPEU5AE/Mlh8RmJjUagRETyI60CxeELOQD8unbTemWzh/hpJ5b+tZvDOEF+6Eb5ZZjG5AjT0k1WFq5MehNP/ANCuKCNHgZSiKkjROXLM7sB666/TlTsTQLBWgt4hdALawPd6NGnYW5C5yH7nrhqNk71G4a9YO9OgQF4kRmsOFTMTGkSdxJHcb0E4tZZLFkbBFhuzEKAe+s/Wm66gIoPxnDC5ZZc2UnLBIJ8wZY26mB71yMOQhgPvNdWInWbCBBndeekMT9hAnfejvC+H27gS4VBaBMNIzfkY/Sl25YYMVbQj79x1FWYPENZcEGNRmg6Ms9K3eoxs6WhlI4BoiEOL2g2NtKBJlWPbLmPv8ooxxNot9gQT7SNfcipXMOuf4sDNETzjpQ/jPECoyKMzPsOwIOvaYrnK5dlA8CPZeKkmDrWGvJdDqC3mkERrGViPYEfUVpwXBlxGdyxVhdcbTImTz/qJI7GOVCFzkzmBMkwyqwDbSMw8p/ZopwviDWpylYLSQVAGbSYyxG3TnXS9QMnD8HcyJxvca+HYFbS5UEDvuT1PetxGlDeF8UFw5To0TG+giYPuPrRMnSuGysGPLuOJ9ojeIrufEZgxAtiNDHnBJme2nuDVa4w4mVu3GKnSC8BjspCgx9udWcXtZL5kSM6uAdmWQSPqCKPeIMPbbCvcRU+QMpCgHkRtXWx5fpooHRiiLJubPD2IJT4bGWtwJ5lTOWe+hB9J50XFKHg52a7dJMwig+rEn6+U03ilOAuUgSvEmnOoPVlnn61Ve3pnqNYwZS9xXxeNXD3HJktn8qiJYECYnpP5ViOKv32a0lrKMsnMCCFeQDrG+u003FdZjXrzihuH1xd3T/7Vsf6rhrDjcC9b/wBCaGctPmWJwvwbr2z+AxvNO/glgM6iACAY7jQn7j6Uo+KBlxl8RpnB9mVT+tHPB2Ii8o6iPqNPuB9a6mYc8P6XEL3H9DpyoR4rRPhS58wPkH9RO6/lryiiyjtU2WRtWHH1uGrlG5L3PneAtXwjKmHdmDGScoGYw2snow+1ZntXLKsrx8RmGYAgkE6hZ2nUE/5u1fRsNayKdNSWYx1Ylo7xIHsK+ekm49udSSXM9df1YfSm89zbgJzbbx+8w8Yt5Sn9MR7yST+VSTDsWRSpUnzICI066jberMdigt9ZGbLrHLNrE9pirFvNne6SuuaNzlBOaBtr6U9HZcdwMyBs9TWVtIQzFibUMfLKzJykxJIkTHUcxWDE24uEBg/+IGQeuvOs2OxuRXtsZZyC/l0BgHLMzoABtFQ4JilZlDgaRAjQgctd9tudMw8qJMRn4hqEqxWLuu/w2aQDA0A9zA1NNXgbBZWuNvlAWe7GT/2j60axXD7Bl/gW3aNBlXzdN9PrVvAsB8G3ECWMsBAAPQRWbJmUoQBUE2TbG4StWfOWImVj6En9aIEVjtAjattP9L/xxD9yF1dKrw/Or7g0qqzzrTAlRFDOLJCj/wDJb/71opFZ8Thw41EwZHYjY1xjo3NCmJ3jFfPYI/xg/wCiKB8USFP+X9TTnxbg4vBTJVlOh3HvSvYwz3mYhUbJoyFiryCRO0RPL9nb6fMoxb8SMpLRoU+UUM+GVvm5p8mXXURMmQeugoqto5RMg8xO30rNftxqZPprzFcnHk4tNzAMJg4rYU2y4QIyMoJBMMDI1Guug1mh6YYNbuMfw5ANtCxg+8fpRriAmy4nmDtsATQ+2sYW83+NRy62uvrXSx5icK78gf1mR0Ac/E2eGLf89jyVI9MxB/8ATTUBS54RwxyNdbTORl7qBofqT9KZFrF6pg2Y1KGhAviLhfxB8RSA1tTE6AjQkE8hA+sVm4Qxv4G4pUgw4BOx3IjqJ09jR7GYZbi5GmDuASJj0qaIFAC6AaADQADpUXKQnH2OpVQD4ItD4DXOdxySOkeUD7T/APtTOlYOH4FLQIQQGYsR3MAx0Gm1b1pityyFveUepZY5/vlVN/errB1NQxA1rV6hbwiAv8UpNYMMn8+6eeW3/wC4a3mh+C/597ba3+T1zwO/j9xGxC8cYfLjSeTqrfbIf+2tvgzDL8ZCSx0aB0MTr9K1/wDEazrYf/Op9NGH6/WveCFm4h6BvyI/Wush5YP0ijox3GnWpD3rx33r096yAVLnhQDinAA90G05tMwYsQoZYBGoU7MSw1B5Gjy11U1J7AfST+v2qk7hBiuwYnXPDKYZXuXHN12BVSREM2kxJ179JoLoXCclEn7AfX9KefEOFL2pG6HNHWAQfeDXzs49Las05nbWPyE8h/c0bBmM3+kdApJO/MzYzDi5eaB+KIG7MdPqTRI8AdLbO6hQAYEgmYJExOsjtVfhK01y8pI2YsfYT+cU947Dh0C/1MB9dDT8mQ4yEmJiGYt7zJwK4Ww9pmOsR/0kqD7gUbtCqMBhMltEOuRQsjSYG9a7Q7VnGPmSR1ALVqSLRyrXWUqJrUtb8QoRLTxqq0NTVrVTbOppkqQINRFWLUedc50EbcpZaGvwxRdN0LDkQSJEjTcbHbftRc1C4KyZFIBqMVqmIW6n8CrbYqRFZQliMLGCeLYFrlm4tvLmZYGbbWJ+1AcBwu9l/hsRh81stm+IlwDXqdZPT6ac6cyNKim9GmVkHAfPwZR3uCOE8ATDsWRrgB/AXlPpGvvRpK7FdTeiHJmtjZgkz0VGKtNcA0pvC4NzyDtUgK6F0r2WtWLF1AJkrI1Pr+lWXEmqbQ1+laTW/gOPExd7uY7tokEAwY0O8Hr3oMnC7wvfEzKq6ZgpY5gORDaCmG4NKhaQeX3rOPSKIYykRD8Z8RtXlti22YqxmFaACI3I19qO+EeFZES7ocyfQ6T+VGb/AA+0x81tD6qD+laLVoBQAAANgNAK0qgUUIBa5x07CoZdeVSIqxbYmqKKfElmVi36V6NYrp396i/zGqGJQbqTkZGdCelAr/wrWHZr8KHzM2gnO8mB1YDTTpR1RofWqcRgLdzL8RFeNswBid9/QUJxb1LDRN8DWtLjhGVDAQnmpJJE/iIhZNOC2wY02M+9aVtgQANBoOwqSrrSn9OXblcLnqpy0Naktuq8u1WD8WtPTGFUCATJR71YtVWTVi0yVPPVNsamrmqm3uak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xQSEhUUExQWFhUWGR0bGBgYFxcXGBUWGB0YFxgbHBwYHCghGBolHxgcITEhJSkrLi4uFx80ODMsNygtLisBCgoKDg0OGxAQGywkICQsLCwsLCwsLCwsLDQsNCwsLDQ0LywsLywsLCwvLCwsLCwsLDQsLDQsLCwsLCwsLCwsLP/AABEIALwBDQMBIgACEQEDEQH/xAAbAAACAwEBAQAAAAAAAAAAAAAFBgIDBAEAB//EAEEQAAIBAgQEBAQEBAQFAwUAAAECEQADBBIhMQVBUWEGInGBEzKRoUKxwfAUI1LRYnKi4QczkrLxwsPSJENzgpP/xAAaAQACAwEBAAAAAAAAAAAAAAACAwABBAUG/8QALxEAAgICAgEDAgQGAwEAAAAAAQIAEQMhEjFBBFFxE2EiI4HBMpGhsfDxM0LRBf/aAAwDAQACEQMRAD8A+yo3lH39qlyqAG4rynSOlBLnnOlSU6D0qLDSpAQAKkk6xr1vauEVxDyqSTvOpA1wCvAVJJxGkmuHcV22sVxtINSSTrgNeNcAqSSUVGp1GKkkgTv6/oKmBUQNT6/oKlUknlNcZq4N6429USBJJkVG2d67mqANVyEujLAa9XARXauVPMKi5qU1yKuSdXYVwNXa4FqSSRqC6CvBq7yiqBBkqQnSrOVRy6V1jVyToNdBqFeU61JJZQ/iMgiADvvW8GsuL1ihbqWO5P3roHeux2rhPYUUqdnvULV5W1Vw0aaGdfalXHeLgzm1at5pOUNJ1nSQqiTvpGpoj4dxCtmWIuIACuXKQu407TGuoqGwZYqrh33rg9a77V72qSp0etdB71E+le9qkklPeue9QntUvapJPL61I+tRB7V6e1SSS16100KvcQYXhbCeUkCfNJ0mQRoAJ57waK1VyypHcgOdeY964BvUSe1QmpQnJ13ropd8QcduWHUW7anSWLEgQSQAI56HU9qOWsQDbDkFQVDQdxImNNzypTG4ziQAZaTXjWHhuKe4C5UBCfJ1I6+n72isPii+htG2zhSSDG5IB106c/akBrMILuocB71KlPwzxK1Zw4QsMxLMqTsJ76Ac9+c0c4Oj5S9w6uZC/wBI3HeTPsIHKjDVqRlqEFNeWKixNVYbFK5OVkaNDBBj1jam/UHUXxmgRQ7jvE/gIpVczMwUAnKJIJ1PtRJmjeKTuO8V+MTZC5VDxnaQQy65v8AGnIzO1TI2tQsQBYX1GHhGON60HK5SSQQDI0JEg8wd/etgFIvDfFb2m+FcCtbBjOJDKp1kzvE9jpzp5VppFlSD7wnGyJbpUWAHKok10NPOnLmBNGLKyw1wVNTUSKdBnVqlx+dW1U/7+1C3UsSRiNzQfxVfK4Z8pIJgE9AxAP2/OjGvSh3iC4Vw9xgPlGb0ykNI76ad4ohKiF4Qwv8AN+O8hLatcJIgGCVAHWCp/wCmjPhJj/EFmaTdt/EMcs7Ex32n3FK2La7AuWWurbuO3NgFdoUljMAtm6+/IP8AY+FhUN0oBoEXQZ2VAFUEj/KNegHar5XJxqbb/GUW5kAdipAciITNtMnX2omvrSfiLiuGvqkC5BY5lJFxfKAoOpIGuums9aNYbjNpQqs4BhREHUwCCNNZmaVyo0YzhagiFp71m4ncZbTlD5gNOfqe+k1js8bt3DltfzDrtAAInST1OlLfGMRiFuI98BEYwEBB8oiSRJHP19KK70JQWjuMPh/Fl1IZyxB3IEjsSulGAO9fPGxcYi0MM3lUKuVZh3LNnkHlGuvKK+hj0oqIG5TkFiROz3qnFXsiM0zlEx1qy6TBIWTGnc0vWsY7W73xyAoSfly5TuADPm2qr3UgQkEjxB9nij3RdvZ1RrDqBI8oU6ebXbVte/ambgXE/wCItljo6kqy9COnUEQQa+f8K4hbRcRExcIJV1JDxmMadyJ1HvTX4JSUe6SZY5YBlQq/KAN1idunrVkVJdr8RjHP1NY+J4sWbT3D+FSfU8h7nT3rZ1pQ/wCI19lw6qNmaT3yiQPqZ9qBtkCQQQuOu4y3euMyr8IfKByiQBIMmV5n86JcLa5irmRnhUCm6oZjLGYAB+WQNQNBrzOixwYXbdl2WAHCkkjMBqwQnprqJ303o/4FwhtXLpzBxABYGVLTOh5mDr60GSgDUd+IKL/SOVwgDoB9gP0r54vEg+MVmiGuKddRlLBYPosfSvoF63mVl6gj6iK+Z4mwMPeHxNTEArJCMPmO3mK6abSdxE1l9Ltmb+UniauPY9RfKWRMPnbpKtISOgiT106V9Gwt8XEV12YBh6ESK+d2sZhjcE+dXIloKvbUTAYz5jJ1jkAQen0PDRkGUDLGkbRyjtT8gqoJ+0hxEj4TywWVIzExEiJnlSx4Pwy23ZyVUxljRTJgwep007a860eKrPxbOcs2VCGyqJDLImY1nLt6+9LHFFd0ywCYBnPuATAUEwVAGmx6idlYyr7B+0YpIBWu59D4hdgiehP0gfr96TcZjEfEEW1Z7jlQVPmUbIHOkgAHrtyiveHsddKPZuz/ACZg6ErBysh3B56Hp2ECLNprrwi5nYZ2jKMq7QOQ6UtcH5zMxPiWrhVFDckuCuM5ssgzZ3YMSA2QQAuUaoNS0Hee1fQuB2Ht2LaXDLKI9pOUd4ED2pNwuGfD3FcplAOgkGRsw09ac+J4g2rTuBJVSQOpFNzEtQXqL2Tvuc4zxAWbZeM0bCY/e1bLOtfOOIcVv3rTLe+GQ/yheTRMc9I19q+hW2IgHeksnB1NwmFCvMIqteYVVbYzV1dOZpCKoZvz/tWk1jv/AL+1C3UsdyOOvFbbMupAJAPON6ENxeBDW56mdCfoZ+1HnE6GKW8RbNvykiBoZ5jTIQekfdee1IzOR1HYQp00oxfGAIIw86kDzBRIE6gqJidNKG8WxT3VaRqVBCjYEhWMSdeQnTbYVqIN3KPwgFtJlixyqomCCcsmRpWDxRhDayZiCGY7SNSJaR/SJn2qY3pgIWRE3Ut4JaS6roC020ZtD5WuMCo+kjTrV3Dsy2VLHViXEtP4Qw156AmgtlyoKhiA2pEmCRsT1oxwZmu/y2jyCVbKpK7CBPbTWdBTM9BbPQ3AxsQYZ4PZFsG5cMZRJ7ToBpuY3HUihHGsWuJuqSG+GmgXTMxJ1PPpt9xR67hScO6CSY56liDm17kilrhdtf57keaEVddg2adPQD6Uv0+UFC/tJkBZ6l/DsMLWJW6quqQQVOsZgdQYHYanadacbOKRtFcEjXQgkUjJYJaAAM0+affaBr700cCwnw1JIMnr0FRvUE1QhNhCjZmTxNxV7RCq0CB6kmfpt96WuMM1ywGRzlcZntQTma2YJHQQM0f7UW8ZFAwL8wNAddCdqEYhle2BbcAKJKAFs2g/E0FTOYkd1GutPSyoMWtXR8zR4d8P/GVnNwKJyxkBOkcydN+VGfD6DD4i8heFVeekzlK++p+pqmxilw2Bm24YsSEbQEM3Ig7EAajtXOA2TdvBml8urMZ9QBPqPoaWMjFifEL6et+I4k7/AL5ClTxvxJUthMoLknKSJymIaOhhtfXvTXG+n7gUsePMCHw+cAZkYEmNcuoI9PNNE38QgKa3EK1irmRkW4QoklVLCcwGbbcQANaaPAuI0a1J/qHodD+Q+tbPClkLhJ21Y+tL/AMa9g3LqhGCqJBbKSNXOXQ8hVZRyUiWtkxk43xR0uMqHQRzaZIk7NEa9KX2w2dpZV3nadTrzmteLul7rNlbzGR5SdOVe4cHfPp8rFdBERG8nvXPByDrU2AY6FzBxXg4S3bugtLmI0jUMRAA30p28OyMNbzTMfaTH2ihfG8PnS3bBMAiCoBIyo40BMHp71o8NXn+G6u2YI+VHgDOgA6aabT/AGrRmyflj7TOEPcDce4icPbC5v5kBcuoJC6ZtBEGJ+1L9y6l+0ocNnmS/wCHmMoBPoZ3Ou0Vp43Y+JjSrTDOPdTEfamu5wDDqmXJoB/Uxj2mlJ9L0/E1s7jGZnBF6mMYsLhS4ygqoBgD55VT67/SheAdsxywhGkqqg6HUSBO9YbV1zhyMvkdh5pGySTpM95gbVu4NgXPwtNHLSS2+jHWD70TpwBCnsw1F0WE13kGe1mJMuNTr2P50U8U8eGHAWJdxoDsBtJ7fnV7cKXKQ+o0iNIImINfPfFdx7l+4/JZ9lUqg+5H1q8C8qDeIvKRdiEmsuuEF4shDM2QAGRl+JMzpuo07d60eG/FZU5GBYyIkgKFAMgcwZI7aGg2Fv3P4RrTDyjM6zuJAB05Dn7miXgnG4e3nt4gLDkFGZQRIzaEn5eUe9ajxrqQ48xWyD/nU+mYDELcVXUyD9uoPettY8FbVYCgAcgNB9q2UwG5lIqcNZborUazsapupB3PNFZ8Th1cQZ9iQfSQdq1warae1IyrCUwfY4bbRiyhp6szNHLTMTHtQ7imAW5iLDnUDMuWNPlZif8ASoo3dmgfGuJMhVbSh3EzzyaaTroT35ViXlz+8eouZuOcKtC2CFynPuNDEkx7xFYOA4gW7wDbNoSf9J/fWt/DcS3ELTI4+GUcSRzgSI/81n47gHSzblRnSVJXUFScwPXc/c1pSipxv5guTdxoe/CnKJMGBtJ5DtQ/hfDEVT8QAsxBPQRIAHWJP1pO454hxNt5tuRbOwa2kqYkqSy69R296x3PFeKUlHYE8yFUEHmBAiRtqDtVJ6dwujKLC49X7KjFWiqjKFaQIGWPxRz+YCi7t3r5zwTxQVuFr7lpBA8uqzE/III8o6UyJ4rwx/H9Uf8A+NVkTLodyDjAHieyzXzzZ3Cj0gQPTWfWaLp4eW0hJcsdoACg++5Pes1/G2DiEum8mVTMQ8/LA/D11onieM2WWBdX6NvB7U9mf8AX23KUDcBeFuEfxKsS5CLcJbmWYgARyHljU9dqeuF2VRMq7S32JAn2Apb8JYq1Ys/Da7azFifnA3gD5o6Uy4FwUGoPoQRqT0oMjPyOtSf9ZvTY0J8R30TDXDcBKkRC7kt5RHuaLW9jVZpp8QBEvBYr+GwqC9lRmkwSAQpiND2O3aN6EcLIazeCglVXM8AwdDlBJEkFhJ0Ej7H+P+FvjXHuvdOQCcgUT5RtmJiJBO3Olzhbj+Gxep+W1EdSXHuDt9asJbE33CDUNQlwHjv8QcjIFddo2YDQwORHSrsKpVbhEIBdclzJ6gCAZPL8+xWvDWHLXfiEn+UdRBzGZ07bH6U0jDfHRkXOnnLgtbaCDIjWJ3+1ZXxKuTivUcrErZg20vxXUM+VSHZ7hiJtk5on8RUiYj5iekFfD+NJISIVlLIp+ZBMx9DP70AcXwhS4yoGZbSqcrScxdlUkdCSf9NS4Gz/AMSmecxY6HkIMzOtPz41OFviLDlmEK43DB8dZygkqM1yNlAnKffQfTrV/HPEtuyxQgs4AMDbXUAnl96PlAAxgAkamNdK+S8UvFrjM27eb+0egrF6ZRnIvpRUNzX6xla3Fhnyotu7s2kAsCDprlWSRvyFGOH3kAsZSuW3oTIIkoQBppJn1pU/j2OFGHI8s5td+semaT71twGFFwBM5VtysSDEwfYE/U1qycBu/wB44YstWRHq60ikjjHC2V7hEH4jaDfMmZbjHtDZRHPWmSw3wkW2JaOfTc/sClnxXiLma0yMRBZfL1bl3n9Kz4XHPiIIXiQxEw4knKwA3UjtrHPltQ44eCATrI211rVdVwv8yZImTruZjt6VXiLbHLpOm1aFIFCdYuSrvW6Gp9Q8P5vhWiWkZQAI5bDX0Ao2daDcCxiXbataEJtERlj8PtRoU/HPOt3O1latVZ4om6lDueJHeoMBUq4ZpDtcICoteKseUGRSV0zMR01gemhmlXgtxrgENlFzEKjKB5irLqQZ00B5dKK+NL4Z7iBhOQLMwBvPvBpc4ODZvW2z2zBzBA5BJgqNQpAaNfpRogGP5hqTy1PqeFspathVGVVEUCwl9cVfYn5F0XuN59/09KE4prtwENcuZW5EqTHISFE6b9aot4Joyi4yjopyfXLEnU6nrSEw0DZ3Csxt4zhEuqEYasRlkTlI1zewExz2518p4lw57N1rVweZTvyYbhh2O9N9jhJA/wCZd/8A6P8A37ChfifBlAhzMxM6scxAGsCfWm4EKavUFov/AAtasVa0rw0jLJ0aI66yJHbQ/St6cF285+g/tT+QltiZe5jsWRua0WsObmcgnycgROokc9tDqauxHB8iSLjEkwO/X7TVvCOHm6LiI5W5GYNMZo5GNSCrHQdDVNsS8dBxylOHUFFJ5gT9NaZPBGFIdri6W4js7Ty6gde/Y0pYK4yjPo6ruFn5hHzCAR1nYxX0jgnEUuW1yALp8o0yxEjYbf2rNnylV6+YeTDx2DYhlW0PrXqih09/0FcZoqg/XxEVFzxnxg2VFtdC6mW6Ltp3OtIVnFbQ5ULOXzERO8DlNOHj6wGRbnIAqffb8j9azcCRGtKAEMCDoDBG/KnHJxUESAWdwLwNsjXCG+a2SPVQY/Op2MXdeYdu8f7CqbAz3jl5B200nN5Y/wBX2rXjMG/wWJtxC9V0+9Leuf3hr/DPXdEdi7ZsrQQSCCAY26GoeHrk4xZJJ1MnfVWmfoKz8Tu3AblsKvlABBOpkA6a9++3tRDwphSbguadB1gKQx+rj6VeU/kt8S1U8hHpBpSRxaxZtuLDgFWObMfmtjWAG6T+YmaeF2r534kzPi7gAJMKAB/ln6TXP9DdkXWoZ7Eji8LkAJA6DUmZgbr219/aq7rGBmbnoNAJ30FaMYkJbSdRA5aaan6rOtQXylHfRYAJPWZP5U9WsgTrMeOJmOyf9QvxDiLILaqud3E75QNtZPrQiy3xjqDpdXnMlQS23Tb/AM1e/E0uuGVZCaa6TsRH0rNwi6ouR/SxL9s2k9xtVLi4JdbmRatST3+038SAVRMDX9f96u+H2qzjFoFAdCCY6iD/AOKuxDKgl2CgcyaApoTWuXZkvBd5rd67YJ8sZ17HQH6hh/009Ckjwhhma6+JYFQ/ltg6ErpLenlEe9O2auhi6nEzkFzU621UIatZqqtc6aeooSJFDeM45raqttM1x9FHIQJLMeQH689qIMe9J3iLDteukl/IizlBE5vMTz8p23G1c9TyapoxpyNQfjPD+Iyu1wK0SSQw0G5iTJPfc1Tgb9izbUPKudTIgkEmN9xHSiWEuMMGGa4zHI0y7GcwYARMcxHpQEYJ7yvc3FsSec5QPKPRf061qXJYN9CUyV8wmeI2SJDadTU8PxCySPOPYg/rXfDBVhdsNs3mUdm0aPTT60Ps4G9la4jslsLMrEsQYGka8+1UMlkj2lqhNVGOxjLA/FQ7xHdt3MgSTkmeQ82WPX/er8LnCqzEZsomOZIoXiDLt3J+x0qsGT6hP2l5F4ic4xhLgS2LaP8ADX5W0BfnmWG22O3OsVniJRELCSRIMaldh9dfaKt4zjTct2bB0ys5nopyme8Q59K14O47aKDlBAjUAKNIJ7DTrpTHHHdw1zggKy3/AHkcSScnUrIEagNGpB2NQ4Cly1iEcowtSQSRsnmSe530FXeI0KW7ajnmYkbkiAIPIQdqGcO4RcuILjs3PKM7aCT+smKoZfwcjFFQWqb/AAz4fZ3810IywzJMswYydFbQaAa+uxFN93ggnOtxxd5NOnpl2K0gWs1m4CDDLqrDsef71r6fw++bltLhEZ1DR0kTWb1XLTA6kUlbE04ZSEgmSIk7SYGvauXW0q23saWfF/G/gJkT/muPL/gG2Y/p39KoqaUD2gjswd4sxdq6gtq4Z0ecq66iQQY0ESfpHOhfCOJJMaTG40BiTr7c/ah/AbDi6jlGKBgWJBiJDT3kfnWbiDp8a4tvQMxAI2gnyrryjc9T210lNUI1CK4t58wzgMCbb3GGqkDK3ODuD6QNaK8RuAWHJ2y/7feg+DutaUBlbJADRqVYfNI6TpPKK7j2N4pbB8u55EkbaHkN/wBic5/E9n/KkK0tCZcRjbl64boQKhGQmJGUyYZupE0w+FMV5vhlB5VPm1BgsNNd9CPpQbA4A3MLebI0Lqh80EQ6swP4ttY7bCtXg9mOIbOQTkk5dh8mUdtBt2NHlSlPtUvmCgHmPIFL93hwOMLf4B95A/KtHGeOJhoDBiTMBRJIG59Kytj8+VrRJN8KFI3hSS89NDHrXPxY3G/Bh4zu4J42ireBOiqTJg8kJgdedZMLwu7i5diVQTlUfQRy350U46AcYATAAJ9TCR7zTBiMXbw1qYMDQAAwzQYEgVtC8a49wmylko/ynzu01u0qkpmbSeRnfpVxw1kk3V8rAjNanNmUnVkJHLeD032qF+yDuCC5kSIAEyI1PSNYrPg7qi6Bd2mPbUDTpzmmrZ8+8f6hUCXVdAfbW4xcUt2bVsEiB1EyZ969wQ4WPiZZIM+ZQzCSSImfz5Vq4jhAyAmAE8wnbQH22NCcE9nOSylbaQz6GG1UKCB1Y7cwKURyTszMAKufR7YBAIrS1ZOG4hLqhkYMp1BFbYp3ph+CY37kF51Gzuamy1Xa3NaDBEVvGuPZECqSsgliDBIEACemp+lLmCFu5hbjOzrkykhTvnYA6SASNCJOxNFvG9iSGYwhGWZGjSTz6j8qC8O4cCl238VGLqrBUDO4yNm1VRqYGwPMUj09fTuOsg6lODtn4d1kc5AQFDkLmJkZoncbD130o9wtrtq2qfBzgkBtQCrH55HMTz7ULwPC7d0j4j5YOXJp5lnSGmNZMgazO1OluNADSPUuB+GPGQvsjcQLtt7FxoO3l0J0U6gesRRTi1q6MNbuLdVbbCMnyjYSJnzGVJ5fNFDeKITcuA6HOxI66mPtFbOI4S7dXD2TARFbNLLBcu2hg9Av1POtWuFkxKFg9qLksPj2CJmAbNsZkkToZnc7D071ix18WicwJM8txJmD3ohwfhN4MTeIiPKJBMyDIjRdo9DGlA/ENrLfuKNBmUQNjKrGnvSMDL9QhD/5H5iCgJFGEDxpblsolspIALeU5mAAMypJnUxIifejFviy+UOuXlO6/wC3vV+FwIFkW875Mo8uy9do11oPxmwLeZQPKVkSSdZYHftlouWPMeMRTKLm/wAQ25tBv6WB9jofzH0rvBLimxl/pLD6nN+tV3Xd8EkDOzqAe2mp9dKq8OWmt3EtsQUuSQNZBAzb7Uoj8sj2MYikkkQfawfx8ULYmCYY9EEsx+hj1Ir6eigCBoBy6Clfw1gjbxeJOSQ0Fbm4gkllB+mn+Edqa2FBkblXsBFTts7/AL60G41wSxePxLsqVEFg2XyiTrOnM60Zt/2/Wkjxxcc3QmuQIGC8ixLAz1Og/ZppUsEANQR2YvXMXbW87C2WQFRbhyrZbahFzAqQykKNCAYNYWT4l0EgJmJLHUgsTJ0/CNdBy5nnTFhuA2zhxiLt3IGExG2pAG8sdNh1rFcwaFPiWpKSBOnzcxH4SOn3in/UXofEsLcNFX3BVvUw31MyfpVBxjMHW0BnAJ1KzGskQTmPas+HtE2wk66wOZjYb6gc/QUB4Pgyz5gcgTUudApG2/OeVZkxdlvEadAH3hHCYS8bYW2tw2zroGysdVJECCdSJrZ4Xv8Aw75U6ZwQZ3DLJ1n0I9SKOeBOI3b1txd1KlSDAAhgRl8oA0K/egXHybOIe7y+MYA3lVtPHvn/ADpzNzLIRFQjxfEJdvJbQk3VYAgSAQ0SC3L8JrAlx0c5hlCAquQkDzMWYr15aig9jGMXe+DlbMW0gwZzD6fpWi3xNwuW75w2xIGZGkHQxJBGkE8+1CiIpCzUceQYr8d/tDJu6/GLKSSvmcFiMu0QwH9+dR4hxF7qBg4uEOuVSoVQ2uwAk6dSawWb4s63DlEyAYY7bgCY561pwWJT+ILgAKSci6AEDykydFkgx3XlpVspowVZRR8zXxfDTcUAbKT/AH9hS5xnDEPbGsklYjn5f7imvEY5EvhnW4v8sgDIWJMrPySI21nnQO8XvYq2y27i2wSQXWJaN45AQDHbvWfEGVgfFTQ+YNjOP3r9p7xHjmzLZUg5SGedoGqqesxJHpQnEY9bumtozJ3+G50gkDY7awak+FYEgZmLGWaNSDv/AG96H8QGWe+nWP3H5VpUCwBK+iFxHI3217+Y6/8AD/ixS4cO2ockoZmGAkgdiBPqO9fRRSP4EsJ/LdQPNZEmBIIbIdfVTTzTU8zm5O5xtqzpuavc1Tb3NGYES/Hqn+Tp5Zae5gR+p9qBcN4Pcv6qAEGmYtEkbxAJ0pp8aW5sqelwfcMKy8Pv/BwVsr8zSB2JZjP0n7VjxuRiAXu6mgDe4NbAZM6AZ2XTbyKIkk/Wtvh3EwhW44kHQTqqRJkHYAzQ3FcUYoyCNTJfUEx1IOu0TWHB4dD5D5GuQPx7E6bzlJP2A/qNFkxkijNGNsZFHRlviYfEa4/IaLB/DAJ1Hqax4Phl0ICEOZuQDA9uUTU8VZFoiysEu6y2hgHQAT13J5/em+yrWrbMz52nRiObbDTYVT5jjVVWL+mvI7gXg927dmyWMkSs7gc9eYg85rFxPA//AFQXzDrmJJLCQNfYfSmHheGTPkVirMBmZSM3URIIG0R3oTcw1r+LcO8KCyhyzSSAQcxJgbRy+bSKYV4gsBWpFdW/C36Q3gb6P8rBo3AOw/tWHxJaBtq0bdtYb/eKjwvgqO0hi1oyQZI1ErG8jWfp3FEcV4dQK7DO7BCFVnJEjUd9+9c8OuPINxmQL4itb4mVs27a6ZQZPuQo7aa+9auIYd7duxdJ/l5RB1lSQMwkdxp61mTCNaOVrcloCZ1kAk6+TdidtetEuOYW8+DtkAwCSbaghba2w+aQdtQNPtNdIBT1/OITIce/7zZwLxIVhboUIIOYBiYaYO5naf3o34XFJcBKMGAMEgzrvSv4FsApmykBcwnk2YhtOkag/wCb1pow2GW2CEVVBMwogSeelZGADkCR2VtgVLl5+360p+NcKSbdwd1Pv5l/I/amzr7frQnjmDe+BbGUWzqzHUyNlA/f6FjNxKn2ixAVjhQxOBtIXKFCSrbg/MNuaw1K3GcBfwyH+YCk/guHSeZTSPUTTbwvCqc6lZK6qDJgAmQBr+Vd4paR8NfAVQfhtyUGQCQPLp/4FKTIwINiieppyYlWxu4l2rhuKAXf0zNH51v4fgczLbEksdATpO5PsJJ9KD4N4jtTv4OsBzcvTqAEXtOre/y1szP9NC0zjcZ+GYFbNsIvqT/U3M/voKXvGTKgaPKxRjICkljlXUNofKPXQxrFNSGQKVPGtvz2zO4I/wCkyP8Au+1YUajyJjsOM5MgQeYn8MwrMUtxoTJnkB1rmL89wLbJbLsdB0k7aAHn2onwt5L6aAqD3E+YfQfeofxL3L112WBlEydQsyOXISPatCHZYzZ6laUIp11fxqZ8JwZmYK1xQ7fKGnzHWNdzqJ21rVxG2VvsoRlSQqypAyooUanfbU9+9QvKGJcnQGI6nnE77D71XY4gxVrROisSsyTJChgD2janY3LGjMubCEAIPf8An9YXsC5cW3lYKQrgEiZhoy9BsPtWR8dcIVZhwYYEaxPTkfToeorZiuIDDW1CaskknkS4kiOe+3bnQW5/LLLE3CvnMyfiGZHoJy6c1PWlFCRYEPEU5AE/Mlh8RmJjUagRETyI60CxeELOQD8unbTemWzh/hpJ5b+tZvDOEF+6Eb5ZZjG5AjT0k1WFq5MehNP/ANCuKCNHgZSiKkjROXLM7sB666/TlTsTQLBWgt4hdALawPd6NGnYW5C5yH7nrhqNk71G4a9YO9OgQF4kRmsOFTMTGkSdxJHcb0E4tZZLFkbBFhuzEKAe+s/Wm66gIoPxnDC5ZZc2UnLBIJ8wZY26mB71yMOQhgPvNdWInWbCBBndeekMT9hAnfejvC+H27gS4VBaBMNIzfkY/Sl25YYMVbQj79x1FWYPENZcEGNRmg6Ms9K3eoxs6WhlI4BoiEOL2g2NtKBJlWPbLmPv8ooxxNot9gQT7SNfcipXMOuf4sDNETzjpQ/jPECoyKMzPsOwIOvaYrnK5dlA8CPZeKkmDrWGvJdDqC3mkERrGViPYEfUVpwXBlxGdyxVhdcbTImTz/qJI7GOVCFzkzmBMkwyqwDbSMw8p/ZopwviDWpylYLSQVAGbSYyxG3TnXS9QMnD8HcyJxvca+HYFbS5UEDvuT1PetxGlDeF8UFw5To0TG+giYPuPrRMnSuGysGPLuOJ9ojeIrufEZgxAtiNDHnBJme2nuDVa4w4mVu3GKnSC8BjspCgx9udWcXtZL5kSM6uAdmWQSPqCKPeIMPbbCvcRU+QMpCgHkRtXWx5fpooHRiiLJubPD2IJT4bGWtwJ5lTOWe+hB9J50XFKHg52a7dJMwig+rEn6+U03ilOAuUgSvEmnOoPVlnn61Ve3pnqNYwZS9xXxeNXD3HJktn8qiJYECYnpP5ViOKv32a0lrKMsnMCCFeQDrG+u003FdZjXrzihuH1xd3T/7Vsf6rhrDjcC9b/wBCaGctPmWJwvwbr2z+AxvNO/glgM6iACAY7jQn7j6Uo+KBlxl8RpnB9mVT+tHPB2Ii8o6iPqNPuB9a6mYc8P6XEL3H9DpyoR4rRPhS58wPkH9RO6/lryiiyjtU2WRtWHH1uGrlG5L3PneAtXwjKmHdmDGScoGYw2snow+1ZntXLKsrx8RmGYAgkE6hZ2nUE/5u1fRsNayKdNSWYx1Ylo7xIHsK+ekm49udSSXM9df1YfSm89zbgJzbbx+8w8Yt5Sn9MR7yST+VSTDsWRSpUnzICI066jberMdigt9ZGbLrHLNrE9pirFvNne6SuuaNzlBOaBtr6U9HZcdwMyBs9TWVtIQzFibUMfLKzJykxJIkTHUcxWDE24uEBg/+IGQeuvOs2OxuRXtsZZyC/l0BgHLMzoABtFQ4JilZlDgaRAjQgctd9tudMw8qJMRn4hqEqxWLuu/w2aQDA0A9zA1NNXgbBZWuNvlAWe7GT/2j60axXD7Bl/gW3aNBlXzdN9PrVvAsB8G3ECWMsBAAPQRWbJmUoQBUE2TbG4StWfOWImVj6En9aIEVjtAjattP9L/xxD9yF1dKrw/Or7g0qqzzrTAlRFDOLJCj/wDJb/71opFZ8Thw41EwZHYjY1xjo3NCmJ3jFfPYI/xg/wCiKB8USFP+X9TTnxbg4vBTJVlOh3HvSvYwz3mYhUbJoyFiryCRO0RPL9nb6fMoxb8SMpLRoU+UUM+GVvm5p8mXXURMmQeugoqto5RMg8xO30rNftxqZPprzFcnHk4tNzAMJg4rYU2y4QIyMoJBMMDI1Guug1mh6YYNbuMfw5ANtCxg+8fpRriAmy4nmDtsATQ+2sYW83+NRy62uvrXSx5icK78gf1mR0Ac/E2eGLf89jyVI9MxB/8ATTUBS54RwxyNdbTORl7qBofqT9KZFrF6pg2Y1KGhAviLhfxB8RSA1tTE6AjQkE8hA+sVm4Qxv4G4pUgw4BOx3IjqJ09jR7GYZbi5GmDuASJj0qaIFAC6AaADQADpUXKQnH2OpVQD4ItD4DXOdxySOkeUD7T/APtTOlYOH4FLQIQQGYsR3MAx0Gm1b1pityyFveUepZY5/vlVN/errB1NQxA1rV6hbwiAv8UpNYMMn8+6eeW3/wC4a3mh+C/597ba3+T1zwO/j9xGxC8cYfLjSeTqrfbIf+2tvgzDL8ZCSx0aB0MTr9K1/wDEazrYf/Op9NGH6/WveCFm4h6BvyI/Wush5YP0ijox3GnWpD3rx33r096yAVLnhQDinAA90G05tMwYsQoZYBGoU7MSw1B5Gjy11U1J7AfST+v2qk7hBiuwYnXPDKYZXuXHN12BVSREM2kxJ179JoLoXCclEn7AfX9KefEOFL2pG6HNHWAQfeDXzs49Las05nbWPyE8h/c0bBmM3+kdApJO/MzYzDi5eaB+KIG7MdPqTRI8AdLbO6hQAYEgmYJExOsjtVfhK01y8pI2YsfYT+cU947Dh0C/1MB9dDT8mQ4yEmJiGYt7zJwK4Ww9pmOsR/0kqD7gUbtCqMBhMltEOuRQsjSYG9a7Q7VnGPmSR1ALVqSLRyrXWUqJrUtb8QoRLTxqq0NTVrVTbOppkqQINRFWLUedc50EbcpZaGvwxRdN0LDkQSJEjTcbHbftRc1C4KyZFIBqMVqmIW6n8CrbYqRFZQliMLGCeLYFrlm4tvLmZYGbbWJ+1AcBwu9l/hsRh81stm+IlwDXqdZPT6ac6cyNKim9GmVkHAfPwZR3uCOE8ATDsWRrgB/AXlPpGvvRpK7FdTeiHJmtjZgkz0VGKtNcA0pvC4NzyDtUgK6F0r2WtWLF1AJkrI1Pr+lWXEmqbQ1+laTW/gOPExd7uY7tokEAwY0O8Hr3oMnC7wvfEzKq6ZgpY5gORDaCmG4NKhaQeX3rOPSKIYykRD8Z8RtXlti22YqxmFaACI3I19qO+EeFZES7ocyfQ6T+VGb/AA+0x81tD6qD+laLVoBQAAANgNAK0qgUUIBa5x07CoZdeVSIqxbYmqKKfElmVi36V6NYrp396i/zGqGJQbqTkZGdCelAr/wrWHZr8KHzM2gnO8mB1YDTTpR1RofWqcRgLdzL8RFeNswBid9/QUJxb1LDRN8DWtLjhGVDAQnmpJJE/iIhZNOC2wY02M+9aVtgQANBoOwqSrrSn9OXblcLnqpy0Naktuq8u1WD8WtPTGFUCATJR71YtVWTVi0yVPPVNsamrmqm3uakk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jpeg;base64,/9j/4AAQSkZJRgABAQAAAQABAAD/2wCEAAkGBxQSEhUUExQWFhUWGR0bGBgYFxcXGBUWGB0YFxgbHBwYHCghGBolHxgcITEhJSkrLi4uFx80ODMsNygtLisBCgoKDg0OGxAQGywkICQsLCwsLCwsLCwsLDQsNCwsLDQ0LywsLywsLCwvLCwsLCwsLDQsLDQsLCwsLCwsLCwsLP/AABEIALwBDQMBIgACEQEDEQH/xAAbAAACAwEBAQAAAAAAAAAAAAAFBgIDBAEAB//EAEEQAAIBAgQEBAQEBAQFAwUAAAECEQADBBIhMQVBUWEGInGBEzKRoUKxwfAUI1LRYnKi4QczkrLxwsPSJENzgpP/xAAaAQACAwEBAAAAAAAAAAAAAAACAwABBAUG/8QALxEAAgICAgEDAgQGAwEAAAAAAQIAEQMhEjFBBFFxE2EiI4HBMpGhsfDxM0LRBf/aAAwDAQACEQMRAD8A+yo3lH39qlyqAG4rynSOlBLnnOlSU6D0qLDSpAQAKkk6xr1vauEVxDyqSTvOpA1wCvAVJJxGkmuHcV22sVxtINSSTrgNeNcAqSSUVGp1GKkkgTv6/oKmBUQNT6/oKlUknlNcZq4N6429USBJJkVG2d67mqANVyEujLAa9XARXauVPMKi5qU1yKuSdXYVwNXa4FqSSRqC6CvBq7yiqBBkqQnSrOVRy6V1jVyToNdBqFeU61JJZQ/iMgiADvvW8GsuL1ihbqWO5P3roHeux2rhPYUUqdnvULV5W1Vw0aaGdfalXHeLgzm1at5pOUNJ1nSQqiTvpGpoj4dxCtmWIuIACuXKQu407TGuoqGwZYqrh33rg9a77V72qSp0etdB71E+le9qkklPeue9QntUvapJPL61I+tRB7V6e1SSS16100KvcQYXhbCeUkCfNJ0mQRoAJ57waK1VyypHcgOdeY964BvUSe1QmpQnJ13ropd8QcduWHUW7anSWLEgQSQAI56HU9qOWsQDbDkFQVDQdxImNNzypTG4ziQAZaTXjWHhuKe4C5UBCfJ1I6+n72isPii+htG2zhSSDG5IB106c/akBrMILuocB71KlPwzxK1Zw4QsMxLMqTsJ76Ac9+c0c4Oj5S9w6uZC/wBI3HeTPsIHKjDVqRlqEFNeWKixNVYbFK5OVkaNDBBj1jam/UHUXxmgRQ7jvE/gIpVczMwUAnKJIJ1PtRJmjeKTuO8V+MTZC5VDxnaQQy65v8AGnIzO1TI2tQsQBYX1GHhGON60HK5SSQQDI0JEg8wd/etgFIvDfFb2m+FcCtbBjOJDKp1kzvE9jpzp5VppFlSD7wnGyJbpUWAHKok10NPOnLmBNGLKyw1wVNTUSKdBnVqlx+dW1U/7+1C3UsSRiNzQfxVfK4Z8pIJgE9AxAP2/OjGvSh3iC4Vw9xgPlGb0ykNI76ad4ohKiF4Qwv8AN+O8hLatcJIgGCVAHWCp/wCmjPhJj/EFmaTdt/EMcs7Ex32n3FK2La7AuWWurbuO3NgFdoUljMAtm6+/IP8AY+FhUN0oBoEXQZ2VAFUEj/KNegHar5XJxqbb/GUW5kAdipAciITNtMnX2omvrSfiLiuGvqkC5BY5lJFxfKAoOpIGuums9aNYbjNpQqs4BhREHUwCCNNZmaVyo0YzhagiFp71m4ncZbTlD5gNOfqe+k1js8bt3DltfzDrtAAInST1OlLfGMRiFuI98BEYwEBB8oiSRJHP19KK70JQWjuMPh/Fl1IZyxB3IEjsSulGAO9fPGxcYi0MM3lUKuVZh3LNnkHlGuvKK+hj0oqIG5TkFiROz3qnFXsiM0zlEx1qy6TBIWTGnc0vWsY7W73xyAoSfly5TuADPm2qr3UgQkEjxB9nij3RdvZ1RrDqBI8oU6ebXbVte/ambgXE/wCItljo6kqy9COnUEQQa+f8K4hbRcRExcIJV1JDxmMadyJ1HvTX4JSUe6SZY5YBlQq/KAN1idunrVkVJdr8RjHP1NY+J4sWbT3D+FSfU8h7nT3rZ1pQ/wCI19lw6qNmaT3yiQPqZ9qBtkCQQQuOu4y3euMyr8IfKByiQBIMmV5n86JcLa5irmRnhUCm6oZjLGYAB+WQNQNBrzOixwYXbdl2WAHCkkjMBqwQnprqJ303o/4FwhtXLpzBxABYGVLTOh5mDr60GSgDUd+IKL/SOVwgDoB9gP0r54vEg+MVmiGuKddRlLBYPosfSvoF63mVl6gj6iK+Z4mwMPeHxNTEArJCMPmO3mK6abSdxE1l9Ltmb+UniauPY9RfKWRMPnbpKtISOgiT106V9Gwt8XEV12YBh6ESK+d2sZhjcE+dXIloKvbUTAYz5jJ1jkAQen0PDRkGUDLGkbRyjtT8gqoJ+0hxEj4TywWVIzExEiJnlSx4Pwy23ZyVUxljRTJgwep007a860eKrPxbOcs2VCGyqJDLImY1nLt6+9LHFFd0ywCYBnPuATAUEwVAGmx6idlYyr7B+0YpIBWu59D4hdgiehP0gfr96TcZjEfEEW1Z7jlQVPmUbIHOkgAHrtyiveHsddKPZuz/ACZg6ErBysh3B56Hp2ECLNprrwi5nYZ2jKMq7QOQ6UtcH5zMxPiWrhVFDckuCuM5ssgzZ3YMSA2QQAuUaoNS0Hee1fQuB2Ht2LaXDLKI9pOUd4ED2pNwuGfD3FcplAOgkGRsw09ac+J4g2rTuBJVSQOpFNzEtQXqL2Tvuc4zxAWbZeM0bCY/e1bLOtfOOIcVv3rTLe+GQ/yheTRMc9I19q+hW2IgHeksnB1NwmFCvMIqteYVVbYzV1dOZpCKoZvz/tWk1jv/AL+1C3UsdyOOvFbbMupAJAPON6ENxeBDW56mdCfoZ+1HnE6GKW8RbNvykiBoZ5jTIQekfdee1IzOR1HYQp00oxfGAIIw86kDzBRIE6gqJidNKG8WxT3VaRqVBCjYEhWMSdeQnTbYVqIN3KPwgFtJlixyqomCCcsmRpWDxRhDayZiCGY7SNSJaR/SJn2qY3pgIWRE3Ut4JaS6roC020ZtD5WuMCo+kjTrV3Dsy2VLHViXEtP4Qw156AmgtlyoKhiA2pEmCRsT1oxwZmu/y2jyCVbKpK7CBPbTWdBTM9BbPQ3AxsQYZ4PZFsG5cMZRJ7ToBpuY3HUihHGsWuJuqSG+GmgXTMxJ1PPpt9xR67hScO6CSY56liDm17kilrhdtf57keaEVddg2adPQD6Uv0+UFC/tJkBZ6l/DsMLWJW6quqQQVOsZgdQYHYanadacbOKRtFcEjXQgkUjJYJaAAM0+affaBr700cCwnw1JIMnr0FRvUE1QhNhCjZmTxNxV7RCq0CB6kmfpt96WuMM1ywGRzlcZntQTma2YJHQQM0f7UW8ZFAwL8wNAddCdqEYhle2BbcAKJKAFs2g/E0FTOYkd1GutPSyoMWtXR8zR4d8P/GVnNwKJyxkBOkcydN+VGfD6DD4i8heFVeekzlK++p+pqmxilw2Bm24YsSEbQEM3Ig7EAajtXOA2TdvBml8urMZ9QBPqPoaWMjFifEL6et+I4k7/AL5ClTxvxJUthMoLknKSJymIaOhhtfXvTXG+n7gUsePMCHw+cAZkYEmNcuoI9PNNE38QgKa3EK1irmRkW4QoklVLCcwGbbcQANaaPAuI0a1J/qHodD+Q+tbPClkLhJ21Y+tL/AMa9g3LqhGCqJBbKSNXOXQ8hVZRyUiWtkxk43xR0uMqHQRzaZIk7NEa9KX2w2dpZV3nadTrzmteLul7rNlbzGR5SdOVe4cHfPp8rFdBERG8nvXPByDrU2AY6FzBxXg4S3bugtLmI0jUMRAA30p28OyMNbzTMfaTH2ihfG8PnS3bBMAiCoBIyo40BMHp71o8NXn+G6u2YI+VHgDOgA6aabT/AGrRmyflj7TOEPcDce4icPbC5v5kBcuoJC6ZtBEGJ+1L9y6l+0ocNnmS/wCHmMoBPoZ3Ou0Vp43Y+JjSrTDOPdTEfamu5wDDqmXJoB/Uxj2mlJ9L0/E1s7jGZnBF6mMYsLhS4ygqoBgD55VT67/SheAdsxywhGkqqg6HUSBO9YbV1zhyMvkdh5pGySTpM95gbVu4NgXPwtNHLSS2+jHWD70TpwBCnsw1F0WE13kGe1mJMuNTr2P50U8U8eGHAWJdxoDsBtJ7fnV7cKXKQ+o0iNIImINfPfFdx7l+4/JZ9lUqg+5H1q8C8qDeIvKRdiEmsuuEF4shDM2QAGRl+JMzpuo07d60eG/FZU5GBYyIkgKFAMgcwZI7aGg2Fv3P4RrTDyjM6zuJAB05Dn7miXgnG4e3nt4gLDkFGZQRIzaEn5eUe9ajxrqQ48xWyD/nU+mYDELcVXUyD9uoPettY8FbVYCgAcgNB9q2UwG5lIqcNZborUazsapupB3PNFZ8Th1cQZ9iQfSQdq1warae1IyrCUwfY4bbRiyhp6szNHLTMTHtQ7imAW5iLDnUDMuWNPlZif8ASoo3dmgfGuJMhVbSh3EzzyaaTroT35ViXlz+8eouZuOcKtC2CFynPuNDEkx7xFYOA4gW7wDbNoSf9J/fWt/DcS3ELTI4+GUcSRzgSI/81n47gHSzblRnSVJXUFScwPXc/c1pSipxv5guTdxoe/CnKJMGBtJ5DtQ/hfDEVT8QAsxBPQRIAHWJP1pO454hxNt5tuRbOwa2kqYkqSy69R296x3PFeKUlHYE8yFUEHmBAiRtqDtVJ6dwujKLC49X7KjFWiqjKFaQIGWPxRz+YCi7t3r5zwTxQVuFr7lpBA8uqzE/III8o6UyJ4rwx/H9Uf8A+NVkTLodyDjAHieyzXzzZ3Cj0gQPTWfWaLp4eW0hJcsdoACg++5Pes1/G2DiEum8mVTMQ8/LA/D11onieM2WWBdX6NvB7U9mf8AX23KUDcBeFuEfxKsS5CLcJbmWYgARyHljU9dqeuF2VRMq7S32JAn2Apb8JYq1Ys/Da7azFifnA3gD5o6Uy4FwUGoPoQRqT0oMjPyOtSf9ZvTY0J8R30TDXDcBKkRC7kt5RHuaLW9jVZpp8QBEvBYr+GwqC9lRmkwSAQpiND2O3aN6EcLIazeCglVXM8AwdDlBJEkFhJ0Ej7H+P+FvjXHuvdOQCcgUT5RtmJiJBO3Olzhbj+Gxep+W1EdSXHuDt9asJbE33CDUNQlwHjv8QcjIFddo2YDQwORHSrsKpVbhEIBdclzJ6gCAZPL8+xWvDWHLXfiEn+UdRBzGZ07bH6U0jDfHRkXOnnLgtbaCDIjWJ3+1ZXxKuTivUcrErZg20vxXUM+VSHZ7hiJtk5on8RUiYj5iekFfD+NJISIVlLIp+ZBMx9DP70AcXwhS4yoGZbSqcrScxdlUkdCSf9NS4Gz/AMSmecxY6HkIMzOtPz41OFviLDlmEK43DB8dZygkqM1yNlAnKffQfTrV/HPEtuyxQgs4AMDbXUAnl96PlAAxgAkamNdK+S8UvFrjM27eb+0egrF6ZRnIvpRUNzX6xla3Fhnyotu7s2kAsCDprlWSRvyFGOH3kAsZSuW3oTIIkoQBppJn1pU/j2OFGHI8s5td+semaT71twGFFwBM5VtysSDEwfYE/U1qycBu/wB44YstWRHq60ikjjHC2V7hEH4jaDfMmZbjHtDZRHPWmSw3wkW2JaOfTc/sClnxXiLma0yMRBZfL1bl3n9Kz4XHPiIIXiQxEw4knKwA3UjtrHPltQ44eCATrI211rVdVwv8yZImTruZjt6VXiLbHLpOm1aFIFCdYuSrvW6Gp9Q8P5vhWiWkZQAI5bDX0Ao2daDcCxiXbataEJtERlj8PtRoU/HPOt3O1latVZ4om6lDueJHeoMBUq4ZpDtcICoteKseUGRSV0zMR01gemhmlXgtxrgENlFzEKjKB5irLqQZ00B5dKK+NL4Z7iBhOQLMwBvPvBpc4ODZvW2z2zBzBA5BJgqNQpAaNfpRogGP5hqTy1PqeFspathVGVVEUCwl9cVfYn5F0XuN59/09KE4prtwENcuZW5EqTHISFE6b9aot4Joyi4yjopyfXLEnU6nrSEw0DZ3Csxt4zhEuqEYasRlkTlI1zewExz2518p4lw57N1rVweZTvyYbhh2O9N9jhJA/wCZd/8A6P8A37ChfifBlAhzMxM6scxAGsCfWm4EKavUFov/AAtasVa0rw0jLJ0aI66yJHbQ/St6cF285+g/tT+QltiZe5jsWRua0WsObmcgnycgROokc9tDqauxHB8iSLjEkwO/X7TVvCOHm6LiI5W5GYNMZo5GNSCrHQdDVNsS8dBxylOHUFFJ5gT9NaZPBGFIdri6W4js7Ty6gde/Y0pYK4yjPo6ruFn5hHzCAR1nYxX0jgnEUuW1yALp8o0yxEjYbf2rNnylV6+YeTDx2DYhlW0PrXqih09/0FcZoqg/XxEVFzxnxg2VFtdC6mW6Ltp3OtIVnFbQ5ULOXzERO8DlNOHj6wGRbnIAqffb8j9azcCRGtKAEMCDoDBG/KnHJxUESAWdwLwNsjXCG+a2SPVQY/Op2MXdeYdu8f7CqbAz3jl5B200nN5Y/wBX2rXjMG/wWJtxC9V0+9Leuf3hr/DPXdEdi7ZsrQQSCCAY26GoeHrk4xZJJ1MnfVWmfoKz8Tu3AblsKvlABBOpkA6a9++3tRDwphSbguadB1gKQx+rj6VeU/kt8S1U8hHpBpSRxaxZtuLDgFWObMfmtjWAG6T+YmaeF2r534kzPi7gAJMKAB/ln6TXP9DdkXWoZ7Eji8LkAJA6DUmZgbr219/aq7rGBmbnoNAJ30FaMYkJbSdRA5aaan6rOtQXylHfRYAJPWZP5U9WsgTrMeOJmOyf9QvxDiLILaqud3E75QNtZPrQiy3xjqDpdXnMlQS23Tb/AM1e/E0uuGVZCaa6TsRH0rNwi6ouR/SxL9s2k9xtVLi4JdbmRatST3+038SAVRMDX9f96u+H2qzjFoFAdCCY6iD/AOKuxDKgl2CgcyaApoTWuXZkvBd5rd67YJ8sZ17HQH6hh/009Ckjwhhma6+JYFQ/ltg6ErpLenlEe9O2auhi6nEzkFzU621UIatZqqtc6aeooSJFDeM45raqttM1x9FHIQJLMeQH689qIMe9J3iLDteukl/IizlBE5vMTz8p23G1c9TyapoxpyNQfjPD+Iyu1wK0SSQw0G5iTJPfc1Tgb9izbUPKudTIgkEmN9xHSiWEuMMGGa4zHI0y7GcwYARMcxHpQEYJ7yvc3FsSec5QPKPRf061qXJYN9CUyV8wmeI2SJDadTU8PxCySPOPYg/rXfDBVhdsNs3mUdm0aPTT60Ps4G9la4jslsLMrEsQYGka8+1UMlkj2lqhNVGOxjLA/FQ7xHdt3MgSTkmeQ82WPX/er8LnCqzEZsomOZIoXiDLt3J+x0qsGT6hP2l5F4ic4xhLgS2LaP8ADX5W0BfnmWG22O3OsVniJRELCSRIMaldh9dfaKt4zjTct2bB0ys5nopyme8Q59K14O47aKDlBAjUAKNIJ7DTrpTHHHdw1zggKy3/AHkcSScnUrIEagNGpB2NQ4Cly1iEcowtSQSRsnmSe530FXeI0KW7ajnmYkbkiAIPIQdqGcO4RcuILjs3PKM7aCT+smKoZfwcjFFQWqb/AAz4fZ3810IywzJMswYydFbQaAa+uxFN93ggnOtxxd5NOnpl2K0gWs1m4CDDLqrDsef71r6fw++bltLhEZ1DR0kTWb1XLTA6kUlbE04ZSEgmSIk7SYGvauXW0q23saWfF/G/gJkT/muPL/gG2Y/p39KoqaUD2gjswd4sxdq6gtq4Z0ecq66iQQY0ESfpHOhfCOJJMaTG40BiTr7c/ah/AbDi6jlGKBgWJBiJDT3kfnWbiDp8a4tvQMxAI2gnyrryjc9T210lNUI1CK4t58wzgMCbb3GGqkDK3ODuD6QNaK8RuAWHJ2y/7feg+DutaUBlbJADRqVYfNI6TpPKK7j2N4pbB8u55EkbaHkN/wBic5/E9n/KkK0tCZcRjbl64boQKhGQmJGUyYZupE0w+FMV5vhlB5VPm1BgsNNd9CPpQbA4A3MLebI0Lqh80EQ6swP4ttY7bCtXg9mOIbOQTkk5dh8mUdtBt2NHlSlPtUvmCgHmPIFL93hwOMLf4B95A/KtHGeOJhoDBiTMBRJIG59Kytj8+VrRJN8KFI3hSS89NDHrXPxY3G/Bh4zu4J42ireBOiqTJg8kJgdedZMLwu7i5diVQTlUfQRy350U46AcYATAAJ9TCR7zTBiMXbw1qYMDQAAwzQYEgVtC8a49wmylko/ynzu01u0qkpmbSeRnfpVxw1kk3V8rAjNanNmUnVkJHLeD032qF+yDuCC5kSIAEyI1PSNYrPg7qi6Bd2mPbUDTpzmmrZ8+8f6hUCXVdAfbW4xcUt2bVsEiB1EyZ969wQ4WPiZZIM+ZQzCSSImfz5Vq4jhAyAmAE8wnbQH22NCcE9nOSylbaQz6GG1UKCB1Y7cwKURyTszMAKufR7YBAIrS1ZOG4hLqhkYMp1BFbYp3ph+CY37kF51Gzuamy1Xa3NaDBEVvGuPZECqSsgliDBIEACemp+lLmCFu5hbjOzrkykhTvnYA6SASNCJOxNFvG9iSGYwhGWZGjSTz6j8qC8O4cCl238VGLqrBUDO4yNm1VRqYGwPMUj09fTuOsg6lODtn4d1kc5AQFDkLmJkZoncbD130o9wtrtq2qfBzgkBtQCrH55HMTz7ULwPC7d0j4j5YOXJp5lnSGmNZMgazO1OluNADSPUuB+GPGQvsjcQLtt7FxoO3l0J0U6gesRRTi1q6MNbuLdVbbCMnyjYSJnzGVJ5fNFDeKITcuA6HOxI66mPtFbOI4S7dXD2TARFbNLLBcu2hg9Av1POtWuFkxKFg9qLksPj2CJmAbNsZkkToZnc7D071ix18WicwJM8txJmD3ohwfhN4MTeIiPKJBMyDIjRdo9DGlA/ENrLfuKNBmUQNjKrGnvSMDL9QhD/5H5iCgJFGEDxpblsolspIALeU5mAAMypJnUxIifejFviy+UOuXlO6/wC3vV+FwIFkW875Mo8uy9do11oPxmwLeZQPKVkSSdZYHftlouWPMeMRTKLm/wAQ25tBv6WB9jofzH0rvBLimxl/pLD6nN+tV3Xd8EkDOzqAe2mp9dKq8OWmt3EtsQUuSQNZBAzb7Uoj8sj2MYikkkQfawfx8ULYmCYY9EEsx+hj1Ir6eigCBoBy6Clfw1gjbxeJOSQ0Fbm4gkllB+mn+Edqa2FBkblXsBFTts7/AL60G41wSxePxLsqVEFg2XyiTrOnM60Zt/2/Wkjxxcc3QmuQIGC8ixLAz1Og/ZppUsEANQR2YvXMXbW87C2WQFRbhyrZbahFzAqQykKNCAYNYWT4l0EgJmJLHUgsTJ0/CNdBy5nnTFhuA2zhxiLt3IGExG2pAG8sdNh1rFcwaFPiWpKSBOnzcxH4SOn3in/UXofEsLcNFX3BVvUw31MyfpVBxjMHW0BnAJ1KzGskQTmPas+HtE2wk66wOZjYb6gc/QUB4Pgyz5gcgTUudApG2/OeVZkxdlvEadAH3hHCYS8bYW2tw2zroGysdVJECCdSJrZ4Xv8Aw75U6ZwQZ3DLJ1n0I9SKOeBOI3b1txd1KlSDAAhgRl8oA0K/egXHybOIe7y+MYA3lVtPHvn/ADpzNzLIRFQjxfEJdvJbQk3VYAgSAQ0SC3L8JrAlx0c5hlCAquQkDzMWYr15aig9jGMXe+DlbMW0gwZzD6fpWi3xNwuW75w2xIGZGkHQxJBGkE8+1CiIpCzUceQYr8d/tDJu6/GLKSSvmcFiMu0QwH9+dR4hxF7qBg4uEOuVSoVQ2uwAk6dSawWb4s63DlEyAYY7bgCY561pwWJT+ILgAKSci6AEDykydFkgx3XlpVspowVZRR8zXxfDTcUAbKT/AH9hS5xnDEPbGsklYjn5f7imvEY5EvhnW4v8sgDIWJMrPySI21nnQO8XvYq2y27i2wSQXWJaN45AQDHbvWfEGVgfFTQ+YNjOP3r9p7xHjmzLZUg5SGedoGqqesxJHpQnEY9bumtozJ3+G50gkDY7awak+FYEgZmLGWaNSDv/AG96H8QGWe+nWP3H5VpUCwBK+iFxHI3217+Y6/8AD/ixS4cO2ockoZmGAkgdiBPqO9fRRSP4EsJ/LdQPNZEmBIIbIdfVTTzTU8zm5O5xtqzpuavc1Tb3NGYES/Hqn+Tp5Zae5gR+p9qBcN4Pcv6qAEGmYtEkbxAJ0pp8aW5sqelwfcMKy8Pv/BwVsr8zSB2JZjP0n7VjxuRiAXu6mgDe4NbAZM6AZ2XTbyKIkk/Wtvh3EwhW44kHQTqqRJkHYAzQ3FcUYoyCNTJfUEx1IOu0TWHB4dD5D5GuQPx7E6bzlJP2A/qNFkxkijNGNsZFHRlviYfEa4/IaLB/DAJ1Hqax4Phl0ICEOZuQDA9uUTU8VZFoiysEu6y2hgHQAT13J5/em+yrWrbMz52nRiObbDTYVT5jjVVWL+mvI7gXg927dmyWMkSs7gc9eYg85rFxPA//AFQXzDrmJJLCQNfYfSmHheGTPkVirMBmZSM3URIIG0R3oTcw1r+LcO8KCyhyzSSAQcxJgbRy+bSKYV4gsBWpFdW/C36Q3gb6P8rBo3AOw/tWHxJaBtq0bdtYb/eKjwvgqO0hi1oyQZI1ErG8jWfp3FEcV4dQK7DO7BCFVnJEjUd9+9c8OuPINxmQL4itb4mVs27a6ZQZPuQo7aa+9auIYd7duxdJ/l5RB1lSQMwkdxp61mTCNaOVrcloCZ1kAk6+TdidtetEuOYW8+DtkAwCSbaghba2w+aQdtQNPtNdIBT1/OITIce/7zZwLxIVhboUIIOYBiYaYO5naf3o34XFJcBKMGAMEgzrvSv4FsApmykBcwnk2YhtOkag/wCb1pow2GW2CEVVBMwogSeelZGADkCR2VtgVLl5+360p+NcKSbdwd1Pv5l/I/amzr7frQnjmDe+BbGUWzqzHUyNlA/f6FjNxKn2ixAVjhQxOBtIXKFCSrbg/MNuaw1K3GcBfwyH+YCk/guHSeZTSPUTTbwvCqc6lZK6qDJgAmQBr+Vd4paR8NfAVQfhtyUGQCQPLp/4FKTIwINiieppyYlWxu4l2rhuKAXf0zNH51v4fgczLbEksdATpO5PsJJ9KD4N4jtTv4OsBzcvTqAEXtOre/y1szP9NC0zjcZ+GYFbNsIvqT/U3M/voKXvGTKgaPKxRjICkljlXUNofKPXQxrFNSGQKVPGtvz2zO4I/wCkyP8Au+1YUajyJjsOM5MgQeYn8MwrMUtxoTJnkB1rmL89wLbJbLsdB0k7aAHn2onwt5L6aAqD3E+YfQfeofxL3L112WBlEydQsyOXISPatCHZYzZ6laUIp11fxqZ8JwZmYK1xQ7fKGnzHWNdzqJ21rVxG2VvsoRlSQqypAyooUanfbU9+9QvKGJcnQGI6nnE77D71XY4gxVrROisSsyTJChgD2janY3LGjMubCEAIPf8An9YXsC5cW3lYKQrgEiZhoy9BsPtWR8dcIVZhwYYEaxPTkfToeorZiuIDDW1CaskknkS4kiOe+3bnQW5/LLLE3CvnMyfiGZHoJy6c1PWlFCRYEPEU5AE/Mlh8RmJjUagRETyI60CxeELOQD8unbTemWzh/hpJ5b+tZvDOEF+6Eb5ZZjG5AjT0k1WFq5MehNP/ANCuKCNHgZSiKkjROXLM7sB666/TlTsTQLBWgt4hdALawPd6NGnYW5C5yH7nrhqNk71G4a9YO9OgQF4kRmsOFTMTGkSdxJHcb0E4tZZLFkbBFhuzEKAe+s/Wm66gIoPxnDC5ZZc2UnLBIJ8wZY26mB71yMOQhgPvNdWInWbCBBndeekMT9hAnfejvC+H27gS4VBaBMNIzfkY/Sl25YYMVbQj79x1FWYPENZcEGNRmg6Ms9K3eoxs6WhlI4BoiEOL2g2NtKBJlWPbLmPv8ooxxNot9gQT7SNfcipXMOuf4sDNETzjpQ/jPECoyKMzPsOwIOvaYrnK5dlA8CPZeKkmDrWGvJdDqC3mkERrGViPYEfUVpwXBlxGdyxVhdcbTImTz/qJI7GOVCFzkzmBMkwyqwDbSMw8p/ZopwviDWpylYLSQVAGbSYyxG3TnXS9QMnD8HcyJxvca+HYFbS5UEDvuT1PetxGlDeF8UFw5To0TG+giYPuPrRMnSuGysGPLuOJ9ojeIrufEZgxAtiNDHnBJme2nuDVa4w4mVu3GKnSC8BjspCgx9udWcXtZL5kSM6uAdmWQSPqCKPeIMPbbCvcRU+QMpCgHkRtXWx5fpooHRiiLJubPD2IJT4bGWtwJ5lTOWe+hB9J50XFKHg52a7dJMwig+rEn6+U03ilOAuUgSvEmnOoPVlnn61Ve3pnqNYwZS9xXxeNXD3HJktn8qiJYECYnpP5ViOKv32a0lrKMsnMCCFeQDrG+u003FdZjXrzihuH1xd3T/7Vsf6rhrDjcC9b/wBCaGctPmWJwvwbr2z+AxvNO/glgM6iACAY7jQn7j6Uo+KBlxl8RpnB9mVT+tHPB2Ii8o6iPqNPuB9a6mYc8P6XEL3H9DpyoR4rRPhS58wPkH9RO6/lryiiyjtU2WRtWHH1uGrlG5L3PneAtXwjKmHdmDGScoGYw2snow+1ZntXLKsrx8RmGYAgkE6hZ2nUE/5u1fRsNayKdNSWYx1Ylo7xIHsK+ekm49udSSXM9df1YfSm89zbgJzbbx+8w8Yt5Sn9MR7yST+VSTDsWRSpUnzICI066jberMdigt9ZGbLrHLNrE9pirFvNne6SuuaNzlBOaBtr6U9HZcdwMyBs9TWVtIQzFibUMfLKzJykxJIkTHUcxWDE24uEBg/+IGQeuvOs2OxuRXtsZZyC/l0BgHLMzoABtFQ4JilZlDgaRAjQgctd9tudMw8qJMRn4hqEqxWLuu/w2aQDA0A9zA1NNXgbBZWuNvlAWe7GT/2j60axXD7Bl/gW3aNBlXzdN9PrVvAsB8G3ECWMsBAAPQRWbJmUoQBUE2TbG4StWfOWImVj6En9aIEVjtAjattP9L/xxD9yF1dKrw/Or7g0qqzzrTAlRFDOLJCj/wDJb/71opFZ8Thw41EwZHYjY1xjo3NCmJ3jFfPYI/xg/wCiKB8USFP+X9TTnxbg4vBTJVlOh3HvSvYwz3mYhUbJoyFiryCRO0RPL9nb6fMoxb8SMpLRoU+UUM+GVvm5p8mXXURMmQeugoqto5RMg8xO30rNftxqZPprzFcnHk4tNzAMJg4rYU2y4QIyMoJBMMDI1Guug1mh6YYNbuMfw5ANtCxg+8fpRriAmy4nmDtsATQ+2sYW83+NRy62uvrXSx5icK78gf1mR0Ac/E2eGLf89jyVI9MxB/8ATTUBS54RwxyNdbTORl7qBofqT9KZFrF6pg2Y1KGhAviLhfxB8RSA1tTE6AjQkE8hA+sVm4Qxv4G4pUgw4BOx3IjqJ09jR7GYZbi5GmDuASJj0qaIFAC6AaADQADpUXKQnH2OpVQD4ItD4DXOdxySOkeUD7T/APtTOlYOH4FLQIQQGYsR3MAx0Gm1b1pityyFveUepZY5/vlVN/errB1NQxA1rV6hbwiAv8UpNYMMn8+6eeW3/wC4a3mh+C/597ba3+T1zwO/j9xGxC8cYfLjSeTqrfbIf+2tvgzDL8ZCSx0aB0MTr9K1/wDEazrYf/Op9NGH6/WveCFm4h6BvyI/Wush5YP0ijox3GnWpD3rx33r096yAVLnhQDinAA90G05tMwYsQoZYBGoU7MSw1B5Gjy11U1J7AfST+v2qk7hBiuwYnXPDKYZXuXHN12BVSREM2kxJ179JoLoXCclEn7AfX9KefEOFL2pG6HNHWAQfeDXzs49Las05nbWPyE8h/c0bBmM3+kdApJO/MzYzDi5eaB+KIG7MdPqTRI8AdLbO6hQAYEgmYJExOsjtVfhK01y8pI2YsfYT+cU947Dh0C/1MB9dDT8mQ4yEmJiGYt7zJwK4Ww9pmOsR/0kqD7gUbtCqMBhMltEOuRQsjSYG9a7Q7VnGPmSR1ALVqSLRyrXWUqJrUtb8QoRLTxqq0NTVrVTbOppkqQINRFWLUedc50EbcpZaGvwxRdN0LDkQSJEjTcbHbftRc1C4KyZFIBqMVqmIW6n8CrbYqRFZQliMLGCeLYFrlm4tvLmZYGbbWJ+1AcBwu9l/hsRh81stm+IlwDXqdZPT6ac6cyNKim9GmVkHAfPwZR3uCOE8ATDsWRrgB/AXlPpGvvRpK7FdTeiHJmtjZgkz0VGKtNcA0pvC4NzyDtUgK6F0r2WtWLF1AJkrI1Pr+lWXEmqbQ1+laTW/gOPExd7uY7tokEAwY0O8Hr3oMnC7wvfEzKq6ZgpY5gORDaCmG4NKhaQeX3rOPSKIYykRD8Z8RtXlti22YqxmFaACI3I19qO+EeFZES7ocyfQ6T+VGb/AA+0x81tD6qD+laLVoBQAAANgNAK0qgUUIBa5x07CoZdeVSIqxbYmqKKfElmVi36V6NYrp396i/zGqGJQbqTkZGdCelAr/wrWHZr8KHzM2gnO8mB1YDTTpR1RofWqcRgLdzL8RFeNswBid9/QUJxb1LDRN8DWtLjhGVDAQnmpJJE/iIhZNOC2wY02M+9aVtgQANBoOwqSrrSn9OXblcLnqpy0Naktuq8u1WD8WtPTGFUCATJR71YtVWTVi0yVPPVNsamrmqm3uakk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t2.gstatic.com/images?q=tbn:ANd9GcS3J9O3XFfkCD4Uji4PSHlRko-gRJKf7rfZg332RJrAtd1jizmv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916832"/>
            <a:ext cx="34997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07361"/>
            <a:ext cx="784887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Речевая ошибка: нарушение лексической сочетаемости.                                     Криминогенный </a:t>
            </a:r>
            <a:r>
              <a:rPr lang="ru-RU" sz="2000" b="1" dirty="0">
                <a:solidFill>
                  <a:schemeClr val="tx1"/>
                </a:solidFill>
              </a:rPr>
              <a:t>- Способствующий совершению преступлений. 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Правильный вариант: СНИЗИТЬ УРОВЕНЬ ПРЕСТУПНОСТИ, УМЕНЬШИТЬ КОЛИЧЕСТВО ПРЕСТУПЛЕНИЙ.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Чтобы </a:t>
            </a:r>
            <a:r>
              <a:rPr lang="ru-RU" sz="2400" b="1" dirty="0" smtClean="0"/>
              <a:t>улучшить криминогенную </a:t>
            </a:r>
            <a:r>
              <a:rPr lang="ru-RU" sz="2400" b="1" dirty="0"/>
              <a:t>обстановку в городе, </a:t>
            </a:r>
            <a:r>
              <a:rPr lang="ru-RU" sz="2400" b="1" dirty="0" smtClean="0"/>
              <a:t>правоохранительные органы </a:t>
            </a:r>
            <a:r>
              <a:rPr lang="ru-RU" sz="2400" b="1" dirty="0"/>
              <a:t>работают в усиленном </a:t>
            </a:r>
            <a:r>
              <a:rPr lang="ru-RU" sz="2400" b="1" dirty="0" smtClean="0"/>
              <a:t>режиме.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622792" y="6224716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992888" cy="162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митинге на центральной площади города приняли участие  более </a:t>
            </a:r>
            <a:r>
              <a:rPr lang="ru-RU" sz="2400" b="1" dirty="0" err="1" smtClean="0">
                <a:solidFill>
                  <a:schemeClr val="tx1"/>
                </a:solidFill>
              </a:rPr>
              <a:t>пятиста</a:t>
            </a:r>
            <a:r>
              <a:rPr lang="ru-RU" sz="2400" b="1" dirty="0" smtClean="0">
                <a:solidFill>
                  <a:schemeClr val="tx1"/>
                </a:solidFill>
              </a:rPr>
              <a:t> человек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5183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Грамматическая ошибка. </a:t>
            </a:r>
            <a:r>
              <a:rPr lang="ru-RU" sz="2400" b="1" dirty="0" smtClean="0"/>
              <a:t>В числительных  от 200 до 900 в </a:t>
            </a:r>
            <a:r>
              <a:rPr lang="ru-RU" sz="2400" b="1" dirty="0" err="1" smtClean="0"/>
              <a:t>Р.п</a:t>
            </a:r>
            <a:r>
              <a:rPr lang="ru-RU" sz="2400" b="1" dirty="0" smtClean="0"/>
              <a:t>. вторая часть имеет нулевое окончание –сот.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04448" y="6237312"/>
            <a:ext cx="521208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t0.gstatic.com/images?q=tbn:ANd9GcS3yvZTCTSDXk8ZuBhNeIim-dX_Ki-gdi2pBmlroYY32625D-y6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544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Ребят выбрали из числа тех, кто показал себя умелыми организаторами и лидерами в школах и лицеях.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Грамматическая ошибка: в придаточной части подлежащее, выраженное местоимением КТО требует сказуемого в форме ЕДИНСТВЕННОГО числа.                                                                            Правильный вариант: ПОКАЗАЛ СЕБЯ УМЕЛЫМ ОРГАНИЗАТОРОМ И ЛИДЕРОМ В ШКОЛЕ ИЛИ ЛИЦЕЕ.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60432" y="6182456"/>
            <a:ext cx="665224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opah.info/system/files/upload/2012-02-16/SDC11978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360749" cy="3803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08518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Грамматическая ошибка: </a:t>
            </a:r>
            <a:r>
              <a:rPr lang="ru-RU" sz="2400" b="1" i="1" dirty="0" err="1" smtClean="0"/>
              <a:t>договорА</a:t>
            </a:r>
            <a:r>
              <a:rPr lang="ru-RU" sz="2400" b="1" dirty="0"/>
              <a:t> вместо </a:t>
            </a:r>
            <a:r>
              <a:rPr lang="ru-RU" sz="2400" b="1" dirty="0" smtClean="0"/>
              <a:t> </a:t>
            </a:r>
            <a:r>
              <a:rPr lang="ru-RU" sz="2400" b="1" i="1" dirty="0" err="1" smtClean="0"/>
              <a:t>договОрЫ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69735" y="6262255"/>
            <a:ext cx="672840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07361"/>
            <a:ext cx="737897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Грамматическая ошибка: сказуемое БЫЛ ВЫПОЛНЕН имеет форму прошедшего времени, а определение НАМЕЧАЕМЫХ выражено причастием настоящего времени, т.е. планы еще только НАМЕЧАЮТСЯ.                                                        Надо: раньше НАМЕЧЕННЫХ ПЛАНОВ.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Монтаж турбины был выполнен на три недели раньше намечаемых планом сроков.</a:t>
            </a:r>
            <a:endParaRPr lang="ru-RU" sz="24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/>
              <a:t>Звезда Джона </a:t>
            </a:r>
            <a:r>
              <a:rPr lang="ru-RU" sz="2400" b="1" dirty="0" err="1"/>
              <a:t>Мейджора</a:t>
            </a:r>
            <a:r>
              <a:rPr lang="ru-RU" sz="2400" b="1" dirty="0"/>
              <a:t> стала стремительно восходить вверх и его назначили </a:t>
            </a:r>
            <a:r>
              <a:rPr lang="ru-RU" sz="2400" b="1" dirty="0" smtClean="0"/>
              <a:t>министром. («Известия»).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5183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Речевая избыточность (плеоназм): избыточным является </a:t>
            </a:r>
            <a:r>
              <a:rPr lang="ru-RU" sz="2400" b="1" dirty="0"/>
              <a:t>слово </a:t>
            </a:r>
            <a:r>
              <a:rPr lang="ru-RU" sz="2400" b="1" dirty="0" smtClean="0"/>
              <a:t>«вверх», </a:t>
            </a:r>
            <a:r>
              <a:rPr lang="ru-RU" sz="2400" b="1" dirty="0"/>
              <a:t>поскольку глагол восходить уже указывает на направление движения </a:t>
            </a:r>
            <a:r>
              <a:rPr lang="ru-RU" sz="2400" b="1" dirty="0" smtClean="0"/>
              <a:t>вверх.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76070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Число членов партии не превышает две тысячи </a:t>
            </a:r>
            <a:r>
              <a:rPr lang="ru-RU" sz="2400" b="1" dirty="0" smtClean="0"/>
              <a:t>человек.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67335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Грамматическая ошибка: не превышает ДВУХ ТЫСЯЧ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 </a:t>
            </a:r>
          </a:p>
          <a:p>
            <a:endParaRPr lang="ru-RU" b="1" dirty="0"/>
          </a:p>
          <a:p>
            <a:r>
              <a:rPr lang="ru-RU" b="1" dirty="0" smtClean="0"/>
              <a:t>     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05999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2. Речевая избыточность (плеоназм): избыточным является слово  «человек».  </a:t>
            </a:r>
          </a:p>
          <a:p>
            <a:r>
              <a:rPr lang="ru-RU" sz="2000" b="1" dirty="0"/>
              <a:t>Правильный вариант: ЧИСЛО ЧЛЕНОВ ПАРТИИ НЕ ПРЕВЫШАЕТ ДВУХ ТЫСЯЧ.</a:t>
            </a:r>
            <a:endParaRPr lang="ru-RU" sz="2000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737232" cy="6652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820266" cy="4129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Вы </a:t>
            </a:r>
            <a:r>
              <a:rPr lang="ru-RU" dirty="0">
                <a:solidFill>
                  <a:schemeClr val="tx1"/>
                </a:solidFill>
              </a:rPr>
              <a:t>можете спросить меня: что же, я призываю всех быть филологами, стать всем специалистами в области гуманитарных наук? Быть специалистами, профессионалами-гуманитариями я не призываю. Разумеется, нужны все профессии, и эти профессии должны быть равномерно и целесообразно распределены в обществе. Но... каждый специалист, каждый инженер, врач, каждая медицинская сестра, каждый плотник или токарь, шофер или грузчик, крановщик и тракторист должны обладать культурным кругозором. Не должно быть слепых к красоте, глухих к слову и настоящей музыке, черствых к добру, беспамятных к прошлому. А для всего этого нужны знания, нужна интеллигентность, дающаяся гуманитарными науками. Читайте художественную литературу и понимайте ее, читайте книги по истории и любите прошлое человечества, читайте литературу путешествий, мемуары, читайте литературу по искусству, посещайте музеи, путешествуйте со смыслом и будьте душевно богаты.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Да, будьте и филологами, то есть «любителями слова», </a:t>
            </a:r>
            <a:r>
              <a:rPr lang="ru-RU" b="1" dirty="0">
                <a:solidFill>
                  <a:schemeClr val="tx1"/>
                </a:solidFill>
              </a:rPr>
              <a:t>ибо слово стоит в начале культуры и завершает ее, выражает ее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Д.С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ЛИХАЧЕВ. Письма </a:t>
            </a:r>
            <a:r>
              <a:rPr lang="ru-RU" b="1" dirty="0">
                <a:solidFill>
                  <a:schemeClr val="tx1"/>
                </a:solidFill>
              </a:rPr>
              <a:t>о добром и </a:t>
            </a:r>
            <a:r>
              <a:rPr lang="ru-RU" b="1" dirty="0" smtClean="0">
                <a:solidFill>
                  <a:schemeClr val="tx1"/>
                </a:solidFill>
              </a:rPr>
              <a:t>прекрасном.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69.photobucket.com/albums/i72/Labaz/01/lih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-31188"/>
            <a:ext cx="1958961" cy="26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3796" y="243400"/>
            <a:ext cx="6235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Филология — наука глубоко личная и глубоко национальная, нужная для отдельной личности и нужная для развития национальных культур. Она оправдывает свое название («филология» — любовь к слову), так как в основе своей опирается на любовь к словесной культуре всех языков, на полную терпимость, уважение и интерес ко всем словесным культурам.</a:t>
            </a:r>
          </a:p>
        </p:txBody>
      </p:sp>
    </p:spTree>
    <p:extLst>
      <p:ext uri="{BB962C8B-B14F-4D97-AF65-F5344CB8AC3E}">
        <p14:creationId xmlns:p14="http://schemas.microsoft.com/office/powerpoint/2010/main" val="6936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opah.info/system/files/upload/2012-02-16/SDC11937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928701" cy="358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1571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Орфографическая </a:t>
            </a:r>
            <a:r>
              <a:rPr lang="ru-RU" sz="2400" b="1" dirty="0" smtClean="0"/>
              <a:t>ошибка: следует </a:t>
            </a:r>
            <a:r>
              <a:rPr lang="ru-RU" sz="2400" b="1" dirty="0"/>
              <a:t>писать </a:t>
            </a:r>
            <a:r>
              <a:rPr lang="ru-RU" sz="2400" b="1" i="1" dirty="0"/>
              <a:t>в </a:t>
            </a:r>
            <a:r>
              <a:rPr lang="ru-RU" sz="2400" b="1" i="1" dirty="0" err="1" smtClean="0"/>
              <a:t>течениЕ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4397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Рекламный плакат в Нижнем Новгороде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592451" y="6306201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adme.ru/files/news/part_18/185805/moscow_culture_bi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15456" r="9166" b="23162"/>
          <a:stretch/>
        </p:blipFill>
        <p:spPr bwMode="auto">
          <a:xfrm>
            <a:off x="1403648" y="0"/>
            <a:ext cx="5778833" cy="4852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842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Грамматическая и орфографическая ошибка: «Комитет </a:t>
            </a:r>
            <a:r>
              <a:rPr lang="ru-RU" sz="2400" b="1" dirty="0"/>
              <a:t>по </a:t>
            </a:r>
            <a:r>
              <a:rPr lang="ru-RU" sz="2400" b="1" dirty="0" err="1" smtClean="0"/>
              <a:t>культурЕ</a:t>
            </a:r>
            <a:r>
              <a:rPr lang="ru-RU" sz="2400" b="1" dirty="0" smtClean="0"/>
              <a:t>» (дательный падеж)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22792" y="6331527"/>
            <a:ext cx="52120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6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adme.ru/files/news/part_18/185805/gent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39367"/>
            <a:ext cx="4357533" cy="58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01832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Орфографическая ошибка.</a:t>
            </a:r>
          </a:p>
          <a:p>
            <a:r>
              <a:rPr lang="ru-RU" sz="2000" b="1" dirty="0" smtClean="0"/>
              <a:t>Быть </a:t>
            </a:r>
            <a:r>
              <a:rPr lang="ru-RU" sz="2000" b="1" dirty="0" err="1" smtClean="0"/>
              <a:t>джеНТЛЬменом</a:t>
            </a:r>
            <a:r>
              <a:rPr lang="ru-RU" sz="2000" b="1" dirty="0" smtClean="0"/>
              <a:t> </a:t>
            </a:r>
            <a:r>
              <a:rPr lang="ru-RU" sz="2000" b="1" dirty="0"/>
              <a:t>действительно просто — достаточно научиться писать это слово </a:t>
            </a:r>
            <a:r>
              <a:rPr lang="ru-RU" sz="2000" b="1" dirty="0" smtClean="0"/>
              <a:t>грамотно.</a:t>
            </a:r>
          </a:p>
          <a:p>
            <a:r>
              <a:rPr lang="ru-RU" sz="2000" b="1" dirty="0" smtClean="0"/>
              <a:t>Пунктуационная ошибка: нужно поставить двоеточие в бессоюзном сложном предложении.</a:t>
            </a:r>
            <a:endParaRPr lang="ru-RU" sz="2000" b="1" dirty="0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622792" y="6309320"/>
            <a:ext cx="521208" cy="5322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adme.ru/files/news/part_1/19706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42709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22920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Орфографическая ошибка: (Что делает</a:t>
            </a:r>
            <a:r>
              <a:rPr lang="ru-RU" sz="2400" b="1" dirty="0" smtClean="0"/>
              <a:t>?)  </a:t>
            </a:r>
            <a:r>
              <a:rPr lang="ru-RU" sz="2400" b="1" dirty="0"/>
              <a:t>нравится.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33632" y="6336792"/>
            <a:ext cx="61036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8136904" cy="98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Речевая ошибка: одеть кого? НАДЕТЬ что?</a:t>
            </a:r>
          </a:p>
          <a:p>
            <a:pPr marL="0" indent="0">
              <a:buNone/>
            </a:pPr>
            <a:r>
              <a:rPr lang="ru-RU" sz="2400" b="1" dirty="0" smtClean="0"/>
              <a:t>Пунктуационная ошибка: нет запятой перед союзом </a:t>
            </a:r>
            <a:r>
              <a:rPr lang="ru-RU" sz="2400" b="1" i="1" dirty="0" smtClean="0"/>
              <a:t>чтобы </a:t>
            </a:r>
            <a:r>
              <a:rPr lang="ru-RU" sz="2400" b="1" dirty="0" smtClean="0"/>
              <a:t>в сложном предложении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4" name="Рисунок 3" descr="http://files.adme.ru/files/news/part_18/185805/od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549919" cy="41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33819" y="6381328"/>
            <a:ext cx="563100" cy="476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404</TotalTime>
  <Words>1318</Words>
  <Application>Microsoft Office PowerPoint</Application>
  <PresentationFormat>Экран (4:3)</PresentationFormat>
  <Paragraphs>157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Марго</dc:creator>
  <cp:lastModifiedBy>Марго</cp:lastModifiedBy>
  <cp:revision>56</cp:revision>
  <dcterms:created xsi:type="dcterms:W3CDTF">2013-05-04T17:15:27Z</dcterms:created>
  <dcterms:modified xsi:type="dcterms:W3CDTF">2013-05-14T13:54:43Z</dcterms:modified>
</cp:coreProperties>
</file>