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7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3481F6-DA7E-4B05-A4C4-CC9BF95A7CD8}" type="datetimeFigureOut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205781-8E18-496D-A52F-9E0FF7BE1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51C7B4-18EF-4703-82D1-6205D49FE3B5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5CAA41D-CAE2-4760-8E98-1282B44BB102}" type="slidenum">
              <a:rPr lang="ru-RU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ru-RU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EE8F8-7C6E-4F3D-801F-7A5575B1FC46}" type="datetime1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9521C-2B9F-4F3E-B81F-AAB182E52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7A5E8-A941-45FC-83EF-89A01B75301D}" type="datetime1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F40A4-0F72-436F-BB33-7F78B7884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E3284-9F68-4F64-9924-508EAE94905B}" type="datetime1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73E85-5257-44B5-A1E2-D4AE94B08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0869-94FA-4670-B6F6-5C1467A00FC6}" type="datetime1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73EEC-9D16-440F-88C9-22085EBE8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354EB-A7F2-4CB8-A140-0EABB9AC8C0F}" type="datetime1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26BCF-99C5-4924-A071-2DE9A89B9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0333-4B63-4470-9892-9C478844D8B6}" type="datetime1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BE289-F12E-4AE6-9AD8-0F625E77A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451A2-C858-4A0C-A7A5-8DFF27591013}" type="datetime1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F7A76-DB15-4DD5-A9C2-B374180E62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1F6D5-1AA3-4057-927D-61414B21C858}" type="datetime1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F9FF5-B991-4E06-8AC6-A020BF26C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134F4-641B-4C00-BC40-52E251AD01C6}" type="datetime1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265F8-733C-48E2-98E7-044993997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2B16B-5C84-4A14-BA43-D4C8D13E626A}" type="datetime1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C8DCE-7132-4A6A-B092-CF279B390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2847A-4AE8-4448-B8C6-0C98F16E4415}" type="datetime1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33057-FCE1-4835-8911-CB42E1E4F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BD834A-9447-46BD-BADC-3551B01AD5A7}" type="datetime1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FEFC6A-5FD0-4A5F-85BC-6DDB3ADC9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4213" y="27813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de-DE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« О </a:t>
            </a:r>
            <a:r>
              <a:rPr lang="de-DE" sz="5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чем</a:t>
            </a:r>
            <a:r>
              <a:rPr lang="de-DE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5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расскажет</a:t>
            </a:r>
            <a:r>
              <a:rPr lang="de-DE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5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текст</a:t>
            </a:r>
            <a:r>
              <a:rPr lang="de-DE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»</a:t>
            </a:r>
            <a:r>
              <a:rPr lang="de-DE" sz="5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/>
            </a:r>
            <a:br>
              <a:rPr lang="de-DE" sz="54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endParaRPr lang="ru-RU" sz="5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250" y="47244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факультативное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занятие</a:t>
            </a:r>
            <a:endParaRPr lang="de-DE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14340" name="Picture 4" descr="H:\Documents and Settings\Aida\Рабочий стол\НОвая ГРАФИКА сборник\КАРТИНКИ СБОРНИК_ школьные\s3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5357813"/>
            <a:ext cx="14287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Как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напечатан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текст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</a:t>
            </a:r>
            <a:b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ru-RU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Нравится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ли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вам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такой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способ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печати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Удобен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ли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он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для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читателя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Что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бы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вы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в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печати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текста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изменили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какой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целью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вы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внесли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бы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изменения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Что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бы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дали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вам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внесённые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изменения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412B82-3EFD-47F0-A02E-F412C0B194B9}" type="datetime1">
              <a:rPr lang="ru-RU" smtClean="0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A52ED-CCB2-4A8E-8682-587BAACF75E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Структура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текста</a:t>
            </a:r>
            <a:r>
              <a:rPr lang="de-DE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/>
            </a:r>
            <a:br>
              <a:rPr lang="de-DE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ru-RU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Деление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абзацы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.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Для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чего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оно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нужно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читающему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текст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Попробуйте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разделить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текст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абзацы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.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Что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вы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получаете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,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деля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текст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несколько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абзацев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412B82-3EFD-47F0-A02E-F412C0B194B9}" type="datetime1">
              <a:rPr lang="ru-RU" smtClean="0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FDEB1-BCB0-4829-B29B-18E2A605831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969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чём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ещё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может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рассказать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вам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данный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текст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</a:t>
            </a:r>
            <a:r>
              <a:rPr lang="de-DE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/>
            </a:r>
            <a:br>
              <a:rPr lang="de-DE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ru-RU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каком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стиле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речи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он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выполнен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автором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Аргументируйте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свой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ответ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.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Какие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признаки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данного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стиля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речи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вы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обнаружили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в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тексте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Перечислите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их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.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Попытайтесь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определить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тип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речи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, в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котором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выполнен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данный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текст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.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Аргументируйте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свой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выбор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412B82-3EFD-47F0-A02E-F412C0B194B9}" type="datetime1">
              <a:rPr lang="ru-RU" smtClean="0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5D177-A85B-4250-A22C-B078697B3D5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de-DE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Основные</a:t>
            </a:r>
            <a:r>
              <a:rPr lang="de-D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типы</a:t>
            </a:r>
            <a:r>
              <a:rPr lang="de-D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речи</a:t>
            </a:r>
            <a:r>
              <a:rPr lang="de-D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:</a:t>
            </a:r>
            <a:br>
              <a:rPr lang="de-D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>
              <a:spcBef>
                <a:spcPts val="135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38138" indent="-338138">
              <a:spcBef>
                <a:spcPts val="135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sz="36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описание</a:t>
            </a:r>
            <a:r>
              <a:rPr lang="de-DE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;</a:t>
            </a:r>
          </a:p>
          <a:p>
            <a:pPr marL="338138" indent="-338138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повествование</a:t>
            </a:r>
            <a:r>
              <a:rPr lang="de-DE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;</a:t>
            </a:r>
          </a:p>
          <a:p>
            <a:pPr marL="338138" indent="-338138">
              <a:spcBef>
                <a:spcPts val="12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рассуждение</a:t>
            </a:r>
            <a:r>
              <a:rPr lang="de-DE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412B82-3EFD-47F0-A02E-F412C0B194B9}" type="datetime1">
              <a:rPr lang="ru-RU" smtClean="0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19DE6-9246-4858-B10A-7E5FD491E4E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Основные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признаки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публицистического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стиля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речи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: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>
              <a:spcBef>
                <a:spcPts val="800"/>
              </a:spcBef>
              <a:buClr>
                <a:srgbClr val="FFCC66"/>
              </a:buClr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ru-RU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логичность;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образность;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эмоциональность;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оценочность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;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призывность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;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общественно-политическая и абстрактная лексика.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412B82-3EFD-47F0-A02E-F412C0B194B9}" type="datetime1">
              <a:rPr lang="ru-RU" smtClean="0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E527F-1D27-4046-9313-7F2341D8BF8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484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Чтобы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воздействовать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воображение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и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чувства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читателя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,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используются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:</a:t>
            </a:r>
            <a:r>
              <a:rPr lang="de-D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54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/>
            </a:r>
            <a:br>
              <a:rPr lang="de-DE" sz="54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ru-RU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эпитеты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; 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сравнения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; 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метафоры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;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просторечные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слова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;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идиомы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;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и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другие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изобразительно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-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выразительные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средства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языка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412B82-3EFD-47F0-A02E-F412C0B194B9}" type="datetime1">
              <a:rPr lang="ru-RU" smtClean="0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0C2DB-4662-4DD2-A49F-D6C71681C90D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Какую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ещё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информацию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вы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можете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почерпнуть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из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текста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</a:t>
            </a:r>
            <a:b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pPr marL="338138" indent="-338138">
              <a:lnSpc>
                <a:spcPct val="90000"/>
              </a:lnSpc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Предлагаю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взглянуть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имя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автора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.</a:t>
            </a:r>
          </a:p>
          <a:p>
            <a:pPr marL="338138" indent="-338138">
              <a:lnSpc>
                <a:spcPct val="90000"/>
              </a:lnSpc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Вам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оно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знакомо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</a:t>
            </a:r>
          </a:p>
          <a:p>
            <a:pPr marL="338138" indent="-338138">
              <a:lnSpc>
                <a:spcPct val="90000"/>
              </a:lnSpc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Можете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ли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вы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попытаться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как-то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охарактеризовать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человека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,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написавшего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такие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строки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о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Ростове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</a:t>
            </a:r>
          </a:p>
          <a:p>
            <a:pPr marL="338138" indent="-338138">
              <a:lnSpc>
                <a:spcPct val="90000"/>
              </a:lnSpc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Кто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он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Живет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ли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он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где-то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рядом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с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нами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или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уже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покинул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этот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мир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</a:t>
            </a:r>
          </a:p>
          <a:p>
            <a:pPr marL="338138" indent="-338138">
              <a:lnSpc>
                <a:spcPct val="90000"/>
              </a:lnSpc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Есть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л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и у вас какие-либо предположения на этот счет?                                                                                                                    </a:t>
            </a:r>
            <a:endParaRPr lang="de-DE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412B82-3EFD-47F0-A02E-F412C0B194B9}" type="datetime1">
              <a:rPr lang="ru-RU" smtClean="0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F55AD-9DE7-444E-B6E1-6ACFC662405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1969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de-DE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«</a:t>
            </a:r>
            <a:r>
              <a:rPr lang="de-DE" sz="36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Журналист-легенда</a:t>
            </a:r>
            <a:r>
              <a:rPr lang="de-DE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»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-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так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писали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о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нем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при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жизни</a:t>
            </a:r>
            <a:r>
              <a:rPr lang="de-DE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/>
            </a:r>
            <a:br>
              <a:rPr lang="de-DE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38138">
              <a:spcBef>
                <a:spcPts val="800"/>
              </a:spcBef>
              <a:buSzPct val="80000"/>
              <a:buFont typeface="Arial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ru-RU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indent="-338138">
              <a:spcBef>
                <a:spcPts val="800"/>
              </a:spcBef>
              <a:buSzPct val="80000"/>
              <a:buFont typeface="Arial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ru-RU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indent="-338138">
              <a:spcBef>
                <a:spcPts val="800"/>
              </a:spcBef>
              <a:buSzPct val="80000"/>
              <a:buFont typeface="Arial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А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сам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он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завещал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написать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надгробном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камне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следующие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слова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:</a:t>
            </a:r>
          </a:p>
          <a:p>
            <a:pPr indent="-338138">
              <a:spcBef>
                <a:spcPts val="800"/>
              </a:spcBef>
              <a:buSzPct val="80000"/>
              <a:buFont typeface="Arial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lvl="1" indent="-280988">
              <a:spcBef>
                <a:spcPts val="1100"/>
              </a:spcBef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de-DE" sz="44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« </a:t>
            </a:r>
            <a:r>
              <a:rPr lang="de-DE" sz="44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Главная</a:t>
            </a:r>
            <a:r>
              <a:rPr lang="de-DE" sz="44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44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ценность</a:t>
            </a:r>
            <a:r>
              <a:rPr lang="de-DE" sz="44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44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жизни</a:t>
            </a:r>
            <a:r>
              <a:rPr lang="de-DE" sz="44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– </a:t>
            </a:r>
            <a:r>
              <a:rPr lang="de-DE" sz="44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сама</a:t>
            </a:r>
            <a:r>
              <a:rPr lang="de-DE" sz="44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44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жизнь</a:t>
            </a:r>
            <a:r>
              <a:rPr lang="de-DE" sz="44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.»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412B82-3EFD-47F0-A02E-F412C0B194B9}" type="datetime1">
              <a:rPr lang="ru-RU" smtClean="0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DDDCDA-8C37-4112-B8F6-1EF59CF908CB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0525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de-DE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Словарная</a:t>
            </a:r>
            <a:r>
              <a:rPr lang="de-DE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работа</a:t>
            </a:r>
            <a:r>
              <a:rPr lang="de-DE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/>
            </a:r>
            <a:br>
              <a:rPr lang="de-DE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ru-RU" i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Рубрика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– от лат.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Rubrica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(БСЭ) – заглавие закона, написанное красной краской.</a:t>
            </a:r>
          </a:p>
          <a:p>
            <a:pPr marL="338138" indent="-338138">
              <a:spcBef>
                <a:spcPts val="800"/>
              </a:spcBef>
              <a:buSzPct val="8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Сегодня так называют: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1) заголовок раздела в газете; журнале;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2) раздел, подразделение текста, графа. 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412B82-3EFD-47F0-A02E-F412C0B194B9}" type="datetime1">
              <a:rPr lang="ru-RU" smtClean="0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A529A9-9F48-4CAB-A77F-4A7EC537D014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de-DE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Словарная</a:t>
            </a:r>
            <a:r>
              <a:rPr lang="de-D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ru-RU" i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41313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ru-RU" i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41313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de-DE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ПОЧИН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(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от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сова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«ЧИН» -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порядок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).</a:t>
            </a:r>
          </a:p>
          <a:p>
            <a:pPr marL="341313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Родственные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слова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: СОЧИНЕНИЕ и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др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412B82-3EFD-47F0-A02E-F412C0B194B9}" type="datetime1">
              <a:rPr lang="ru-RU" smtClean="0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9A207-1A40-43D1-B7F5-D31231DCA9C4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68313" y="105251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4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Цель</a:t>
            </a:r>
            <a:r>
              <a:rPr lang="de-DE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 </a:t>
            </a:r>
            <a:r>
              <a:rPr lang="de-DE" sz="4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занятия</a:t>
            </a:r>
            <a:r>
              <a:rPr lang="de-DE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: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68313" y="2362200"/>
            <a:ext cx="8229600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формирование навыков осознанного прочтения текста;                   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формирование умения преобразовывать содержание прочитанного в понимание;  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отработка навыков </a:t>
            </a:r>
            <a:r>
              <a:rPr lang="ru-RU" sz="32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речеведческого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 анализа данного текста.         </a:t>
            </a:r>
          </a:p>
          <a:p>
            <a:pPr marL="338138" indent="-338138">
              <a:spcBef>
                <a:spcPts val="800"/>
              </a:spcBef>
              <a:buSzPct val="8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ru-RU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de-DE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Итоговый</a:t>
            </a:r>
            <a:r>
              <a:rPr lang="de-D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вопрос</a:t>
            </a:r>
            <a:r>
              <a:rPr lang="de-D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/>
            </a:r>
            <a:br>
              <a:rPr lang="de-D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 i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>
              <a:defRPr/>
            </a:pP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Где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и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когда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вы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сможете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воспользоваться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знаниями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,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приобретёнными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этом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занятии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и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использовать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практике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умения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,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отработанные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этом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занятии</a:t>
            </a:r>
            <a:r>
              <a:rPr lang="de-DE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412B82-3EFD-47F0-A02E-F412C0B194B9}" type="datetime1">
              <a:rPr lang="ru-RU" smtClean="0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6CB0C-F399-4BC4-B33D-C555887D3248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de-DE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Примите</a:t>
            </a:r>
            <a:r>
              <a:rPr lang="de-DE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слова</a:t>
            </a:r>
            <a:r>
              <a:rPr lang="de-DE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благодарности</a:t>
            </a:r>
            <a:r>
              <a:rPr lang="de-DE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/>
            </a:r>
            <a:br>
              <a:rPr lang="de-DE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38138">
              <a:spcBef>
                <a:spcPts val="800"/>
              </a:spcBef>
              <a:buSzPct val="80000"/>
              <a:buFont typeface="Arial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ru-RU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indent="-338138">
              <a:spcBef>
                <a:spcPts val="800"/>
              </a:spcBef>
              <a:buSzPct val="80000"/>
              <a:buFont typeface="Arial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Благодарю всех присутствующих за   подготовку к занятию и участие в его проведении.  </a:t>
            </a:r>
          </a:p>
          <a:p>
            <a:pPr indent="-338138">
              <a:spcBef>
                <a:spcPts val="800"/>
              </a:spcBef>
              <a:buSzPct val="80000"/>
              <a:buFont typeface="Arial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                      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СПАСИБО !</a:t>
            </a:r>
          </a:p>
          <a:p>
            <a:pPr indent="-338138" algn="r">
              <a:spcBef>
                <a:spcPts val="800"/>
              </a:spcBef>
              <a:buSzPct val="80000"/>
              <a:buFont typeface="Arial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24.10.2013г.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МБОУ «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Гришковская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СОШ»</a:t>
            </a:r>
          </a:p>
          <a:p>
            <a:pPr indent="-338138" algn="r">
              <a:spcBef>
                <a:spcPts val="800"/>
              </a:spcBef>
              <a:buSzPct val="80000"/>
              <a:buFont typeface="Arial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Учитель русского языка и литературы</a:t>
            </a:r>
          </a:p>
          <a:p>
            <a:pPr indent="-338138" algn="r">
              <a:spcBef>
                <a:spcPts val="800"/>
              </a:spcBef>
              <a:buSzPct val="80000"/>
              <a:buFont typeface="Arial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Кащаева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В.В.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412B82-3EFD-47F0-A02E-F412C0B194B9}" type="datetime1">
              <a:rPr lang="ru-RU" smtClean="0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C1C0B-0769-4857-97BC-194253E68CB3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АНКЕТА</a:t>
            </a:r>
            <a:b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endParaRPr lang="ru-RU" sz="3600" dirty="0" smtClean="0">
              <a:solidFill>
                <a:srgbClr val="C00000"/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Любите ли вы читать?</a:t>
            </a:r>
          </a:p>
          <a:p>
            <a:r>
              <a:rPr lang="ru-RU" smtClean="0"/>
              <a:t>Что вы читаете?</a:t>
            </a:r>
          </a:p>
          <a:p>
            <a:r>
              <a:rPr lang="ru-RU" smtClean="0"/>
              <a:t>Выписывает ли ваша семья газеты?</a:t>
            </a:r>
          </a:p>
          <a:p>
            <a:r>
              <a:rPr lang="ru-RU" smtClean="0"/>
              <a:t>Какие газеты выписывает ваша семья?</a:t>
            </a:r>
          </a:p>
          <a:p>
            <a:r>
              <a:rPr lang="ru-RU" smtClean="0"/>
              <a:t>Открывая газету, на что вы прежде всего обращаете внимание?</a:t>
            </a:r>
          </a:p>
          <a:p>
            <a:r>
              <a:rPr lang="ru-RU" smtClean="0"/>
              <a:t>С какой целью вы читаете газеты?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4DA6A-9BCD-42D5-B30D-203D7F57AF71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Результаты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анкетирования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/>
            </a:r>
            <a:b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125538"/>
            <a:ext cx="8229600" cy="5516562"/>
          </a:xfrm>
        </p:spPr>
        <p:txBody>
          <a:bodyPr/>
          <a:lstStyle/>
          <a:p>
            <a:pPr marL="338138" indent="-338138">
              <a:spcBef>
                <a:spcPts val="3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Любят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читать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7</a:t>
            </a:r>
            <a:endParaRPr lang="de-DE" sz="2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38138" indent="-338138">
              <a:spcBef>
                <a:spcPts val="3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Читают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книги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  3 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,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журналы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6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,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газеты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4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         </a:t>
            </a:r>
          </a:p>
          <a:p>
            <a:pPr marL="338138" indent="-338138">
              <a:spcBef>
                <a:spcPts val="3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Выписывают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газеты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в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7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семьях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:</a:t>
            </a:r>
            <a:endParaRPr lang="de-DE" sz="2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38138" indent="-338138">
              <a:spcBef>
                <a:spcPts val="3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«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Новое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время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»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8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         </a:t>
            </a:r>
          </a:p>
          <a:p>
            <a:pPr marL="338138" indent="-338138">
              <a:spcBef>
                <a:spcPts val="3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«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Аргументы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и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факты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»</a:t>
            </a:r>
          </a:p>
          <a:p>
            <a:pPr marL="338138" indent="-338138">
              <a:spcBef>
                <a:spcPts val="3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«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Комсомольскую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правду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»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1</a:t>
            </a:r>
            <a:endParaRPr lang="de-DE" sz="2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38138" indent="-338138">
              <a:spcBef>
                <a:spcPts val="3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Другое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 2</a:t>
            </a:r>
            <a:endParaRPr lang="de-DE" sz="2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38138" indent="-338138">
              <a:spcBef>
                <a:spcPts val="3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Открывая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газету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,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обращают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внимание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:</a:t>
            </a:r>
            <a:endParaRPr lang="de-DE" sz="2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38138" indent="-338138">
              <a:spcBef>
                <a:spcPts val="3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Имя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автора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0</a:t>
            </a:r>
            <a:endParaRPr lang="de-DE" sz="2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38138" indent="-338138">
              <a:spcBef>
                <a:spcPts val="3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заголовки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статей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, на иллюстрации  3</a:t>
            </a:r>
            <a:endParaRPr lang="de-DE" sz="2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38138" indent="-338138">
              <a:spcBef>
                <a:spcPts val="3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Другое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2, на анекдоты 1,  на объявления 1</a:t>
            </a:r>
            <a:endParaRPr lang="de-DE" sz="2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38138" indent="-338138">
              <a:spcBef>
                <a:spcPts val="3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Читают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газету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с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целью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:</a:t>
            </a:r>
            <a:endParaRPr lang="de-DE" sz="2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38138" indent="-338138">
              <a:spcBef>
                <a:spcPts val="3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Получения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информации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8</a:t>
            </a:r>
            <a:endParaRPr lang="de-DE" sz="2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38138" indent="-338138">
              <a:spcBef>
                <a:spcPts val="3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Для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общего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развития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4</a:t>
            </a:r>
            <a:endParaRPr lang="de-DE" sz="2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38138" indent="-338138">
              <a:spcBef>
                <a:spcPts val="3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Чтобы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чувствовать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себя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частью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социума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0</a:t>
            </a:r>
            <a:endParaRPr lang="de-DE" sz="2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38138" indent="-338138">
              <a:spcBef>
                <a:spcPts val="3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sz="2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Другое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 2,  убить время 1</a:t>
            </a:r>
            <a:endParaRPr lang="de-DE" sz="2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marL="338138" indent="-338138">
              <a:spcBef>
                <a:spcPts val="300"/>
              </a:spcBef>
              <a:buSzPct val="80000"/>
              <a:buFontTx/>
              <a:buNone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endParaRPr lang="de-DE" sz="14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>
              <a:buFont typeface="Arial" charset="0"/>
              <a:buNone/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43420-12AB-48DF-925B-821714D4D90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D4971E9-4471-453D-8E8F-FCCB5D71E12A}" type="datetime1">
              <a:rPr lang="ru-RU" smtClean="0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517AF-0CD2-4310-9B21-E2BD4D4EC28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850" y="908050"/>
            <a:ext cx="8496300" cy="5702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38138" indent="-338138">
              <a:spcBef>
                <a:spcPts val="250"/>
              </a:spcBef>
              <a:buClr>
                <a:srgbClr val="FFCC66"/>
              </a:buClr>
              <a:buSzPct val="8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1) Отправляя письма в большой южный город Ростов, на конверте обязательно напишут: «</a:t>
            </a:r>
            <a:r>
              <a:rPr lang="ru-RU" sz="1400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Ростов-на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 Дону», смутно догадываясь, что есть ещё где-то какой-то Ростов.</a:t>
            </a:r>
          </a:p>
          <a:p>
            <a:pPr marL="338138" indent="-338138">
              <a:spcBef>
                <a:spcPts val="250"/>
              </a:spcBef>
              <a:buClr>
                <a:srgbClr val="FFCC66"/>
              </a:buClr>
              <a:buSzPct val="8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2) И не всем известно, что огромный южный Ростов – дитя в сравнении с незаметным, маленьким Ростовом северным.</a:t>
            </a:r>
          </a:p>
          <a:p>
            <a:pPr marL="338138" indent="-338138">
              <a:spcBef>
                <a:spcPts val="250"/>
              </a:spcBef>
              <a:buClr>
                <a:srgbClr val="FFCC66"/>
              </a:buClr>
              <a:buSzPct val="8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3) Ростову на севере было двести лет, когда в устье Дона рубили первую избу.</a:t>
            </a:r>
          </a:p>
          <a:p>
            <a:pPr marL="338138" indent="-338138">
              <a:spcBef>
                <a:spcPts val="250"/>
              </a:spcBef>
              <a:buClr>
                <a:srgbClr val="FFCC66"/>
              </a:buClr>
              <a:buSzPct val="8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4) Москва была деревенькой, когда Ростов называли не иначе как Ростовом Великим.</a:t>
            </a:r>
          </a:p>
          <a:p>
            <a:pPr marL="338138" indent="-338138">
              <a:spcBef>
                <a:spcPts val="250"/>
              </a:spcBef>
              <a:buClr>
                <a:srgbClr val="FFCC66"/>
              </a:buClr>
              <a:buSzPct val="8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5) Город имел в свое время такую же славу, как Киев и Новгород.</a:t>
            </a:r>
          </a:p>
          <a:p>
            <a:pPr marL="338138" indent="-338138">
              <a:spcBef>
                <a:spcPts val="250"/>
              </a:spcBef>
              <a:buClr>
                <a:srgbClr val="FFCC66"/>
              </a:buClr>
              <a:buSzPct val="8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6) Первый раз Ростов летописцами </a:t>
            </a:r>
            <a:r>
              <a:rPr lang="ru-RU" sz="1400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упомиянут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 в 862 году – тысяча сто двадцать три года назад.</a:t>
            </a:r>
          </a:p>
          <a:p>
            <a:pPr marL="338138" indent="-338138">
              <a:spcBef>
                <a:spcPts val="250"/>
              </a:spcBef>
              <a:buClr>
                <a:srgbClr val="FFCC66"/>
              </a:buClr>
              <a:buSzPct val="8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7) Представим себе эту глыбищу времени и, попытавшись, отмеряем тысячу с лишним лет не назад, а вперёд.</a:t>
            </a:r>
          </a:p>
          <a:p>
            <a:pPr marL="338138" indent="-338138">
              <a:spcBef>
                <a:spcPts val="250"/>
              </a:spcBef>
              <a:buClr>
                <a:srgbClr val="FFCC66"/>
              </a:buClr>
              <a:buSzPct val="8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8) Каждый год теперь рождаются города.</a:t>
            </a:r>
          </a:p>
          <a:p>
            <a:pPr marL="338138" indent="-338138">
              <a:spcBef>
                <a:spcPts val="250"/>
              </a:spcBef>
              <a:buClr>
                <a:srgbClr val="FFCC66"/>
              </a:buClr>
              <a:buSzPct val="8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9) Вообразим: нынешняя Дубна, Комсомольск- на -Амуре, </a:t>
            </a:r>
            <a:r>
              <a:rPr lang="ru-RU" sz="1400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Ангарск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 простояли тысячу с лишним лет.</a:t>
            </a:r>
          </a:p>
          <a:p>
            <a:pPr marL="338138" indent="-338138">
              <a:spcBef>
                <a:spcPts val="250"/>
              </a:spcBef>
              <a:buClr>
                <a:srgbClr val="FFCC66"/>
              </a:buClr>
              <a:buSzPct val="8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10) На Земле 3090 год…</a:t>
            </a:r>
          </a:p>
          <a:p>
            <a:pPr marL="338138" indent="-338138">
              <a:spcBef>
                <a:spcPts val="250"/>
              </a:spcBef>
              <a:buClr>
                <a:srgbClr val="FFCC66"/>
              </a:buClr>
              <a:buSzPct val="8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11) Какой фантаст решится предсказать, что будет и чего не будет на Земле в то далёкое время?</a:t>
            </a:r>
          </a:p>
          <a:p>
            <a:pPr marL="338138" indent="-338138">
              <a:spcBef>
                <a:spcPts val="250"/>
              </a:spcBef>
              <a:buClr>
                <a:srgbClr val="FFCC66"/>
              </a:buClr>
              <a:buSzPct val="8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120 Вот что такое тысяча лет. </a:t>
            </a:r>
          </a:p>
          <a:p>
            <a:pPr marL="338138" indent="-338138">
              <a:spcBef>
                <a:spcPts val="250"/>
              </a:spcBef>
              <a:buClr>
                <a:srgbClr val="FFCC66"/>
              </a:buClr>
              <a:buSzPct val="8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13) Ростов преодолел эту толщу времени.</a:t>
            </a:r>
          </a:p>
          <a:p>
            <a:pPr marL="338138" indent="-338138">
              <a:spcBef>
                <a:spcPts val="250"/>
              </a:spcBef>
              <a:buClr>
                <a:srgbClr val="FFCC66"/>
              </a:buClr>
              <a:buSzPct val="8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14) И мы с любопытством и восхищением разглядываем его как некий корабль, приплывший из страны с названием Древняя Русь.</a:t>
            </a:r>
          </a:p>
          <a:p>
            <a:pPr marL="338138" indent="-338138">
              <a:spcBef>
                <a:spcPts val="250"/>
              </a:spcBef>
              <a:buClr>
                <a:srgbClr val="FFCC66"/>
              </a:buClr>
              <a:buSzPct val="8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15) Дорога из Москвы в Ростов такая же древняя, как её конечный пункт и все маленькие городки, деревушки, монастыри и церкви, посаженные на ней, как драгоценный жемчуг на прочной нитке.</a:t>
            </a:r>
          </a:p>
          <a:p>
            <a:pPr marL="338138" indent="-338138">
              <a:spcBef>
                <a:spcPts val="250"/>
              </a:spcBef>
              <a:buClr>
                <a:srgbClr val="FFCC66"/>
              </a:buClr>
              <a:buSzPct val="8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16) Как хороша ты ( тут уж не задремлешь ), старинная дорога на Ростов!</a:t>
            </a:r>
          </a:p>
          <a:p>
            <a:pPr marL="338138" indent="-338138">
              <a:spcBef>
                <a:spcPts val="250"/>
              </a:spcBef>
              <a:buClr>
                <a:srgbClr val="FFCC66"/>
              </a:buClr>
              <a:buSzPct val="8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17) Маячат перелески в красках вечернего облака, ещё одна колоколенка открылась за поворотом. </a:t>
            </a:r>
          </a:p>
          <a:p>
            <a:pPr marL="338138" indent="-338138">
              <a:spcBef>
                <a:spcPts val="250"/>
              </a:spcBef>
              <a:buClr>
                <a:srgbClr val="FFCC66"/>
              </a:buClr>
              <a:buSzPct val="8000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                                                                                                                              ( По В .</a:t>
            </a:r>
            <a:r>
              <a:rPr lang="ru-RU" sz="1400" i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Пескову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 ).</a:t>
            </a:r>
            <a:endParaRPr lang="ru-RU" sz="13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9810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Вопросы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для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анализа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текста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/>
            </a:r>
            <a:b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844675"/>
            <a:ext cx="8229600" cy="4525963"/>
          </a:xfrm>
        </p:spPr>
        <p:txBody>
          <a:bodyPr/>
          <a:lstStyle/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Прочитайте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выразительно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текст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.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Есть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ли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в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нем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заголовок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Отсутствие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заголовка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–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это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хорошо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или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плохо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для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вас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как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читателя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Почему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Обоснуйте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свой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ответ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.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Попробуйте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подобрать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к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тексту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заглавие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.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Что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может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быть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отражено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в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нем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412B82-3EFD-47F0-A02E-F412C0B194B9}" type="datetime1">
              <a:rPr lang="ru-RU" smtClean="0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DE696-7C23-4F3D-B2AB-3E8E98783EB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Как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правило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, в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заглавие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выносятся</a:t>
            </a:r>
            <a:r>
              <a:rPr lang="de-D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/>
            </a:r>
            <a:br>
              <a:rPr lang="de-D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38138" algn="ctr">
              <a:spcBef>
                <a:spcPts val="1350"/>
              </a:spcBef>
              <a:buSzPct val="80000"/>
              <a:buFont typeface="Arial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ru-RU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indent="-338138" algn="ctr">
              <a:spcBef>
                <a:spcPts val="1350"/>
              </a:spcBef>
              <a:buSzPct val="80000"/>
              <a:buFont typeface="Arial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de-DE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тема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текста</a:t>
            </a:r>
            <a:endParaRPr lang="ru-RU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indent="-338138" algn="ctr">
              <a:spcBef>
                <a:spcPts val="1350"/>
              </a:spcBef>
              <a:buSzPct val="80000"/>
              <a:buFont typeface="Arial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de-DE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   </a:t>
            </a:r>
            <a:r>
              <a:rPr lang="de-DE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или</a:t>
            </a:r>
            <a:endParaRPr lang="de-DE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indent="-338138" algn="ctr">
              <a:spcBef>
                <a:spcPts val="1350"/>
              </a:spcBef>
              <a:buSzPct val="80000"/>
              <a:buFont typeface="Arial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de-DE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идея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текста</a:t>
            </a:r>
            <a:endParaRPr lang="de-DE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  <a:p>
            <a:pPr algn="ctr"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412B82-3EFD-47F0-A02E-F412C0B194B9}" type="datetime1">
              <a:rPr lang="ru-RU" smtClean="0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4C109D-1B24-4A73-A50F-719C1D0347A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9080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Попробуем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осмыслить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прочитанное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с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помощью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вопросов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:</a:t>
            </a:r>
            <a:r>
              <a:rPr lang="de-DE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/>
            </a:r>
            <a:br>
              <a:rPr lang="de-DE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989138"/>
            <a:ext cx="8229600" cy="4525962"/>
          </a:xfrm>
        </p:spPr>
        <p:txBody>
          <a:bodyPr/>
          <a:lstStyle/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Tahoma" pitchFamily="34" charset="0"/>
              <a:buChar char="-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smtClean="0">
                <a:solidFill>
                  <a:srgbClr val="2540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Всё ли вам понятно из того, о чём вы только что прочитали?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Tahoma" pitchFamily="34" charset="0"/>
              <a:buChar char="-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smtClean="0">
                <a:solidFill>
                  <a:srgbClr val="2540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Есть ли в тексте не</a:t>
            </a:r>
            <a:r>
              <a:rPr lang="ru-RU" smtClean="0">
                <a:solidFill>
                  <a:srgbClr val="2540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известн</a:t>
            </a:r>
            <a:r>
              <a:rPr lang="de-DE" smtClean="0">
                <a:solidFill>
                  <a:srgbClr val="2540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ые вам слова?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Tahoma" pitchFamily="34" charset="0"/>
              <a:buChar char="-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smtClean="0">
                <a:solidFill>
                  <a:srgbClr val="2540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О каком городе идет речь в тексте?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Tahoma" pitchFamily="34" charset="0"/>
              <a:buChar char="-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smtClean="0">
                <a:solidFill>
                  <a:srgbClr val="2540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Что вы знаете о Ростове?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Tahoma" pitchFamily="34" charset="0"/>
              <a:buChar char="-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de-DE" smtClean="0">
                <a:solidFill>
                  <a:srgbClr val="2540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Что показалось вам необычным в написании названия города?</a:t>
            </a:r>
          </a:p>
          <a:p>
            <a: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412B82-3EFD-47F0-A02E-F412C0B194B9}" type="datetime1">
              <a:rPr lang="ru-RU" smtClean="0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A086A-F5B8-4BBF-BFD4-55EF471645B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Продолжим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работу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по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осмыслению</a:t>
            </a:r>
            <a:r>
              <a:rPr lang="de-DE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прочитанного</a:t>
            </a:r>
            <a:r>
              <a:rPr lang="de-DE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/>
            </a:r>
            <a:br>
              <a:rPr lang="de-DE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Встречались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ли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вам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ранее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где-либо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подобные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написания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Есть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ли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у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нас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Алтае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такое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же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написание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названия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населенного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пункта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</a:t>
            </a:r>
          </a:p>
          <a:p>
            <a:pPr marL="338138" indent="-338138">
              <a:spcBef>
                <a:spcPts val="8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Хотите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ли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вы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пополнить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свой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багаж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знаний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о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городе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Ростове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?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7412B82-3EFD-47F0-A02E-F412C0B194B9}" type="datetime1">
              <a:rPr lang="ru-RU" smtClean="0"/>
              <a:pPr>
                <a:defRPr/>
              </a:pPr>
              <a:t>02.01.2014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ED702-5771-41E7-9006-16978AB5444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тература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2</Template>
  <TotalTime>120</TotalTime>
  <Words>838</Words>
  <Application>Microsoft Office PowerPoint</Application>
  <PresentationFormat>Экран (4:3)</PresentationFormat>
  <Paragraphs>179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Tahoma</vt:lpstr>
      <vt:lpstr>Wingdings</vt:lpstr>
      <vt:lpstr>Times New Roman</vt:lpstr>
      <vt:lpstr>Arial Unicode MS</vt:lpstr>
      <vt:lpstr>Литература 2</vt:lpstr>
      <vt:lpstr>« О чем расскажет текст » </vt:lpstr>
      <vt:lpstr>Слайд 2</vt:lpstr>
      <vt:lpstr>АНКЕТА </vt:lpstr>
      <vt:lpstr>Результаты анкетирования </vt:lpstr>
      <vt:lpstr>Слайд 5</vt:lpstr>
      <vt:lpstr>Вопросы для анализа текста </vt:lpstr>
      <vt:lpstr>Как правило, в заглавие выносятся </vt:lpstr>
      <vt:lpstr>Попробуем осмыслить прочитанное с помощью вопросов: </vt:lpstr>
      <vt:lpstr>Продолжим работу по осмыслению прочитанного </vt:lpstr>
      <vt:lpstr>Как напечатан текст? </vt:lpstr>
      <vt:lpstr>Структура текста </vt:lpstr>
      <vt:lpstr>О чём ещё может рассказать вам данный текст? </vt:lpstr>
      <vt:lpstr>Основные типы речи: </vt:lpstr>
      <vt:lpstr>Основные признаки публицистического стиля речи:</vt:lpstr>
      <vt:lpstr>Чтобы воздействовать на воображение и чувства читателя, используются:  </vt:lpstr>
      <vt:lpstr>Какую ещё информацию вы можете почерпнуть из текста? </vt:lpstr>
      <vt:lpstr>«Журналист-легенда» - так писали о нем при жизни </vt:lpstr>
      <vt:lpstr>Словарная работа </vt:lpstr>
      <vt:lpstr>Словарная работа</vt:lpstr>
      <vt:lpstr>Итоговый вопрос </vt:lpstr>
      <vt:lpstr>Примите слова благодарности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О чем расскажет текст » </dc:title>
  <dc:creator>Михайлова ИВ</dc:creator>
  <dc:description>http://aida.ucoz.ru</dc:description>
  <cp:lastModifiedBy>777</cp:lastModifiedBy>
  <cp:revision>15</cp:revision>
  <dcterms:created xsi:type="dcterms:W3CDTF">2013-10-22T06:33:13Z</dcterms:created>
  <dcterms:modified xsi:type="dcterms:W3CDTF">2014-01-02T15:05:09Z</dcterms:modified>
  <cp:category>шаблоны к Powerpoint</cp:category>
</cp:coreProperties>
</file>