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73" r:id="rId15"/>
    <p:sldId id="257" r:id="rId16"/>
    <p:sldId id="289" r:id="rId17"/>
    <p:sldId id="290" r:id="rId18"/>
    <p:sldId id="291" r:id="rId19"/>
    <p:sldId id="274" r:id="rId20"/>
    <p:sldId id="258" r:id="rId21"/>
    <p:sldId id="292" r:id="rId22"/>
    <p:sldId id="288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6B1F3-ABF4-440F-B9DE-85EE1D60B0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265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3272-1C12-4486-8A0D-B1CCB73AA21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D8BC-3143-4319-AF02-A911C748E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Основные принципы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 русской орфографии.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400800" cy="8640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Четвёртое декабря.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13" descr="Feather_writes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2160" y="5310182"/>
            <a:ext cx="2863463" cy="154781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57829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8. Из </a:t>
            </a:r>
            <a:r>
              <a:rPr lang="ru-RU" dirty="0">
                <a:solidFill>
                  <a:srgbClr val="C00000"/>
                </a:solidFill>
              </a:rPr>
              <a:t>предложений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выпишите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слово (а), образованное (</a:t>
            </a:r>
            <a:r>
              <a:rPr lang="ru-RU" dirty="0" err="1" smtClean="0">
                <a:solidFill>
                  <a:srgbClr val="C00000"/>
                </a:solidFill>
              </a:rPr>
              <a:t>ые</a:t>
            </a:r>
            <a:r>
              <a:rPr lang="ru-RU" dirty="0" smtClean="0">
                <a:solidFill>
                  <a:srgbClr val="C00000"/>
                </a:solidFill>
              </a:rPr>
              <a:t>)  </a:t>
            </a:r>
            <a:r>
              <a:rPr lang="ru-RU" dirty="0" err="1">
                <a:solidFill>
                  <a:srgbClr val="C00000"/>
                </a:solidFill>
              </a:rPr>
              <a:t>бессуффиксным</a:t>
            </a:r>
            <a:r>
              <a:rPr lang="ru-RU" dirty="0">
                <a:solidFill>
                  <a:srgbClr val="C00000"/>
                </a:solidFill>
              </a:rPr>
              <a:t> способом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852936"/>
            <a:ext cx="8939336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А уж пуще всего из-за денег; ни одного расчета без брани не обходится. Другой рад от своего отступиться, только бы он унялся.</a:t>
            </a:r>
          </a:p>
        </p:txBody>
      </p:sp>
    </p:spTree>
    <p:extLst>
      <p:ext uri="{BB962C8B-B14F-4D97-AF65-F5344CB8AC3E}">
        <p14:creationId xmlns:p14="http://schemas.microsoft.com/office/powerpoint/2010/main" val="10119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24342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9. Из </a:t>
            </a:r>
            <a:r>
              <a:rPr lang="ru-RU" dirty="0">
                <a:solidFill>
                  <a:srgbClr val="C00000"/>
                </a:solidFill>
              </a:rPr>
              <a:t>предложений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выпишите слово, образованное приставочно-суффиксальным способом.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924944"/>
            <a:ext cx="8856984" cy="320121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И </a:t>
            </a:r>
            <a:r>
              <a:rPr lang="ru-RU" sz="3600" dirty="0"/>
              <a:t>никогда нам, сударь, не выбиться из этой коры! Потому что честным трудом никогда не заработать нам больше насущного хлеба.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27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10. Из </a:t>
            </a:r>
            <a:r>
              <a:rPr lang="ru-RU" dirty="0">
                <a:solidFill>
                  <a:srgbClr val="C00000"/>
                </a:solidFill>
              </a:rPr>
              <a:t>предложений  выпишите </a:t>
            </a:r>
            <a:r>
              <a:rPr lang="ru-RU" dirty="0" smtClean="0">
                <a:solidFill>
                  <a:srgbClr val="C00000"/>
                </a:solidFill>
              </a:rPr>
              <a:t>слово (а), </a:t>
            </a:r>
            <a:r>
              <a:rPr lang="ru-RU" dirty="0">
                <a:solidFill>
                  <a:srgbClr val="C00000"/>
                </a:solidFill>
              </a:rPr>
              <a:t>образованное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dirty="0" err="1" smtClean="0">
                <a:solidFill>
                  <a:srgbClr val="C00000"/>
                </a:solidFill>
              </a:rPr>
              <a:t>ые</a:t>
            </a:r>
            <a:r>
              <a:rPr lang="ru-RU" dirty="0" smtClean="0">
                <a:solidFill>
                  <a:srgbClr val="C00000"/>
                </a:solidFill>
              </a:rPr>
              <a:t>)приставочно-суффиксальным </a:t>
            </a:r>
            <a:r>
              <a:rPr lang="ru-RU" dirty="0">
                <a:solidFill>
                  <a:srgbClr val="C00000"/>
                </a:solidFill>
              </a:rPr>
              <a:t>способом.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- Как </a:t>
            </a:r>
            <a:r>
              <a:rPr lang="ru-RU" sz="3600" dirty="0"/>
              <a:t>зачем бояться! Да ты рехнулся, что ли? Тебя не станет бояться, меня и подавно. Какой же это порядок-то в доме будет? Ведь ты, чай, с ней в законе живешь. Али, по-вашему, закон ничего не значит?</a:t>
            </a:r>
          </a:p>
        </p:txBody>
      </p:sp>
    </p:spTree>
    <p:extLst>
      <p:ext uri="{BB962C8B-B14F-4D97-AF65-F5344CB8AC3E}">
        <p14:creationId xmlns:p14="http://schemas.microsoft.com/office/powerpoint/2010/main" val="35090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Эксперимент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Слово </a:t>
            </a:r>
            <a:r>
              <a:rPr lang="ru-RU" sz="3600" dirty="0" err="1" smtClean="0"/>
              <a:t>ед</a:t>
            </a:r>
            <a:r>
              <a:rPr lang="ru-RU" sz="3600" b="1" dirty="0" err="1" smtClean="0"/>
              <a:t>е</a:t>
            </a:r>
            <a:r>
              <a:rPr lang="ru-RU" sz="3600" dirty="0" err="1" smtClean="0"/>
              <a:t>номышленник</a:t>
            </a:r>
            <a:r>
              <a:rPr lang="ru-RU" sz="3600" dirty="0" smtClean="0"/>
              <a:t> </a:t>
            </a:r>
            <a:r>
              <a:rPr lang="ru-RU" sz="3600" dirty="0"/>
              <a:t>было найдено на 111 серверах,  </a:t>
            </a:r>
            <a:r>
              <a:rPr lang="ru-RU" sz="3600" dirty="0" smtClean="0"/>
              <a:t>а </a:t>
            </a:r>
            <a:r>
              <a:rPr lang="ru-RU" sz="3600" dirty="0"/>
              <a:t>лидерами, по данным поисковой системы «Яндекс», стали слова </a:t>
            </a:r>
            <a:endParaRPr lang="ru-RU" sz="3600" dirty="0" smtClean="0"/>
          </a:p>
          <a:p>
            <a:r>
              <a:rPr lang="ru-RU" sz="3600" dirty="0" err="1" smtClean="0"/>
              <a:t>аге</a:t>
            </a:r>
            <a:r>
              <a:rPr lang="ru-RU" sz="3600" b="1" dirty="0" err="1" smtClean="0"/>
              <a:t>нст</a:t>
            </a:r>
            <a:r>
              <a:rPr lang="ru-RU" sz="3600" dirty="0" err="1" smtClean="0"/>
              <a:t>во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err="1" smtClean="0"/>
              <a:t>об</a:t>
            </a:r>
            <a:r>
              <a:rPr lang="ru-RU" sz="3600" b="1" dirty="0" err="1" smtClean="0"/>
              <a:t>ь</a:t>
            </a:r>
            <a:r>
              <a:rPr lang="ru-RU" sz="3600" dirty="0" err="1" smtClean="0"/>
              <a:t>явление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b="1" dirty="0" err="1" smtClean="0"/>
              <a:t>с</a:t>
            </a:r>
            <a:r>
              <a:rPr lang="ru-RU" sz="3600" dirty="0" err="1" smtClean="0"/>
              <a:t>десь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err="1" smtClean="0"/>
              <a:t>адре</a:t>
            </a:r>
            <a:r>
              <a:rPr lang="ru-RU" sz="3600" b="1" dirty="0" err="1" smtClean="0"/>
              <a:t>сс</a:t>
            </a:r>
            <a:r>
              <a:rPr lang="ru-RU" sz="3600" dirty="0"/>
              <a:t>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9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C00000"/>
                </a:solidFill>
              </a:rPr>
              <a:t>Лев Щерба: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dirty="0"/>
              <a:t>…безграмотное писание читать трудно, точно едешь на таратайке по мёрзлой дороге</a:t>
            </a:r>
            <a:r>
              <a:rPr lang="ru-RU" altLang="ru-RU" dirty="0" smtClean="0"/>
              <a:t>.</a:t>
            </a:r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</a:pPr>
            <a:endParaRPr lang="ru-RU" alt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069767"/>
            <a:ext cx="4280024" cy="321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201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Орфография 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(от греч. </a:t>
            </a:r>
            <a:r>
              <a:rPr lang="ru-RU" dirty="0" err="1"/>
              <a:t>oraphos</a:t>
            </a:r>
            <a:r>
              <a:rPr lang="ru-RU" dirty="0"/>
              <a:t> «прямой, правильный» и </a:t>
            </a:r>
            <a:r>
              <a:rPr lang="ru-RU" dirty="0" err="1"/>
              <a:t>qrapho</a:t>
            </a:r>
            <a:r>
              <a:rPr lang="ru-RU" dirty="0"/>
              <a:t> «пишу») означает</a:t>
            </a:r>
          </a:p>
          <a:p>
            <a:pPr>
              <a:buNone/>
            </a:pPr>
            <a:r>
              <a:rPr lang="ru-RU" sz="4000" b="1" i="1" dirty="0" smtClean="0"/>
              <a:t>письмо</a:t>
            </a:r>
            <a:r>
              <a:rPr lang="ru-RU" sz="4000" b="1" i="1" dirty="0"/>
              <a:t>, соответствующее норме, или правописание</a:t>
            </a:r>
            <a:r>
              <a:rPr lang="ru-RU" sz="4000" b="1" i="1" dirty="0" smtClean="0"/>
              <a:t>.</a:t>
            </a:r>
          </a:p>
          <a:p>
            <a:endParaRPr lang="ru-RU" dirty="0"/>
          </a:p>
          <a:p>
            <a:r>
              <a:rPr lang="ru-RU" dirty="0"/>
              <a:t>Важнейшее требование орфографии – </a:t>
            </a:r>
            <a:r>
              <a:rPr lang="ru-RU" b="1" dirty="0"/>
              <a:t>единообразие в способах передачи на</a:t>
            </a:r>
          </a:p>
          <a:p>
            <a:pPr>
              <a:buNone/>
            </a:pPr>
            <a:r>
              <a:rPr lang="ru-RU" b="1" dirty="0" smtClean="0"/>
              <a:t>    письме </a:t>
            </a:r>
            <a:r>
              <a:rPr lang="ru-RU" b="1" dirty="0"/>
              <a:t>звучащей речи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Василий Кириллович  Тредиаковский </a:t>
            </a:r>
          </a:p>
        </p:txBody>
      </p:sp>
      <p:pic>
        <p:nvPicPr>
          <p:cNvPr id="2052" name="Picture 4" descr="Wiki: List of Russian-language poets - upcScaven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91" y="1600200"/>
            <a:ext cx="36194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Лев Владимирович Щерба </a:t>
            </a:r>
          </a:p>
        </p:txBody>
      </p:sp>
      <p:pic>
        <p:nvPicPr>
          <p:cNvPr id="3074" name="Picture 2" descr="http://www.rasl.ru/science/10_Exhibitions/Kartinkys/Scherba_LV/tshcerba-portr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1" y="1628800"/>
            <a:ext cx="3763939" cy="49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7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Михаил  Васильевич Ломоносов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Ломоносов. 300 лет одиночества. (1-4 серии из 4) / 2011 / РУ / SATRip - Скачать с -=HD-NET.OR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4" y="1387412"/>
            <a:ext cx="4248472" cy="531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Основные принципы </a:t>
            </a:r>
            <a:r>
              <a:rPr lang="ru-RU" sz="4000" dirty="0" smtClean="0">
                <a:solidFill>
                  <a:srgbClr val="C00000"/>
                </a:solidFill>
              </a:rPr>
              <a:t>русской </a:t>
            </a:r>
            <a:r>
              <a:rPr lang="ru-RU" sz="4000" dirty="0">
                <a:solidFill>
                  <a:srgbClr val="C00000"/>
                </a:solidFill>
              </a:rPr>
              <a:t>орфографии </a:t>
            </a:r>
            <a:endParaRPr lang="ru-RU" altLang="ru-RU" sz="26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1283" name="Group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83240"/>
              </p:ext>
            </p:extLst>
          </p:nvPr>
        </p:nvGraphicFramePr>
        <p:xfrm>
          <a:off x="762000" y="1752600"/>
          <a:ext cx="8153400" cy="2667000"/>
        </p:xfrm>
        <a:graphic>
          <a:graphicData uri="http://schemas.openxmlformats.org/drawingml/2006/table">
            <a:tbl>
              <a:tblPr/>
              <a:tblGrid>
                <a:gridCol w="1793776"/>
                <a:gridCol w="2282924"/>
                <a:gridCol w="2038350"/>
                <a:gridCol w="2038350"/>
              </a:tblGrid>
              <a:tr h="2667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сыр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роз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ы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з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душный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погл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тить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мес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филосо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ф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ё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нп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а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сье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иа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цинт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а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и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и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л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ба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лл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рёл –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рёл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мпания – к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мпания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и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бывать - пр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бывать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WordArt 20"/>
          <p:cNvSpPr>
            <a:spLocks noChangeArrowheads="1" noChangeShapeType="1" noTextEdit="1"/>
          </p:cNvSpPr>
          <p:nvPr/>
        </p:nvSpPr>
        <p:spPr bwMode="auto">
          <a:xfrm>
            <a:off x="2514600" y="4495800"/>
            <a:ext cx="455295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фонетический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морфологический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традиционный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дифференцирующий</a:t>
            </a:r>
          </a:p>
        </p:txBody>
      </p:sp>
    </p:spTree>
    <p:extLst>
      <p:ext uri="{BB962C8B-B14F-4D97-AF65-F5344CB8AC3E}">
        <p14:creationId xmlns:p14="http://schemas.microsoft.com/office/powerpoint/2010/main" val="134121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C</a:t>
            </a:r>
            <a:r>
              <a:rPr lang="ru-RU" sz="4400" dirty="0" err="1" smtClean="0"/>
              <a:t>истематизировать</a:t>
            </a:r>
            <a:r>
              <a:rPr lang="ru-RU" sz="4400" dirty="0" smtClean="0"/>
              <a:t> </a:t>
            </a:r>
            <a:r>
              <a:rPr lang="ru-RU" sz="4400" dirty="0"/>
              <a:t>изученный в курсе основной школы материал о принципах русской орфографии, совершенствуя навык словообразовательного </a:t>
            </a:r>
            <a:r>
              <a:rPr lang="ru-RU" sz="4400" dirty="0" smtClean="0"/>
              <a:t>разбора</a:t>
            </a:r>
            <a:r>
              <a:rPr lang="ru-RU" sz="4400" dirty="0"/>
              <a:t>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8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Какому принципу подчиняются написания?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err="1"/>
              <a:t>Дилетан</a:t>
            </a:r>
            <a:r>
              <a:rPr lang="ru-RU" sz="3600" dirty="0"/>
              <a:t>..</a:t>
            </a:r>
            <a:r>
              <a:rPr lang="ru-RU" sz="3600" dirty="0" err="1"/>
              <a:t>ский</a:t>
            </a:r>
            <a:r>
              <a:rPr lang="ru-RU" sz="3600" dirty="0"/>
              <a:t>, </a:t>
            </a:r>
            <a:r>
              <a:rPr lang="ru-RU" sz="3600" dirty="0" err="1"/>
              <a:t>небез</a:t>
            </a:r>
            <a:r>
              <a:rPr lang="ru-RU" sz="3600" dirty="0"/>
              <a:t>..</a:t>
            </a:r>
            <a:r>
              <a:rPr lang="ru-RU" sz="3600" dirty="0" err="1"/>
              <a:t>звестный</a:t>
            </a:r>
            <a:r>
              <a:rPr lang="ru-RU" sz="3600" dirty="0"/>
              <a:t>, пред..</a:t>
            </a:r>
            <a:r>
              <a:rPr lang="ru-RU" sz="3600" dirty="0" err="1"/>
              <a:t>нфарктный</a:t>
            </a:r>
            <a:r>
              <a:rPr lang="ru-RU" sz="3600" dirty="0"/>
              <a:t>, </a:t>
            </a:r>
            <a:r>
              <a:rPr lang="ru-RU" sz="3600" dirty="0" err="1"/>
              <a:t>бе</a:t>
            </a:r>
            <a:r>
              <a:rPr lang="ru-RU" sz="3600" dirty="0"/>
              <a:t>..</a:t>
            </a:r>
            <a:r>
              <a:rPr lang="ru-RU" sz="3600" dirty="0" err="1"/>
              <a:t>таланный</a:t>
            </a:r>
            <a:r>
              <a:rPr lang="ru-RU" sz="3600" dirty="0" smtClean="0"/>
              <a:t>, </a:t>
            </a:r>
            <a:r>
              <a:rPr lang="ru-RU" sz="3600" dirty="0" err="1"/>
              <a:t>бума..ка</a:t>
            </a:r>
            <a:r>
              <a:rPr lang="ru-RU" sz="3600" dirty="0"/>
              <a:t>, владел..</a:t>
            </a:r>
            <a:r>
              <a:rPr lang="ru-RU" sz="3600" dirty="0" err="1"/>
              <a:t>ца</a:t>
            </a:r>
            <a:r>
              <a:rPr lang="ru-RU" sz="3600" dirty="0"/>
              <a:t>, </a:t>
            </a:r>
            <a:r>
              <a:rPr lang="ru-RU" sz="3600" dirty="0" err="1"/>
              <a:t>фр</a:t>
            </a:r>
            <a:r>
              <a:rPr lang="ru-RU" sz="3600" dirty="0"/>
              <a:t>..</a:t>
            </a:r>
            <a:r>
              <a:rPr lang="ru-RU" sz="3600" dirty="0" err="1"/>
              <a:t>нтовской</a:t>
            </a:r>
            <a:r>
              <a:rPr lang="ru-RU" sz="3600" dirty="0"/>
              <a:t>, </a:t>
            </a:r>
            <a:r>
              <a:rPr lang="ru-RU" sz="3600" dirty="0" err="1"/>
              <a:t>подж</a:t>
            </a:r>
            <a:r>
              <a:rPr lang="ru-RU" sz="3600" dirty="0"/>
              <a:t>..</a:t>
            </a:r>
            <a:r>
              <a:rPr lang="ru-RU" sz="3600" dirty="0" smtClean="0"/>
              <a:t>г (дома), </a:t>
            </a:r>
            <a:r>
              <a:rPr lang="ru-RU" sz="3600" dirty="0"/>
              <a:t>ж..</a:t>
            </a:r>
            <a:r>
              <a:rPr lang="ru-RU" sz="3600" dirty="0" err="1"/>
              <a:t>ри</a:t>
            </a:r>
            <a:r>
              <a:rPr lang="ru-RU" sz="3600" dirty="0"/>
              <a:t>, </a:t>
            </a:r>
            <a:r>
              <a:rPr lang="ru-RU" sz="3600" dirty="0" err="1"/>
              <a:t>вдумч</a:t>
            </a:r>
            <a:r>
              <a:rPr lang="ru-RU" sz="3600" dirty="0"/>
              <a:t>..вый, о..</a:t>
            </a:r>
            <a:r>
              <a:rPr lang="ru-RU" sz="3600" dirty="0" err="1"/>
              <a:t>делочный</a:t>
            </a:r>
            <a:r>
              <a:rPr lang="ru-RU" sz="3600" dirty="0"/>
              <a:t>, </a:t>
            </a:r>
            <a:r>
              <a:rPr lang="ru-RU" sz="3600" dirty="0" err="1"/>
              <a:t>прил</a:t>
            </a:r>
            <a:r>
              <a:rPr lang="ru-RU" sz="3600" dirty="0"/>
              <a:t>..</a:t>
            </a:r>
            <a:r>
              <a:rPr lang="ru-RU" sz="3600" dirty="0" err="1"/>
              <a:t>гательное</a:t>
            </a:r>
            <a:r>
              <a:rPr lang="ru-RU" sz="3600" dirty="0"/>
              <a:t>, </a:t>
            </a:r>
            <a:r>
              <a:rPr lang="ru-RU" sz="3600" dirty="0" err="1"/>
              <a:t>пр..зреть</a:t>
            </a:r>
            <a:r>
              <a:rPr lang="ru-RU" sz="3600" dirty="0"/>
              <a:t> (сироту), пр.. </a:t>
            </a:r>
            <a:r>
              <a:rPr lang="ru-RU" sz="3600" dirty="0" err="1"/>
              <a:t>зирать</a:t>
            </a:r>
            <a:r>
              <a:rPr lang="ru-RU" sz="3600" dirty="0"/>
              <a:t> (труса),  </a:t>
            </a:r>
            <a:r>
              <a:rPr lang="ru-RU" sz="3600" dirty="0" err="1"/>
              <a:t>бл</a:t>
            </a:r>
            <a:r>
              <a:rPr lang="ru-RU" sz="3600" dirty="0"/>
              <a:t>..</a:t>
            </a:r>
            <a:r>
              <a:rPr lang="ru-RU" sz="3600" dirty="0" err="1"/>
              <a:t>стательный</a:t>
            </a:r>
            <a:r>
              <a:rPr lang="ru-RU" sz="3600" dirty="0"/>
              <a:t>, </a:t>
            </a:r>
            <a:r>
              <a:rPr lang="ru-RU" sz="3600" dirty="0" err="1"/>
              <a:t>р..ссыпать</a:t>
            </a:r>
            <a:r>
              <a:rPr lang="ru-RU" sz="3600" dirty="0"/>
              <a:t>, </a:t>
            </a:r>
            <a:r>
              <a:rPr lang="ru-RU" sz="3600" dirty="0" err="1"/>
              <a:t>р..ссыпь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Найдите слова с традиционным написанием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/>
              <a:t>иопаталантбдпоккупантьпнеыйкшаблонблпуниверситетбопсиждивенецмшнспвсвитринатгпангнебагряныйсгмаргументсомиарйодбдгнссилуэтбьнснотариусмнвгарнизонпшр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1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</a:rPr>
              <a:t>Лев Щерба: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4400" smtClean="0"/>
              <a:t>«Писать </a:t>
            </a:r>
            <a:r>
              <a:rPr lang="ru-RU" altLang="ru-RU" sz="4400" dirty="0"/>
              <a:t>безграмотно – это посягать на время людей, к которым мы адресуемся, а потому совершенно недопустимо в правильно </a:t>
            </a:r>
            <a:r>
              <a:rPr lang="ru-RU" altLang="ru-RU" sz="4400"/>
              <a:t>организованном </a:t>
            </a:r>
            <a:r>
              <a:rPr lang="ru-RU" altLang="ru-RU" sz="4400" smtClean="0"/>
              <a:t>обществе».</a:t>
            </a:r>
            <a:endParaRPr lang="ru-RU" alt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8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</a:t>
            </a:r>
            <a:r>
              <a:rPr lang="ru-RU" dirty="0" smtClean="0"/>
              <a:t>. 86</a:t>
            </a:r>
            <a:endParaRPr lang="ru-RU" dirty="0" smtClean="0"/>
          </a:p>
          <a:p>
            <a:r>
              <a:rPr lang="ru-RU" dirty="0" smtClean="0"/>
              <a:t>Подобрать 4-5 примеров, иллюстрирующих основные принципы русской орфографии.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1. В каком </a:t>
            </a:r>
            <a:r>
              <a:rPr lang="ru-RU" sz="4000" dirty="0">
                <a:solidFill>
                  <a:srgbClr val="C00000"/>
                </a:solidFill>
              </a:rPr>
              <a:t>ряду расположены слова, образованные суффиксальным способом?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1) юбиляр, силач, аморальный</a:t>
            </a:r>
          </a:p>
          <a:p>
            <a:pPr>
              <a:buNone/>
            </a:pPr>
            <a:r>
              <a:rPr lang="ru-RU" sz="3600" dirty="0" smtClean="0"/>
              <a:t>2) драчун, банкир, хитрец</a:t>
            </a:r>
          </a:p>
          <a:p>
            <a:pPr>
              <a:buNone/>
            </a:pPr>
            <a:r>
              <a:rPr lang="ru-RU" sz="3600" dirty="0" smtClean="0"/>
              <a:t>3) антиобщественный, стряпуха, умница</a:t>
            </a:r>
          </a:p>
          <a:p>
            <a:pPr>
              <a:buNone/>
            </a:pPr>
            <a:r>
              <a:rPr lang="ru-RU" sz="3600" dirty="0" smtClean="0"/>
              <a:t>4) беженец, привокзальный, спилить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9159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2. В каком ряду расположены слова, образованные приставочным способом?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036496" cy="3777283"/>
          </a:xfrm>
        </p:spPr>
        <p:txBody>
          <a:bodyPr/>
          <a:lstStyle/>
          <a:p>
            <a:pPr marL="514350" indent="-514350">
              <a:buNone/>
            </a:pPr>
            <a:r>
              <a:rPr lang="ru-RU" sz="3600" dirty="0" smtClean="0"/>
              <a:t>1</a:t>
            </a:r>
            <a:r>
              <a:rPr lang="ru-RU" sz="3600" dirty="0"/>
              <a:t>) сыграть, подполковник, поджелудочный</a:t>
            </a:r>
          </a:p>
          <a:p>
            <a:pPr marL="514350" indent="-514350">
              <a:buNone/>
            </a:pPr>
            <a:r>
              <a:rPr lang="ru-RU" sz="3600" dirty="0"/>
              <a:t>2) соразмерный, загадать, представление</a:t>
            </a:r>
          </a:p>
          <a:p>
            <a:pPr marL="514350" indent="-514350">
              <a:buNone/>
            </a:pPr>
            <a:r>
              <a:rPr lang="ru-RU" sz="3600" dirty="0"/>
              <a:t>3) развесёлый, прабабушка, утомление</a:t>
            </a:r>
          </a:p>
          <a:p>
            <a:pPr marL="514350" indent="-514350">
              <a:buNone/>
            </a:pPr>
            <a:r>
              <a:rPr lang="ru-RU" sz="3600" dirty="0"/>
              <a:t>4) поумнее, прескверный, буквенный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3. В каком ряду расположены слова, образованные приставочно-суффиксальным способом?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/>
              <a:t>) надомник, приусадебный, пресмешной</a:t>
            </a:r>
          </a:p>
          <a:p>
            <a:pPr>
              <a:buNone/>
            </a:pPr>
            <a:r>
              <a:rPr lang="ru-RU" sz="3600" dirty="0"/>
              <a:t>2) подбородок, бесстыдник, разнесчастный</a:t>
            </a:r>
          </a:p>
          <a:p>
            <a:pPr>
              <a:buNone/>
            </a:pPr>
            <a:r>
              <a:rPr lang="ru-RU" sz="3600" dirty="0"/>
              <a:t>3) по-братски, подводник, </a:t>
            </a:r>
            <a:r>
              <a:rPr lang="ru-RU" sz="3600" dirty="0" err="1"/>
              <a:t>переувлажнить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4) подснежник, разбежаться, приморский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5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4. В </a:t>
            </a:r>
            <a:r>
              <a:rPr lang="ru-RU" dirty="0">
                <a:solidFill>
                  <a:srgbClr val="C00000"/>
                </a:solidFill>
              </a:rPr>
              <a:t>каком ряду расположены слова, образованные </a:t>
            </a:r>
            <a:r>
              <a:rPr lang="ru-RU" dirty="0" err="1">
                <a:solidFill>
                  <a:srgbClr val="C00000"/>
                </a:solidFill>
              </a:rPr>
              <a:t>бессуффиксным</a:t>
            </a:r>
            <a:r>
              <a:rPr lang="ru-RU" dirty="0">
                <a:solidFill>
                  <a:srgbClr val="C00000"/>
                </a:solidFill>
              </a:rPr>
              <a:t>  способом?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3705275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/>
              <a:t>) березняк, разрыв, сплетение</a:t>
            </a:r>
          </a:p>
          <a:p>
            <a:pPr>
              <a:buNone/>
            </a:pPr>
            <a:r>
              <a:rPr lang="ru-RU" sz="3600" dirty="0"/>
              <a:t>2) разговоры, отмена, переезд, синь</a:t>
            </a:r>
          </a:p>
          <a:p>
            <a:pPr>
              <a:buNone/>
            </a:pPr>
            <a:r>
              <a:rPr lang="ru-RU" sz="3600" dirty="0"/>
              <a:t>3) тишь, умение, спецназ, гарь</a:t>
            </a:r>
          </a:p>
          <a:p>
            <a:pPr>
              <a:buNone/>
            </a:pPr>
            <a:r>
              <a:rPr lang="ru-RU" sz="3600" dirty="0"/>
              <a:t>4) даль, стенгазета, отказ, подсказка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9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5. Какое </a:t>
            </a:r>
            <a:r>
              <a:rPr lang="ru-RU" dirty="0">
                <a:solidFill>
                  <a:srgbClr val="C00000"/>
                </a:solidFill>
              </a:rPr>
              <a:t>слово пропущено в словообразовательной цепочке: молодой – молодец -….-по-молодецки?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/>
              <a:t>) молодчик</a:t>
            </a:r>
          </a:p>
          <a:p>
            <a:pPr>
              <a:buNone/>
            </a:pPr>
            <a:r>
              <a:rPr lang="ru-RU" sz="3600" dirty="0"/>
              <a:t>2) молодецкий</a:t>
            </a:r>
          </a:p>
          <a:p>
            <a:pPr>
              <a:buNone/>
            </a:pPr>
            <a:r>
              <a:rPr lang="ru-RU" sz="3600" dirty="0"/>
              <a:t>3) молодцеватый</a:t>
            </a:r>
          </a:p>
          <a:p>
            <a:pPr>
              <a:buNone/>
            </a:pPr>
            <a:r>
              <a:rPr lang="ru-RU" sz="3600" dirty="0"/>
              <a:t>4) молодеть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7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146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6. Укажите </a:t>
            </a:r>
            <a:r>
              <a:rPr lang="ru-RU" dirty="0">
                <a:solidFill>
                  <a:srgbClr val="C00000"/>
                </a:solidFill>
              </a:rPr>
              <a:t>способ образования слова </a:t>
            </a:r>
            <a:r>
              <a:rPr lang="ru-RU" sz="6700" dirty="0" smtClean="0">
                <a:solidFill>
                  <a:schemeClr val="accent1">
                    <a:lumMod val="75000"/>
                  </a:schemeClr>
                </a:solidFill>
              </a:rPr>
              <a:t>хорошо </a:t>
            </a:r>
            <a:r>
              <a:rPr lang="ru-RU" dirty="0" smtClean="0">
                <a:solidFill>
                  <a:srgbClr val="C00000"/>
                </a:solidFill>
              </a:rPr>
              <a:t>из приведённого отрывка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34172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-   </a:t>
            </a:r>
            <a:r>
              <a:rPr lang="ru-RU" sz="3600" dirty="0" smtClean="0"/>
              <a:t>Воспитывали </a:t>
            </a:r>
            <a:r>
              <a:rPr lang="ru-RU" sz="3600" dirty="0"/>
              <a:t>нас родители в Москве </a:t>
            </a:r>
            <a:r>
              <a:rPr lang="ru-RU" sz="3600" dirty="0" smtClean="0"/>
              <a:t>хорошо, ничего </a:t>
            </a:r>
            <a:r>
              <a:rPr lang="ru-RU" sz="3600" dirty="0"/>
              <a:t>для нас не жалели. Меня отдали в Коммерческую академию, а сестру в пансион, да оба вдруг и умерли в холеру; мы с сестрой сиротами и остались.</a:t>
            </a:r>
          </a:p>
        </p:txBody>
      </p:sp>
    </p:spTree>
    <p:extLst>
      <p:ext uri="{BB962C8B-B14F-4D97-AF65-F5344CB8AC3E}">
        <p14:creationId xmlns:p14="http://schemas.microsoft.com/office/powerpoint/2010/main" val="38442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7. Из </a:t>
            </a:r>
            <a:r>
              <a:rPr lang="ru-RU" dirty="0">
                <a:solidFill>
                  <a:srgbClr val="C00000"/>
                </a:solidFill>
              </a:rPr>
              <a:t>предложений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выпишите слово, образованное </a:t>
            </a:r>
            <a:r>
              <a:rPr lang="ru-RU" dirty="0" smtClean="0">
                <a:solidFill>
                  <a:srgbClr val="C00000"/>
                </a:solidFill>
              </a:rPr>
              <a:t>суффиксальным </a:t>
            </a:r>
            <a:r>
              <a:rPr lang="ru-RU" dirty="0">
                <a:solidFill>
                  <a:srgbClr val="C00000"/>
                </a:solidFill>
              </a:rPr>
              <a:t>способом.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 Потом </a:t>
            </a:r>
            <a:r>
              <a:rPr lang="ru-RU" sz="3600" dirty="0"/>
              <a:t>мы слышим, что и бабушка здесь умерла и оставила завещание, чтобы дядя нам заплатил часть, какую следует, когда мы придем в совершеннолетие, только с условием.</a:t>
            </a:r>
          </a:p>
        </p:txBody>
      </p:sp>
    </p:spTree>
    <p:extLst>
      <p:ext uri="{BB962C8B-B14F-4D97-AF65-F5344CB8AC3E}">
        <p14:creationId xmlns:p14="http://schemas.microsoft.com/office/powerpoint/2010/main" val="6605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696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Основные принципы  русской орфографии.</vt:lpstr>
      <vt:lpstr>Цель урока</vt:lpstr>
      <vt:lpstr>1. В каком ряду расположены слова, образованные суффиксальным способом?</vt:lpstr>
      <vt:lpstr>2. В каком ряду расположены слова, образованные приставочным способом?</vt:lpstr>
      <vt:lpstr>3. В каком ряду расположены слова, образованные приставочно-суффиксальным способом?</vt:lpstr>
      <vt:lpstr>4. В каком ряду расположены слова, образованные бессуффиксным  способом?</vt:lpstr>
      <vt:lpstr>5. Какое слово пропущено в словообразовательной цепочке: молодой – молодец -….-по-молодецки?</vt:lpstr>
      <vt:lpstr>6. Укажите способ образования слова хорошо из приведённого отрывка</vt:lpstr>
      <vt:lpstr>7. Из предложений  выпишите слово, образованное суффиксальным способом.  </vt:lpstr>
      <vt:lpstr>8. Из предложений  выпишите  слово (а), образованное (ые)  бессуффиксным способом </vt:lpstr>
      <vt:lpstr>9. Из предложений  выпишите слово, образованное приставочно-суффиксальным способом.</vt:lpstr>
      <vt:lpstr>10. Из предложений  выпишите слово (а), образованное (ые)приставочно-суффиксальным способом.</vt:lpstr>
      <vt:lpstr>Эксперимент</vt:lpstr>
      <vt:lpstr>Лев Щерба:</vt:lpstr>
      <vt:lpstr>Орфография </vt:lpstr>
      <vt:lpstr>Василий Кириллович  Тредиаковский </vt:lpstr>
      <vt:lpstr>Лев Владимирович Щерба </vt:lpstr>
      <vt:lpstr>Михаил  Васильевич Ломоносов</vt:lpstr>
      <vt:lpstr>Основные принципы русской орфографии </vt:lpstr>
      <vt:lpstr>Какому принципу подчиняются написания?</vt:lpstr>
      <vt:lpstr>Найдите слова с традиционным написанием</vt:lpstr>
      <vt:lpstr>Лев Щерба:</vt:lpstr>
      <vt:lpstr>Домашнее задание: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 русской орфографии</dc:title>
  <dc:creator>Светлана</dc:creator>
  <cp:lastModifiedBy>...</cp:lastModifiedBy>
  <cp:revision>71</cp:revision>
  <dcterms:created xsi:type="dcterms:W3CDTF">2011-12-08T15:22:56Z</dcterms:created>
  <dcterms:modified xsi:type="dcterms:W3CDTF">2014-12-04T06:35:36Z</dcterms:modified>
</cp:coreProperties>
</file>