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2" r:id="rId6"/>
    <p:sldId id="27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557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8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E0667-A842-4C1F-A076-0F2E067FD34A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CC5FB-1051-4ABE-99C3-EE4233E1F2D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E0667-A842-4C1F-A076-0F2E067FD34A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CC5FB-1051-4ABE-99C3-EE4233E1F2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E0667-A842-4C1F-A076-0F2E067FD34A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CC5FB-1051-4ABE-99C3-EE4233E1F2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E0667-A842-4C1F-A076-0F2E067FD34A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CC5FB-1051-4ABE-99C3-EE4233E1F2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E0667-A842-4C1F-A076-0F2E067FD34A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FECC5FB-1051-4ABE-99C3-EE4233E1F2D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E0667-A842-4C1F-A076-0F2E067FD34A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CC5FB-1051-4ABE-99C3-EE4233E1F2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E0667-A842-4C1F-A076-0F2E067FD34A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CC5FB-1051-4ABE-99C3-EE4233E1F2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E0667-A842-4C1F-A076-0F2E067FD34A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CC5FB-1051-4ABE-99C3-EE4233E1F2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E0667-A842-4C1F-A076-0F2E067FD34A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CC5FB-1051-4ABE-99C3-EE4233E1F2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E0667-A842-4C1F-A076-0F2E067FD34A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CC5FB-1051-4ABE-99C3-EE4233E1F2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E0667-A842-4C1F-A076-0F2E067FD34A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CC5FB-1051-4ABE-99C3-EE4233E1F2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E6E0667-A842-4C1F-A076-0F2E067FD34A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FECC5FB-1051-4ABE-99C3-EE4233E1F2D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280831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Общешкольное </a:t>
            </a:r>
            <a:br>
              <a:rPr lang="ru-RU" dirty="0" smtClean="0"/>
            </a:br>
            <a:r>
              <a:rPr lang="ru-RU" dirty="0" smtClean="0"/>
              <a:t>родительское собрание </a:t>
            </a:r>
            <a:br>
              <a:rPr lang="ru-RU" dirty="0" smtClean="0"/>
            </a:br>
            <a:r>
              <a:rPr lang="ru-RU" dirty="0" smtClean="0"/>
              <a:t>в 9-х и 11-х классах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                          </a:t>
            </a:r>
            <a:r>
              <a:rPr lang="ru-RU" sz="2200" dirty="0" smtClean="0"/>
              <a:t>27.02.2014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chemeClr val="accent2"/>
                </a:solidFill>
                <a:latin typeface="Arial" charset="0"/>
              </a:rPr>
              <a:t>Заместитель директора по УВР </a:t>
            </a:r>
          </a:p>
          <a:p>
            <a:pPr algn="r"/>
            <a:r>
              <a:rPr lang="ru-RU" dirty="0" smtClean="0">
                <a:solidFill>
                  <a:schemeClr val="accent2"/>
                </a:solidFill>
                <a:latin typeface="Arial" charset="0"/>
              </a:rPr>
              <a:t>ГБОУ ЦО № 1884 </a:t>
            </a:r>
          </a:p>
          <a:p>
            <a:pPr algn="r"/>
            <a:r>
              <a:rPr lang="ru-RU" dirty="0" err="1" smtClean="0">
                <a:solidFill>
                  <a:schemeClr val="accent2"/>
                </a:solidFill>
                <a:latin typeface="Arial" charset="0"/>
              </a:rPr>
              <a:t>Гречишкина</a:t>
            </a:r>
            <a:r>
              <a:rPr lang="ru-RU" dirty="0" smtClean="0">
                <a:solidFill>
                  <a:schemeClr val="accent2"/>
                </a:solidFill>
                <a:latin typeface="Arial" charset="0"/>
              </a:rPr>
              <a:t> Инна Александровна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345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Пункты проведения ЕГЭ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Блок-схема: задержка 3"/>
          <p:cNvSpPr/>
          <p:nvPr/>
        </p:nvSpPr>
        <p:spPr>
          <a:xfrm>
            <a:off x="683568" y="1268760"/>
            <a:ext cx="3960440" cy="11156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/>
              <a:t>Видеонаблюдение</a:t>
            </a:r>
            <a:endParaRPr lang="ru-RU" sz="3000" dirty="0"/>
          </a:p>
        </p:txBody>
      </p:sp>
      <p:sp>
        <p:nvSpPr>
          <p:cNvPr id="5" name="Блок-схема: задержка 4"/>
          <p:cNvSpPr/>
          <p:nvPr/>
        </p:nvSpPr>
        <p:spPr>
          <a:xfrm>
            <a:off x="683568" y="2577513"/>
            <a:ext cx="3816424" cy="1224136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 smtClean="0"/>
              <a:t>Ручные </a:t>
            </a:r>
            <a:r>
              <a:rPr lang="ru-RU" sz="2500" dirty="0" err="1" smtClean="0"/>
              <a:t>металлодетекторы</a:t>
            </a:r>
            <a:endParaRPr lang="ru-RU" sz="2500" dirty="0"/>
          </a:p>
        </p:txBody>
      </p:sp>
      <p:sp>
        <p:nvSpPr>
          <p:cNvPr id="6" name="Блок-схема: задержка 5"/>
          <p:cNvSpPr/>
          <p:nvPr/>
        </p:nvSpPr>
        <p:spPr>
          <a:xfrm>
            <a:off x="683568" y="5301208"/>
            <a:ext cx="4032448" cy="1080120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dirty="0" smtClean="0"/>
              <a:t>Средства подавления сигналов связи</a:t>
            </a:r>
          </a:p>
          <a:p>
            <a:pPr algn="ctr"/>
            <a:r>
              <a:rPr lang="ru-RU" sz="2300" dirty="0" smtClean="0"/>
              <a:t>(«</a:t>
            </a:r>
            <a:r>
              <a:rPr lang="ru-RU" sz="2300" dirty="0" err="1" smtClean="0"/>
              <a:t>глушилки</a:t>
            </a:r>
            <a:r>
              <a:rPr lang="ru-RU" sz="2300" dirty="0" smtClean="0"/>
              <a:t>»)</a:t>
            </a:r>
            <a:endParaRPr lang="ru-RU" sz="2300" dirty="0"/>
          </a:p>
        </p:txBody>
      </p:sp>
      <p:sp>
        <p:nvSpPr>
          <p:cNvPr id="7" name="Блок-схема: задержка 6"/>
          <p:cNvSpPr/>
          <p:nvPr/>
        </p:nvSpPr>
        <p:spPr>
          <a:xfrm>
            <a:off x="683568" y="4077072"/>
            <a:ext cx="3960440" cy="1080120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dirty="0" smtClean="0"/>
              <a:t>Стационарные </a:t>
            </a:r>
            <a:r>
              <a:rPr lang="ru-RU" sz="2300" dirty="0" err="1" smtClean="0"/>
              <a:t>металлодетекторы</a:t>
            </a:r>
            <a:endParaRPr lang="ru-RU" sz="2300" dirty="0" smtClean="0"/>
          </a:p>
          <a:p>
            <a:pPr algn="ctr"/>
            <a:r>
              <a:rPr lang="ru-RU" sz="2300" dirty="0" smtClean="0"/>
              <a:t>(«рамки»)</a:t>
            </a:r>
            <a:endParaRPr lang="ru-RU" sz="23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80112" y="1412776"/>
            <a:ext cx="2952328" cy="1943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Обязательное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требование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80112" y="4293096"/>
            <a:ext cx="2952328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По решению</a:t>
            </a:r>
          </a:p>
          <a:p>
            <a:pPr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региона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Соединительная линия уступом 10"/>
          <p:cNvCxnSpPr/>
          <p:nvPr/>
        </p:nvCxnSpPr>
        <p:spPr>
          <a:xfrm>
            <a:off x="4644008" y="1826608"/>
            <a:ext cx="936104" cy="127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оединительная линия уступом 12"/>
          <p:cNvCxnSpPr/>
          <p:nvPr/>
        </p:nvCxnSpPr>
        <p:spPr>
          <a:xfrm flipV="1">
            <a:off x="4499992" y="3068960"/>
            <a:ext cx="1080120" cy="120621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оединительная линия уступом 14"/>
          <p:cNvCxnSpPr/>
          <p:nvPr/>
        </p:nvCxnSpPr>
        <p:spPr>
          <a:xfrm>
            <a:off x="4644008" y="4617132"/>
            <a:ext cx="936104" cy="252028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оединительная линия уступом 16"/>
          <p:cNvCxnSpPr/>
          <p:nvPr/>
        </p:nvCxnSpPr>
        <p:spPr>
          <a:xfrm>
            <a:off x="4716016" y="5841268"/>
            <a:ext cx="864096" cy="127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79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Результаты ЕГЭ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Согласно части 2 статьи 71 Федерального закона от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29 декабря 2012 г. № 273-ФЗ "Об образовании в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Российской Федерации" результаты единого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государственного экзамена с 2014 года при приеме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обучение действительны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года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следующих за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годом получения таких результатов.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Согласно Письму МИНОБРНАУКИ от 20 ноября 2013 г. № ДЛ-344/17 "О действии результатов единого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государственного экзамена" результаты ЕГЭ, выданные в 2012 и 2013 годах, действуют до окончания 2016 и 2017 годов соответственно.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66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Результаты ЕГЭ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268760"/>
            <a:ext cx="7992888" cy="5040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Свидетельство о результатах</a:t>
            </a:r>
          </a:p>
          <a:p>
            <a:pPr algn="just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ЕГЭ в бумажном варианте не выдается. Все результаты хранятся в РИС 4 года и доступны по личному логину и паролю участника ГИА, указанному в пропуске на экзамены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49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Контрольные измерительные материалы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КИМ для проведения ГИА формируются и тиражируются регионом, с помощью открытого банка заданий и специализированного программного</a:t>
            </a:r>
          </a:p>
          <a:p>
            <a:pPr marL="0" indent="0" algn="just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обеспечения, размещенных на официальном сайте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Рособрнадзора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или специально выделенном сайте в сети Интернет.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20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Сроки прохождения ГИА 2014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712967" cy="5760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173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Расписание ГИА  11 класс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507288" cy="5544616"/>
          </a:xfrm>
        </p:spPr>
        <p:txBody>
          <a:bodyPr>
            <a:noAutofit/>
          </a:bodyPr>
          <a:lstStyle/>
          <a:p>
            <a:r>
              <a:rPr lang="ru-RU" sz="2700" dirty="0" smtClean="0"/>
              <a:t>26 мая    (</a:t>
            </a:r>
            <a:r>
              <a:rPr lang="ru-RU" sz="2700" dirty="0" err="1" smtClean="0"/>
              <a:t>пн</a:t>
            </a:r>
            <a:r>
              <a:rPr lang="ru-RU" sz="2700" dirty="0" smtClean="0"/>
              <a:t>) -  география, литература</a:t>
            </a:r>
          </a:p>
          <a:p>
            <a:r>
              <a:rPr lang="ru-RU" sz="2700" dirty="0" smtClean="0">
                <a:solidFill>
                  <a:srgbClr val="FF0000"/>
                </a:solidFill>
              </a:rPr>
              <a:t>29 мая    (</a:t>
            </a:r>
            <a:r>
              <a:rPr lang="ru-RU" sz="2700" dirty="0" err="1" smtClean="0">
                <a:solidFill>
                  <a:srgbClr val="FF0000"/>
                </a:solidFill>
              </a:rPr>
              <a:t>чт</a:t>
            </a:r>
            <a:r>
              <a:rPr lang="ru-RU" sz="2700" dirty="0" smtClean="0">
                <a:solidFill>
                  <a:srgbClr val="FF0000"/>
                </a:solidFill>
              </a:rPr>
              <a:t>) – русский язык</a:t>
            </a:r>
          </a:p>
          <a:p>
            <a:r>
              <a:rPr lang="ru-RU" sz="2700" dirty="0" smtClean="0"/>
              <a:t>02 июня  (</a:t>
            </a:r>
            <a:r>
              <a:rPr lang="ru-RU" sz="2700" dirty="0" err="1" smtClean="0"/>
              <a:t>пн</a:t>
            </a:r>
            <a:r>
              <a:rPr lang="ru-RU" sz="2700" dirty="0" smtClean="0"/>
              <a:t>)- иностранные языки, физика</a:t>
            </a:r>
          </a:p>
          <a:p>
            <a:r>
              <a:rPr lang="ru-RU" sz="2700" dirty="0" smtClean="0">
                <a:solidFill>
                  <a:srgbClr val="FF0000"/>
                </a:solidFill>
              </a:rPr>
              <a:t>05 июня (</a:t>
            </a:r>
            <a:r>
              <a:rPr lang="ru-RU" sz="2700" dirty="0" err="1" smtClean="0">
                <a:solidFill>
                  <a:srgbClr val="FF0000"/>
                </a:solidFill>
              </a:rPr>
              <a:t>пт</a:t>
            </a:r>
            <a:r>
              <a:rPr lang="ru-RU" sz="2700" dirty="0" smtClean="0">
                <a:solidFill>
                  <a:srgbClr val="FF0000"/>
                </a:solidFill>
              </a:rPr>
              <a:t>) - математика</a:t>
            </a:r>
          </a:p>
          <a:p>
            <a:r>
              <a:rPr lang="ru-RU" sz="2700" dirty="0" smtClean="0"/>
              <a:t>09 июня (</a:t>
            </a:r>
            <a:r>
              <a:rPr lang="ru-RU" sz="2700" dirty="0" err="1" smtClean="0"/>
              <a:t>чт</a:t>
            </a:r>
            <a:r>
              <a:rPr lang="ru-RU" sz="2700" dirty="0" smtClean="0"/>
              <a:t>) – информатика и ИКТ, история, биология</a:t>
            </a:r>
          </a:p>
          <a:p>
            <a:r>
              <a:rPr lang="ru-RU" sz="2700" dirty="0" smtClean="0"/>
              <a:t>11 июня  (ср) – обществознание, химия</a:t>
            </a:r>
          </a:p>
          <a:p>
            <a:r>
              <a:rPr lang="ru-RU" sz="2500" i="1" dirty="0" smtClean="0"/>
              <a:t>16 июня  (</a:t>
            </a:r>
            <a:r>
              <a:rPr lang="ru-RU" sz="2500" i="1" dirty="0" err="1" smtClean="0"/>
              <a:t>пн</a:t>
            </a:r>
            <a:r>
              <a:rPr lang="ru-RU" sz="2500" i="1" dirty="0" smtClean="0"/>
              <a:t>) – резерв: иностранный язык, биология    обществознание, информатика и ИКТ</a:t>
            </a:r>
          </a:p>
          <a:p>
            <a:r>
              <a:rPr lang="ru-RU" sz="2500" i="1" dirty="0" smtClean="0"/>
              <a:t>17 июня  (</a:t>
            </a:r>
            <a:r>
              <a:rPr lang="ru-RU" sz="2500" i="1" dirty="0" err="1" smtClean="0"/>
              <a:t>вт</a:t>
            </a:r>
            <a:r>
              <a:rPr lang="ru-RU" sz="2500" i="1" dirty="0" smtClean="0"/>
              <a:t>) – резерв география, физика, химия, литература, история</a:t>
            </a:r>
          </a:p>
          <a:p>
            <a:r>
              <a:rPr lang="ru-RU" sz="2500" i="1" dirty="0" smtClean="0"/>
              <a:t>18 июня  (ср) – резерв русский язык</a:t>
            </a:r>
          </a:p>
          <a:p>
            <a:r>
              <a:rPr lang="ru-RU" sz="2500" i="1" dirty="0" smtClean="0"/>
              <a:t>19 июня  (</a:t>
            </a:r>
            <a:r>
              <a:rPr lang="ru-RU" sz="2500" i="1" dirty="0" err="1" smtClean="0"/>
              <a:t>чт</a:t>
            </a:r>
            <a:r>
              <a:rPr lang="ru-RU" sz="2500" i="1" dirty="0" smtClean="0"/>
              <a:t>) – резерв математика</a:t>
            </a:r>
          </a:p>
          <a:p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207502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Расписание ГИА 9 класс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507288" cy="4968552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ru-RU" sz="4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мая    </a:t>
            </a:r>
            <a:r>
              <a:rPr lang="ru-RU" sz="4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(ср) </a:t>
            </a:r>
            <a:r>
              <a:rPr lang="ru-RU" sz="45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обществознание, литература, химия, информатика 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и ИКТ</a:t>
            </a:r>
            <a:endParaRPr lang="ru-RU" sz="45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31 </a:t>
            </a:r>
            <a:r>
              <a:rPr lang="ru-RU" sz="4500" b="1" dirty="0">
                <a:latin typeface="Times New Roman" pitchFamily="18" charset="0"/>
                <a:cs typeface="Times New Roman" pitchFamily="18" charset="0"/>
              </a:rPr>
              <a:t>мая    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500" b="1" dirty="0" err="1" smtClean="0">
                <a:latin typeface="Times New Roman" pitchFamily="18" charset="0"/>
                <a:cs typeface="Times New Roman" pitchFamily="18" charset="0"/>
              </a:rPr>
              <a:t>сб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4500" b="1" dirty="0">
                <a:latin typeface="Times New Roman" pitchFamily="18" charset="0"/>
                <a:cs typeface="Times New Roman" pitchFamily="18" charset="0"/>
              </a:rPr>
              <a:t>– математика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03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июня  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вт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)- география, иностранные 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языки, 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физика, 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история, биология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06 </a:t>
            </a:r>
            <a:r>
              <a:rPr lang="ru-RU" sz="4500" b="1" dirty="0">
                <a:latin typeface="Times New Roman" pitchFamily="18" charset="0"/>
                <a:cs typeface="Times New Roman" pitchFamily="18" charset="0"/>
              </a:rPr>
              <a:t>июня (</a:t>
            </a:r>
            <a:r>
              <a:rPr lang="ru-RU" sz="4500" b="1" dirty="0" err="1">
                <a:latin typeface="Times New Roman" pitchFamily="18" charset="0"/>
                <a:cs typeface="Times New Roman" pitchFamily="18" charset="0"/>
              </a:rPr>
              <a:t>пт</a:t>
            </a:r>
            <a:r>
              <a:rPr lang="ru-RU" sz="45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4500" b="1" dirty="0">
                <a:latin typeface="Times New Roman" pitchFamily="18" charset="0"/>
                <a:cs typeface="Times New Roman" pitchFamily="18" charset="0"/>
              </a:rPr>
              <a:t>русский язык</a:t>
            </a:r>
          </a:p>
          <a:p>
            <a:pPr algn="just">
              <a:lnSpc>
                <a:spcPct val="80000"/>
              </a:lnSpc>
              <a:defRPr/>
            </a:pPr>
            <a:endParaRPr lang="ru-RU" b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80000"/>
              </a:lnSpc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254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04664"/>
            <a:ext cx="8280920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269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568951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176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Минимальные баллы ЕГЭ 2014</a:t>
            </a:r>
            <a:endParaRPr lang="ru-RU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980728"/>
            <a:ext cx="8435280" cy="561662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13600" dirty="0" smtClean="0">
                <a:latin typeface="Times New Roman" pitchFamily="18" charset="0"/>
                <a:cs typeface="Times New Roman" pitchFamily="18" charset="0"/>
              </a:rPr>
              <a:t>Русский язык - 36 баллов.</a:t>
            </a:r>
          </a:p>
          <a:p>
            <a:pPr marL="0" indent="0">
              <a:buNone/>
            </a:pPr>
            <a:r>
              <a:rPr lang="ru-RU" sz="13600" dirty="0" smtClean="0">
                <a:latin typeface="Times New Roman" pitchFamily="18" charset="0"/>
                <a:cs typeface="Times New Roman" pitchFamily="18" charset="0"/>
              </a:rPr>
              <a:t>Математика - 24 баллов.</a:t>
            </a:r>
          </a:p>
          <a:p>
            <a:pPr marL="0" indent="0">
              <a:buNone/>
            </a:pPr>
            <a:r>
              <a:rPr lang="ru-RU" sz="13600" dirty="0" smtClean="0">
                <a:latin typeface="Times New Roman" pitchFamily="18" charset="0"/>
                <a:cs typeface="Times New Roman" pitchFamily="18" charset="0"/>
              </a:rPr>
              <a:t>Информатика - 40 баллов.</a:t>
            </a:r>
          </a:p>
          <a:p>
            <a:pPr marL="0" indent="0">
              <a:buNone/>
            </a:pPr>
            <a:r>
              <a:rPr lang="ru-RU" sz="13600" dirty="0" smtClean="0">
                <a:latin typeface="Times New Roman" pitchFamily="18" charset="0"/>
                <a:cs typeface="Times New Roman" pitchFamily="18" charset="0"/>
              </a:rPr>
              <a:t>Биология - 36 баллов.</a:t>
            </a:r>
          </a:p>
          <a:p>
            <a:pPr marL="0" indent="0">
              <a:buNone/>
            </a:pPr>
            <a:r>
              <a:rPr lang="ru-RU" sz="13600" dirty="0" smtClean="0">
                <a:latin typeface="Times New Roman" pitchFamily="18" charset="0"/>
                <a:cs typeface="Times New Roman" pitchFamily="18" charset="0"/>
              </a:rPr>
              <a:t>История - 32 баллов.</a:t>
            </a:r>
          </a:p>
          <a:p>
            <a:pPr marL="0" indent="0">
              <a:buNone/>
            </a:pPr>
            <a:r>
              <a:rPr lang="ru-RU" sz="13600" dirty="0" smtClean="0">
                <a:latin typeface="Times New Roman" pitchFamily="18" charset="0"/>
                <a:cs typeface="Times New Roman" pitchFamily="18" charset="0"/>
              </a:rPr>
              <a:t>Химия - 36 баллов.</a:t>
            </a:r>
          </a:p>
          <a:p>
            <a:pPr marL="0" indent="0">
              <a:buNone/>
            </a:pPr>
            <a:r>
              <a:rPr lang="ru-RU" sz="13600" dirty="0" smtClean="0">
                <a:latin typeface="Times New Roman" pitchFamily="18" charset="0"/>
                <a:cs typeface="Times New Roman" pitchFamily="18" charset="0"/>
              </a:rPr>
              <a:t>Иностранные языки - 20 баллов.</a:t>
            </a:r>
          </a:p>
          <a:p>
            <a:pPr marL="0" indent="0">
              <a:buNone/>
            </a:pPr>
            <a:r>
              <a:rPr lang="ru-RU" sz="13600" dirty="0" smtClean="0">
                <a:latin typeface="Times New Roman" pitchFamily="18" charset="0"/>
                <a:cs typeface="Times New Roman" pitchFamily="18" charset="0"/>
              </a:rPr>
              <a:t>Физика - 36 баллов.</a:t>
            </a:r>
          </a:p>
          <a:p>
            <a:pPr marL="0" indent="0">
              <a:buNone/>
            </a:pPr>
            <a:r>
              <a:rPr lang="ru-RU" sz="13600" dirty="0" smtClean="0">
                <a:latin typeface="Times New Roman" pitchFamily="18" charset="0"/>
                <a:cs typeface="Times New Roman" pitchFamily="18" charset="0"/>
              </a:rPr>
              <a:t>Обществознание - 39 баллов.</a:t>
            </a:r>
          </a:p>
          <a:p>
            <a:pPr marL="0" indent="0">
              <a:buNone/>
            </a:pPr>
            <a:r>
              <a:rPr lang="ru-RU" sz="13600" dirty="0" smtClean="0">
                <a:latin typeface="Times New Roman" pitchFamily="18" charset="0"/>
                <a:cs typeface="Times New Roman" pitchFamily="18" charset="0"/>
              </a:rPr>
              <a:t>Литература - 32 баллов.</a:t>
            </a:r>
          </a:p>
          <a:p>
            <a:pPr marL="0" indent="0">
              <a:buNone/>
            </a:pPr>
            <a:r>
              <a:rPr lang="ru-RU" sz="13600" dirty="0" smtClean="0">
                <a:latin typeface="Times New Roman" pitchFamily="18" charset="0"/>
                <a:cs typeface="Times New Roman" pitchFamily="18" charset="0"/>
              </a:rPr>
              <a:t>География - 37 баллов.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sz="5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5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5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61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4824536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ru-RU" sz="6000" b="1" dirty="0">
                <a:solidFill>
                  <a:schemeClr val="tx2"/>
                </a:solidFill>
              </a:rPr>
              <a:t>Государственная </a:t>
            </a:r>
            <a:br>
              <a:rPr lang="ru-RU" sz="6000" b="1" dirty="0">
                <a:solidFill>
                  <a:schemeClr val="tx2"/>
                </a:solidFill>
              </a:rPr>
            </a:br>
            <a:r>
              <a:rPr lang="ru-RU" sz="6000" b="1" dirty="0">
                <a:solidFill>
                  <a:schemeClr val="tx2"/>
                </a:solidFill>
              </a:rPr>
              <a:t>(итоговая) аттестация </a:t>
            </a:r>
            <a:r>
              <a:rPr lang="ru-RU" sz="6000" b="1" dirty="0" smtClean="0">
                <a:solidFill>
                  <a:schemeClr val="tx2"/>
                </a:solidFill>
              </a:rPr>
              <a:t/>
            </a:r>
            <a:br>
              <a:rPr lang="ru-RU" sz="6000" b="1" dirty="0" smtClean="0">
                <a:solidFill>
                  <a:schemeClr val="tx2"/>
                </a:solidFill>
              </a:rPr>
            </a:br>
            <a:r>
              <a:rPr lang="ru-RU" sz="6000" b="1" dirty="0" smtClean="0">
                <a:solidFill>
                  <a:schemeClr val="tx2"/>
                </a:solidFill>
              </a:rPr>
              <a:t>в </a:t>
            </a:r>
            <a:r>
              <a:rPr lang="ru-RU" sz="6000" b="1" dirty="0">
                <a:solidFill>
                  <a:schemeClr val="tx2"/>
                </a:solidFill>
              </a:rPr>
              <a:t>2014 году</a:t>
            </a:r>
            <a:br>
              <a:rPr lang="ru-RU" sz="6000" b="1" dirty="0">
                <a:solidFill>
                  <a:schemeClr val="tx2"/>
                </a:solidFill>
              </a:rPr>
            </a:b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53959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3446329"/>
              </p:ext>
            </p:extLst>
          </p:nvPr>
        </p:nvGraphicFramePr>
        <p:xfrm>
          <a:off x="251520" y="-603447"/>
          <a:ext cx="8568952" cy="9463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379"/>
                <a:gridCol w="968664"/>
                <a:gridCol w="1341227"/>
                <a:gridCol w="1415740"/>
                <a:gridCol w="1415740"/>
                <a:gridCol w="1192202"/>
              </a:tblGrid>
              <a:tr h="323027">
                <a:tc>
                  <a:txBody>
                    <a:bodyPr/>
                    <a:lstStyle/>
                    <a:p>
                      <a:endParaRPr lang="ru-RU" sz="144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4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4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4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4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40"/>
                    </a:p>
                  </a:txBody>
                  <a:tcPr/>
                </a:tc>
              </a:tr>
              <a:tr h="1007081">
                <a:tc>
                  <a:txBody>
                    <a:bodyPr/>
                    <a:lstStyle/>
                    <a:p>
                      <a:r>
                        <a:rPr lang="ru-RU" sz="1440" b="1" u="sng" spc="0" dirty="0">
                          <a:effectLst/>
                        </a:rPr>
                        <a:t>Предмет</a:t>
                      </a:r>
                      <a:r>
                        <a:rPr lang="ru-RU" sz="1440" u="sng" spc="0" dirty="0">
                          <a:effectLst/>
                        </a:rPr>
                        <a:t>\</a:t>
                      </a:r>
                      <a:r>
                        <a:rPr lang="ru-RU" sz="1440" i="1" u="sng" spc="0" dirty="0">
                          <a:effectLst/>
                        </a:rPr>
                        <a:t>оценка</a:t>
                      </a:r>
                      <a:r>
                        <a:rPr lang="ru-RU" sz="1440" spc="0" dirty="0">
                          <a:effectLst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40" i="1" dirty="0">
                          <a:effectLst/>
                        </a:rPr>
                        <a:t>"2" </a:t>
                      </a:r>
                      <a:br>
                        <a:rPr lang="ru-RU" sz="1440" i="1" dirty="0">
                          <a:effectLst/>
                        </a:rPr>
                      </a:br>
                      <a:endParaRPr lang="ru-RU" sz="144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40" i="1" dirty="0">
                          <a:effectLst/>
                        </a:rPr>
                        <a:t>"3" </a:t>
                      </a:r>
                      <a:br>
                        <a:rPr lang="ru-RU" sz="1440" i="1" dirty="0">
                          <a:effectLst/>
                        </a:rPr>
                      </a:br>
                      <a:endParaRPr lang="ru-RU" sz="144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40" i="1" dirty="0">
                          <a:effectLst/>
                        </a:rPr>
                        <a:t>"4" </a:t>
                      </a:r>
                      <a:br>
                        <a:rPr lang="ru-RU" sz="1440" i="1" dirty="0">
                          <a:effectLst/>
                        </a:rPr>
                      </a:br>
                      <a:endParaRPr lang="ru-RU" sz="144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40" i="1" spc="0" dirty="0">
                          <a:effectLst/>
                        </a:rPr>
                        <a:t>"5"</a:t>
                      </a:r>
                      <a:r>
                        <a:rPr lang="ru-RU" sz="1440" spc="0" dirty="0">
                          <a:effectLst/>
                        </a:rPr>
                        <a:t> </a:t>
                      </a:r>
                      <a:br>
                        <a:rPr lang="ru-RU" sz="1440" spc="0" dirty="0">
                          <a:effectLst/>
                        </a:rPr>
                      </a:br>
                      <a:endParaRPr lang="ru-RU" sz="1440" spc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40" i="1" dirty="0">
                          <a:effectLst/>
                        </a:rPr>
                        <a:t>Для профильных классов</a:t>
                      </a:r>
                      <a:r>
                        <a:rPr lang="ru-RU" sz="1440" dirty="0">
                          <a:effectLst/>
                        </a:rPr>
                        <a:t> </a:t>
                      </a:r>
                      <a:br>
                        <a:rPr lang="ru-RU" sz="1440" dirty="0">
                          <a:effectLst/>
                        </a:rPr>
                      </a:br>
                      <a:endParaRPr lang="ru-RU" sz="1440" dirty="0">
                        <a:effectLst/>
                      </a:endParaRPr>
                    </a:p>
                  </a:txBody>
                  <a:tcPr/>
                </a:tc>
              </a:tr>
              <a:tr h="551045">
                <a:tc>
                  <a:txBody>
                    <a:bodyPr/>
                    <a:lstStyle/>
                    <a:p>
                      <a:r>
                        <a:rPr lang="ru-RU" sz="1440" b="1" dirty="0">
                          <a:effectLst/>
                        </a:rPr>
                        <a:t>Русский язык</a:t>
                      </a:r>
                      <a:r>
                        <a:rPr lang="ru-RU" sz="1440" dirty="0">
                          <a:effectLst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40">
                          <a:effectLst/>
                        </a:rPr>
                        <a:t>0-17 </a:t>
                      </a:r>
                      <a:br>
                        <a:rPr lang="ru-RU" sz="1440">
                          <a:effectLst/>
                        </a:rPr>
                      </a:br>
                      <a:endParaRPr lang="ru-RU" sz="144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40" dirty="0">
                          <a:effectLst/>
                        </a:rPr>
                        <a:t>18-27 </a:t>
                      </a:r>
                      <a:br>
                        <a:rPr lang="ru-RU" sz="1440" dirty="0">
                          <a:effectLst/>
                        </a:rPr>
                      </a:br>
                      <a:endParaRPr lang="ru-RU" sz="144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40">
                          <a:effectLst/>
                        </a:rPr>
                        <a:t>28-36 </a:t>
                      </a:r>
                      <a:br>
                        <a:rPr lang="ru-RU" sz="1440">
                          <a:effectLst/>
                        </a:rPr>
                      </a:br>
                      <a:endParaRPr lang="ru-RU" sz="144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40">
                          <a:effectLst/>
                        </a:rPr>
                        <a:t>37-42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40" dirty="0">
                          <a:effectLst/>
                        </a:rPr>
                        <a:t>34 </a:t>
                      </a:r>
                      <a:br>
                        <a:rPr lang="ru-RU" sz="1440" dirty="0">
                          <a:effectLst/>
                        </a:rPr>
                      </a:br>
                      <a:endParaRPr lang="ru-RU" sz="1440" dirty="0">
                        <a:effectLst/>
                      </a:endParaRPr>
                    </a:p>
                  </a:txBody>
                  <a:tcPr/>
                </a:tc>
              </a:tr>
              <a:tr h="551045">
                <a:tc>
                  <a:txBody>
                    <a:bodyPr/>
                    <a:lstStyle/>
                    <a:p>
                      <a:r>
                        <a:rPr lang="ru-RU" sz="1440" b="1" dirty="0">
                          <a:effectLst/>
                        </a:rPr>
                        <a:t>Математика (суммарно)</a:t>
                      </a:r>
                      <a:r>
                        <a:rPr lang="ru-RU" sz="1440" dirty="0">
                          <a:effectLst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40">
                          <a:effectLst/>
                        </a:rPr>
                        <a:t>0-7 </a:t>
                      </a:r>
                      <a:br>
                        <a:rPr lang="ru-RU" sz="1440">
                          <a:effectLst/>
                        </a:rPr>
                      </a:br>
                      <a:endParaRPr lang="ru-RU" sz="144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40">
                          <a:effectLst/>
                        </a:rPr>
                        <a:t>8-15 </a:t>
                      </a:r>
                      <a:br>
                        <a:rPr lang="ru-RU" sz="1440">
                          <a:effectLst/>
                        </a:rPr>
                      </a:br>
                      <a:endParaRPr lang="ru-RU" sz="144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40">
                          <a:effectLst/>
                        </a:rPr>
                        <a:t>16-22 </a:t>
                      </a:r>
                      <a:br>
                        <a:rPr lang="ru-RU" sz="1440">
                          <a:effectLst/>
                        </a:rPr>
                      </a:br>
                      <a:endParaRPr lang="ru-RU" sz="144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40">
                          <a:effectLst/>
                        </a:rPr>
                        <a:t>23-38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40" dirty="0">
                          <a:effectLst/>
                        </a:rPr>
                        <a:t>- </a:t>
                      </a:r>
                      <a:br>
                        <a:rPr lang="ru-RU" sz="1440" dirty="0">
                          <a:effectLst/>
                        </a:rPr>
                      </a:br>
                      <a:endParaRPr lang="ru-RU" sz="1440" dirty="0">
                        <a:effectLst/>
                      </a:endParaRPr>
                    </a:p>
                  </a:txBody>
                  <a:tcPr/>
                </a:tc>
              </a:tr>
              <a:tr h="604274">
                <a:tc>
                  <a:txBody>
                    <a:bodyPr/>
                    <a:lstStyle/>
                    <a:p>
                      <a:r>
                        <a:rPr lang="ru-RU" sz="1440" dirty="0">
                          <a:effectLst/>
                        </a:rPr>
                        <a:t>Алгебра  </a:t>
                      </a:r>
                      <a:br>
                        <a:rPr lang="ru-RU" sz="1440" dirty="0">
                          <a:effectLst/>
                        </a:rPr>
                      </a:br>
                      <a:r>
                        <a:rPr lang="ru-RU" sz="1440" dirty="0">
                          <a:effectLst/>
                        </a:rPr>
                        <a:t>(+ реальная математика)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40">
                          <a:effectLst/>
                        </a:rPr>
                        <a:t>0-5 </a:t>
                      </a:r>
                      <a:br>
                        <a:rPr lang="ru-RU" sz="1440">
                          <a:effectLst/>
                        </a:rPr>
                      </a:br>
                      <a:endParaRPr lang="ru-RU" sz="144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40">
                          <a:effectLst/>
                        </a:rPr>
                        <a:t>6-11 </a:t>
                      </a:r>
                      <a:br>
                        <a:rPr lang="ru-RU" sz="1440">
                          <a:effectLst/>
                        </a:rPr>
                      </a:br>
                      <a:endParaRPr lang="ru-RU" sz="144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40">
                          <a:effectLst/>
                        </a:rPr>
                        <a:t>12-16 </a:t>
                      </a:r>
                      <a:br>
                        <a:rPr lang="ru-RU" sz="1440">
                          <a:effectLst/>
                        </a:rPr>
                      </a:br>
                      <a:endParaRPr lang="ru-RU" sz="144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40">
                          <a:effectLst/>
                        </a:rPr>
                        <a:t>17-24 </a:t>
                      </a:r>
                      <a:br>
                        <a:rPr lang="ru-RU" sz="1440">
                          <a:effectLst/>
                        </a:rPr>
                      </a:br>
                      <a:endParaRPr lang="ru-RU" sz="144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40" baseline="-25000">
                          <a:effectLst/>
                        </a:rPr>
                        <a:t>-</a:t>
                      </a:r>
                      <a:r>
                        <a:rPr lang="ru-RU" sz="1440">
                          <a:effectLst/>
                        </a:rPr>
                        <a:t> </a:t>
                      </a:r>
                      <a:br>
                        <a:rPr lang="ru-RU" sz="1440">
                          <a:effectLst/>
                        </a:rPr>
                      </a:br>
                      <a:endParaRPr lang="ru-RU" sz="1440">
                        <a:effectLst/>
                      </a:endParaRPr>
                    </a:p>
                  </a:txBody>
                  <a:tcPr anchor="ctr"/>
                </a:tc>
              </a:tr>
              <a:tr h="520097">
                <a:tc>
                  <a:txBody>
                    <a:bodyPr/>
                    <a:lstStyle/>
                    <a:p>
                      <a:r>
                        <a:rPr lang="ru-RU" sz="1440" dirty="0">
                          <a:effectLst/>
                        </a:rPr>
                        <a:t>Геометрия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40">
                          <a:effectLst/>
                        </a:rPr>
                        <a:t>0-2 </a:t>
                      </a:r>
                      <a:br>
                        <a:rPr lang="ru-RU" sz="1440">
                          <a:effectLst/>
                        </a:rPr>
                      </a:br>
                      <a:endParaRPr lang="ru-RU" sz="144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40">
                          <a:effectLst/>
                        </a:rPr>
                        <a:t>3-4 </a:t>
                      </a:r>
                      <a:br>
                        <a:rPr lang="ru-RU" sz="1440">
                          <a:effectLst/>
                        </a:rPr>
                      </a:br>
                      <a:endParaRPr lang="ru-RU" sz="144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40">
                          <a:effectLst/>
                        </a:rPr>
                        <a:t>5-8 </a:t>
                      </a:r>
                      <a:br>
                        <a:rPr lang="ru-RU" sz="1440">
                          <a:effectLst/>
                        </a:rPr>
                      </a:br>
                      <a:endParaRPr lang="ru-RU" sz="144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40">
                          <a:effectLst/>
                        </a:rPr>
                        <a:t>9-14 </a:t>
                      </a:r>
                      <a:br>
                        <a:rPr lang="ru-RU" sz="1440">
                          <a:effectLst/>
                        </a:rPr>
                      </a:br>
                      <a:endParaRPr lang="ru-RU" sz="144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40">
                          <a:effectLst/>
                        </a:rPr>
                        <a:t>- </a:t>
                      </a:r>
                      <a:br>
                        <a:rPr lang="ru-RU" sz="1440">
                          <a:effectLst/>
                        </a:rPr>
                      </a:br>
                      <a:endParaRPr lang="ru-RU" sz="1440">
                        <a:effectLst/>
                      </a:endParaRPr>
                    </a:p>
                  </a:txBody>
                  <a:tcPr/>
                </a:tc>
              </a:tr>
              <a:tr h="520097">
                <a:tc>
                  <a:txBody>
                    <a:bodyPr/>
                    <a:lstStyle/>
                    <a:p>
                      <a:r>
                        <a:rPr lang="ru-RU" sz="1440" b="1" dirty="0">
                          <a:effectLst/>
                        </a:rPr>
                        <a:t>Обществознание</a:t>
                      </a:r>
                      <a:r>
                        <a:rPr lang="ru-RU" sz="1440" dirty="0">
                          <a:effectLst/>
                        </a:rPr>
                        <a:t>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40">
                          <a:effectLst/>
                        </a:rPr>
                        <a:t>0-14 </a:t>
                      </a:r>
                      <a:br>
                        <a:rPr lang="ru-RU" sz="1440">
                          <a:effectLst/>
                        </a:rPr>
                      </a:br>
                      <a:endParaRPr lang="ru-RU" sz="144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40">
                          <a:effectLst/>
                        </a:rPr>
                        <a:t>15-24 </a:t>
                      </a:r>
                      <a:br>
                        <a:rPr lang="ru-RU" sz="1440">
                          <a:effectLst/>
                        </a:rPr>
                      </a:br>
                      <a:endParaRPr lang="ru-RU" sz="144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40">
                          <a:effectLst/>
                        </a:rPr>
                        <a:t>25-33 </a:t>
                      </a:r>
                      <a:br>
                        <a:rPr lang="ru-RU" sz="1440">
                          <a:effectLst/>
                        </a:rPr>
                      </a:br>
                      <a:endParaRPr lang="ru-RU" sz="144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40">
                          <a:effectLst/>
                        </a:rPr>
                        <a:t>34-39 </a:t>
                      </a:r>
                      <a:br>
                        <a:rPr lang="ru-RU" sz="1440">
                          <a:effectLst/>
                        </a:rPr>
                      </a:br>
                      <a:endParaRPr lang="ru-RU" sz="144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40">
                          <a:effectLst/>
                        </a:rPr>
                        <a:t>30 </a:t>
                      </a:r>
                      <a:br>
                        <a:rPr lang="ru-RU" sz="1440">
                          <a:effectLst/>
                        </a:rPr>
                      </a:br>
                      <a:endParaRPr lang="ru-RU" sz="1440">
                        <a:effectLst/>
                      </a:endParaRPr>
                    </a:p>
                  </a:txBody>
                  <a:tcPr/>
                </a:tc>
              </a:tr>
              <a:tr h="520097">
                <a:tc>
                  <a:txBody>
                    <a:bodyPr/>
                    <a:lstStyle/>
                    <a:p>
                      <a:r>
                        <a:rPr lang="ru-RU" sz="1440" b="1" dirty="0">
                          <a:effectLst/>
                        </a:rPr>
                        <a:t>Иностранный язык</a:t>
                      </a:r>
                      <a:r>
                        <a:rPr lang="ru-RU" sz="1440" dirty="0">
                          <a:effectLst/>
                        </a:rPr>
                        <a:t>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40">
                          <a:effectLst/>
                        </a:rPr>
                        <a:t>0-28 </a:t>
                      </a:r>
                      <a:br>
                        <a:rPr lang="ru-RU" sz="1440">
                          <a:effectLst/>
                        </a:rPr>
                      </a:br>
                      <a:endParaRPr lang="ru-RU" sz="144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40">
                          <a:effectLst/>
                        </a:rPr>
                        <a:t>29-45 </a:t>
                      </a:r>
                      <a:br>
                        <a:rPr lang="ru-RU" sz="1440">
                          <a:effectLst/>
                        </a:rPr>
                      </a:br>
                      <a:endParaRPr lang="ru-RU" sz="144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40">
                          <a:effectLst/>
                        </a:rPr>
                        <a:t>46-58 </a:t>
                      </a:r>
                      <a:br>
                        <a:rPr lang="ru-RU" sz="1440">
                          <a:effectLst/>
                        </a:rPr>
                      </a:br>
                      <a:endParaRPr lang="ru-RU" sz="144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40">
                          <a:effectLst/>
                        </a:rPr>
                        <a:t>59-70 </a:t>
                      </a:r>
                      <a:br>
                        <a:rPr lang="ru-RU" sz="1440">
                          <a:effectLst/>
                        </a:rPr>
                      </a:br>
                      <a:endParaRPr lang="ru-RU" sz="144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40">
                          <a:effectLst/>
                        </a:rPr>
                        <a:t>56 </a:t>
                      </a:r>
                      <a:br>
                        <a:rPr lang="ru-RU" sz="1440">
                          <a:effectLst/>
                        </a:rPr>
                      </a:br>
                      <a:endParaRPr lang="ru-RU" sz="1440">
                        <a:effectLst/>
                      </a:endParaRPr>
                    </a:p>
                  </a:txBody>
                  <a:tcPr/>
                </a:tc>
              </a:tr>
              <a:tr h="520097">
                <a:tc>
                  <a:txBody>
                    <a:bodyPr/>
                    <a:lstStyle/>
                    <a:p>
                      <a:r>
                        <a:rPr lang="ru-RU" sz="1440" b="1" dirty="0">
                          <a:effectLst/>
                        </a:rPr>
                        <a:t>Физика</a:t>
                      </a:r>
                      <a:r>
                        <a:rPr lang="ru-RU" sz="1440" dirty="0">
                          <a:effectLst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40">
                          <a:effectLst/>
                        </a:rPr>
                        <a:t>0-8 </a:t>
                      </a:r>
                      <a:br>
                        <a:rPr lang="ru-RU" sz="1440">
                          <a:effectLst/>
                        </a:rPr>
                      </a:br>
                      <a:endParaRPr lang="ru-RU" sz="144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40">
                          <a:effectLst/>
                        </a:rPr>
                        <a:t>9-18 </a:t>
                      </a:r>
                      <a:br>
                        <a:rPr lang="ru-RU" sz="1440">
                          <a:effectLst/>
                        </a:rPr>
                      </a:br>
                      <a:endParaRPr lang="ru-RU" sz="144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40">
                          <a:effectLst/>
                        </a:rPr>
                        <a:t>19-29 </a:t>
                      </a:r>
                      <a:br>
                        <a:rPr lang="ru-RU" sz="1440">
                          <a:effectLst/>
                        </a:rPr>
                      </a:br>
                      <a:endParaRPr lang="ru-RU" sz="144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40">
                          <a:effectLst/>
                        </a:rPr>
                        <a:t>30-40 </a:t>
                      </a:r>
                      <a:br>
                        <a:rPr lang="ru-RU" sz="1440">
                          <a:effectLst/>
                        </a:rPr>
                      </a:br>
                      <a:endParaRPr lang="ru-RU" sz="144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40">
                          <a:effectLst/>
                        </a:rPr>
                        <a:t>30 </a:t>
                      </a:r>
                      <a:br>
                        <a:rPr lang="ru-RU" sz="1440">
                          <a:effectLst/>
                        </a:rPr>
                      </a:br>
                      <a:endParaRPr lang="ru-RU" sz="1440">
                        <a:effectLst/>
                      </a:endParaRPr>
                    </a:p>
                  </a:txBody>
                  <a:tcPr/>
                </a:tc>
              </a:tr>
              <a:tr h="657505">
                <a:tc>
                  <a:txBody>
                    <a:bodyPr/>
                    <a:lstStyle/>
                    <a:p>
                      <a:r>
                        <a:rPr lang="ru-RU" sz="1440" b="1" dirty="0">
                          <a:effectLst/>
                        </a:rPr>
                        <a:t>Химия </a:t>
                      </a:r>
                      <a:br>
                        <a:rPr lang="ru-RU" sz="1440" b="1" dirty="0">
                          <a:effectLst/>
                        </a:rPr>
                      </a:br>
                      <a:r>
                        <a:rPr lang="ru-RU" sz="1440" b="1" dirty="0">
                          <a:effectLst/>
                        </a:rPr>
                        <a:t>(</a:t>
                      </a:r>
                      <a:r>
                        <a:rPr lang="ru-RU" sz="1200" b="1" dirty="0">
                          <a:effectLst/>
                        </a:rPr>
                        <a:t>без реального эксперимента</a:t>
                      </a:r>
                      <a:r>
                        <a:rPr lang="ru-RU" sz="1440" b="1" dirty="0">
                          <a:effectLst/>
                        </a:rPr>
                        <a:t>)</a:t>
                      </a:r>
                      <a:endParaRPr lang="ru-RU" sz="144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40">
                          <a:effectLst/>
                        </a:rPr>
                        <a:t>0-8 </a:t>
                      </a:r>
                      <a:br>
                        <a:rPr lang="ru-RU" sz="1440">
                          <a:effectLst/>
                        </a:rPr>
                      </a:br>
                      <a:endParaRPr lang="ru-RU" sz="144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40">
                          <a:effectLst/>
                        </a:rPr>
                        <a:t>9-17 </a:t>
                      </a:r>
                      <a:br>
                        <a:rPr lang="ru-RU" sz="1440">
                          <a:effectLst/>
                        </a:rPr>
                      </a:br>
                      <a:endParaRPr lang="ru-RU" sz="144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40">
                          <a:effectLst/>
                        </a:rPr>
                        <a:t>18-26 </a:t>
                      </a:r>
                      <a:br>
                        <a:rPr lang="ru-RU" sz="1440">
                          <a:effectLst/>
                        </a:rPr>
                      </a:br>
                      <a:endParaRPr lang="ru-RU" sz="144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40">
                          <a:effectLst/>
                        </a:rPr>
                        <a:t>27-34 </a:t>
                      </a:r>
                      <a:br>
                        <a:rPr lang="ru-RU" sz="1440">
                          <a:effectLst/>
                        </a:rPr>
                      </a:br>
                      <a:endParaRPr lang="ru-RU" sz="144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40">
                          <a:effectLst/>
                        </a:rPr>
                        <a:t>23 </a:t>
                      </a:r>
                      <a:br>
                        <a:rPr lang="ru-RU" sz="1440">
                          <a:effectLst/>
                        </a:rPr>
                      </a:br>
                      <a:endParaRPr lang="ru-RU" sz="1440">
                        <a:effectLst/>
                      </a:endParaRPr>
                    </a:p>
                  </a:txBody>
                  <a:tcPr anchor="ctr"/>
                </a:tc>
              </a:tr>
              <a:tr h="655214">
                <a:tc>
                  <a:txBody>
                    <a:bodyPr/>
                    <a:lstStyle/>
                    <a:p>
                      <a:r>
                        <a:rPr lang="ru-RU" sz="1440" b="1" dirty="0">
                          <a:effectLst/>
                        </a:rPr>
                        <a:t>Химия  </a:t>
                      </a:r>
                      <a:br>
                        <a:rPr lang="ru-RU" sz="1440" b="1" dirty="0">
                          <a:effectLst/>
                        </a:rPr>
                      </a:br>
                      <a:r>
                        <a:rPr lang="ru-RU" sz="1440" b="1" dirty="0">
                          <a:effectLst/>
                        </a:rPr>
                        <a:t>(</a:t>
                      </a:r>
                      <a:r>
                        <a:rPr lang="ru-RU" sz="1200" b="1" dirty="0">
                          <a:effectLst/>
                        </a:rPr>
                        <a:t>с реальным экспериментом</a:t>
                      </a:r>
                      <a:r>
                        <a:rPr lang="ru-RU" sz="1440" b="1" dirty="0">
                          <a:effectLst/>
                        </a:rPr>
                        <a:t>)</a:t>
                      </a:r>
                      <a:endParaRPr lang="ru-RU" sz="144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40">
                          <a:effectLst/>
                        </a:rPr>
                        <a:t>0-8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40">
                          <a:effectLst/>
                        </a:rPr>
                        <a:t>9-18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40">
                          <a:effectLst/>
                        </a:rPr>
                        <a:t>19-28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40">
                          <a:effectLst/>
                        </a:rPr>
                        <a:t>29-38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40" dirty="0">
                          <a:effectLst/>
                        </a:rPr>
                        <a:t>25</a:t>
                      </a:r>
                    </a:p>
                  </a:txBody>
                  <a:tcPr anchor="ctr"/>
                </a:tc>
              </a:tr>
              <a:tr h="520097">
                <a:tc>
                  <a:txBody>
                    <a:bodyPr/>
                    <a:lstStyle/>
                    <a:p>
                      <a:r>
                        <a:rPr lang="ru-RU" sz="1440" b="1" dirty="0">
                          <a:effectLst/>
                        </a:rPr>
                        <a:t>Биология</a:t>
                      </a:r>
                      <a:r>
                        <a:rPr lang="ru-RU" sz="1440" dirty="0">
                          <a:effectLst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40">
                          <a:effectLst/>
                        </a:rPr>
                        <a:t>0-12 </a:t>
                      </a:r>
                      <a:br>
                        <a:rPr lang="ru-RU" sz="1440">
                          <a:effectLst/>
                        </a:rPr>
                      </a:br>
                      <a:endParaRPr lang="ru-RU" sz="144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40">
                          <a:effectLst/>
                        </a:rPr>
                        <a:t>13-25 </a:t>
                      </a:r>
                      <a:br>
                        <a:rPr lang="ru-RU" sz="1440">
                          <a:effectLst/>
                        </a:rPr>
                      </a:br>
                      <a:endParaRPr lang="ru-RU" sz="144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40" dirty="0">
                          <a:effectLst/>
                        </a:rPr>
                        <a:t>26-37 </a:t>
                      </a:r>
                      <a:br>
                        <a:rPr lang="ru-RU" sz="1440" dirty="0">
                          <a:effectLst/>
                        </a:rPr>
                      </a:br>
                      <a:endParaRPr lang="ru-RU" sz="144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40">
                          <a:effectLst/>
                        </a:rPr>
                        <a:t>38-46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40" dirty="0">
                          <a:effectLst/>
                        </a:rPr>
                        <a:t>33 </a:t>
                      </a:r>
                      <a:br>
                        <a:rPr lang="ru-RU" sz="1440" dirty="0">
                          <a:effectLst/>
                        </a:rPr>
                      </a:br>
                      <a:endParaRPr lang="ru-RU" sz="1440" dirty="0">
                        <a:effectLst/>
                      </a:endParaRPr>
                    </a:p>
                  </a:txBody>
                  <a:tcPr/>
                </a:tc>
              </a:tr>
              <a:tr h="520097">
                <a:tc>
                  <a:txBody>
                    <a:bodyPr/>
                    <a:lstStyle/>
                    <a:p>
                      <a:r>
                        <a:rPr lang="ru-RU" sz="1440" b="1" dirty="0">
                          <a:effectLst/>
                        </a:rPr>
                        <a:t>География</a:t>
                      </a:r>
                      <a:r>
                        <a:rPr lang="ru-RU" sz="1440" dirty="0">
                          <a:effectLst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40">
                          <a:effectLst/>
                        </a:rPr>
                        <a:t>0-11 </a:t>
                      </a:r>
                      <a:br>
                        <a:rPr lang="ru-RU" sz="1440">
                          <a:effectLst/>
                        </a:rPr>
                      </a:br>
                      <a:endParaRPr lang="ru-RU" sz="144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40" dirty="0">
                          <a:effectLst/>
                        </a:rPr>
                        <a:t>12-19 </a:t>
                      </a:r>
                      <a:br>
                        <a:rPr lang="ru-RU" sz="1440" dirty="0">
                          <a:effectLst/>
                        </a:rPr>
                      </a:br>
                      <a:endParaRPr lang="ru-RU" sz="144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40" dirty="0">
                          <a:effectLst/>
                        </a:rPr>
                        <a:t>20-26 </a:t>
                      </a:r>
                      <a:br>
                        <a:rPr lang="ru-RU" sz="1440" dirty="0">
                          <a:effectLst/>
                        </a:rPr>
                      </a:br>
                      <a:endParaRPr lang="ru-RU" sz="144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40">
                          <a:effectLst/>
                        </a:rPr>
                        <a:t>27-32 </a:t>
                      </a:r>
                      <a:br>
                        <a:rPr lang="ru-RU" sz="1440">
                          <a:effectLst/>
                        </a:rPr>
                      </a:br>
                      <a:endParaRPr lang="ru-RU" sz="144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40">
                          <a:effectLst/>
                        </a:rPr>
                        <a:t>24 </a:t>
                      </a:r>
                      <a:br>
                        <a:rPr lang="ru-RU" sz="1440">
                          <a:effectLst/>
                        </a:rPr>
                      </a:br>
                      <a:endParaRPr lang="ru-RU" sz="1440">
                        <a:effectLst/>
                      </a:endParaRPr>
                    </a:p>
                  </a:txBody>
                  <a:tcPr/>
                </a:tc>
              </a:tr>
              <a:tr h="520097">
                <a:tc>
                  <a:txBody>
                    <a:bodyPr/>
                    <a:lstStyle/>
                    <a:p>
                      <a:r>
                        <a:rPr lang="ru-RU" sz="1440" b="1">
                          <a:effectLst/>
                        </a:rPr>
                        <a:t>История</a:t>
                      </a:r>
                      <a:r>
                        <a:rPr lang="ru-RU" sz="1440">
                          <a:effectLst/>
                        </a:rPr>
                        <a:t> </a:t>
                      </a:r>
                      <a:br>
                        <a:rPr lang="ru-RU" sz="1440">
                          <a:effectLst/>
                        </a:rPr>
                      </a:br>
                      <a:endParaRPr lang="ru-RU" sz="144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40">
                          <a:effectLst/>
                        </a:rPr>
                        <a:t>0-12 </a:t>
                      </a:r>
                      <a:br>
                        <a:rPr lang="ru-RU" sz="1440">
                          <a:effectLst/>
                        </a:rPr>
                      </a:br>
                      <a:endParaRPr lang="ru-RU" sz="144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40">
                          <a:effectLst/>
                        </a:rPr>
                        <a:t>13-23 </a:t>
                      </a:r>
                      <a:br>
                        <a:rPr lang="ru-RU" sz="1440">
                          <a:effectLst/>
                        </a:rPr>
                      </a:br>
                      <a:endParaRPr lang="ru-RU" sz="144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40">
                          <a:effectLst/>
                        </a:rPr>
                        <a:t>24-34 </a:t>
                      </a:r>
                      <a:br>
                        <a:rPr lang="ru-RU" sz="1440">
                          <a:effectLst/>
                        </a:rPr>
                      </a:br>
                      <a:endParaRPr lang="ru-RU" sz="144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40">
                          <a:effectLst/>
                        </a:rPr>
                        <a:t>35-44 </a:t>
                      </a:r>
                      <a:br>
                        <a:rPr lang="ru-RU" sz="1440">
                          <a:effectLst/>
                        </a:rPr>
                      </a:br>
                      <a:endParaRPr lang="ru-RU" sz="144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40">
                          <a:effectLst/>
                        </a:rPr>
                        <a:t>32</a:t>
                      </a:r>
                    </a:p>
                  </a:txBody>
                  <a:tcPr/>
                </a:tc>
              </a:tr>
              <a:tr h="520097">
                <a:tc>
                  <a:txBody>
                    <a:bodyPr/>
                    <a:lstStyle/>
                    <a:p>
                      <a:r>
                        <a:rPr lang="ru-RU" sz="1440" b="1">
                          <a:effectLst/>
                        </a:rPr>
                        <a:t>Литература</a:t>
                      </a:r>
                      <a:r>
                        <a:rPr lang="ru-RU" sz="1440">
                          <a:effectLst/>
                        </a:rPr>
                        <a:t> </a:t>
                      </a:r>
                      <a:br>
                        <a:rPr lang="ru-RU" sz="1440">
                          <a:effectLst/>
                        </a:rPr>
                      </a:br>
                      <a:endParaRPr lang="ru-RU" sz="144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40">
                          <a:effectLst/>
                        </a:rPr>
                        <a:t>0-6 </a:t>
                      </a:r>
                      <a:br>
                        <a:rPr lang="ru-RU" sz="1440">
                          <a:effectLst/>
                        </a:rPr>
                      </a:br>
                      <a:endParaRPr lang="ru-RU" sz="144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40">
                          <a:effectLst/>
                        </a:rPr>
                        <a:t>7-13 </a:t>
                      </a:r>
                      <a:br>
                        <a:rPr lang="ru-RU" sz="1440">
                          <a:effectLst/>
                        </a:rPr>
                      </a:br>
                      <a:endParaRPr lang="ru-RU" sz="144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40">
                          <a:effectLst/>
                        </a:rPr>
                        <a:t>14-18 </a:t>
                      </a:r>
                      <a:br>
                        <a:rPr lang="ru-RU" sz="1440">
                          <a:effectLst/>
                        </a:rPr>
                      </a:br>
                      <a:endParaRPr lang="ru-RU" sz="144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40">
                          <a:effectLst/>
                        </a:rPr>
                        <a:t>19-23 </a:t>
                      </a:r>
                      <a:br>
                        <a:rPr lang="ru-RU" sz="1440">
                          <a:effectLst/>
                        </a:rPr>
                      </a:br>
                      <a:endParaRPr lang="ru-RU" sz="144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40">
                          <a:effectLst/>
                        </a:rPr>
                        <a:t>15 </a:t>
                      </a:r>
                      <a:br>
                        <a:rPr lang="ru-RU" sz="1440">
                          <a:effectLst/>
                        </a:rPr>
                      </a:br>
                      <a:endParaRPr lang="ru-RU" sz="1440">
                        <a:effectLst/>
                      </a:endParaRPr>
                    </a:p>
                  </a:txBody>
                  <a:tcPr/>
                </a:tc>
              </a:tr>
              <a:tr h="779063">
                <a:tc>
                  <a:txBody>
                    <a:bodyPr/>
                    <a:lstStyle/>
                    <a:p>
                      <a:r>
                        <a:rPr lang="ru-RU" sz="1440" b="1" dirty="0">
                          <a:effectLst/>
                        </a:rPr>
                        <a:t>Информатика и ИКТ</a:t>
                      </a:r>
                      <a:r>
                        <a:rPr lang="ru-RU" sz="1440" dirty="0">
                          <a:effectLst/>
                        </a:rPr>
                        <a:t>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40" dirty="0">
                          <a:effectLst/>
                        </a:rPr>
                        <a:t>0-4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40" dirty="0">
                          <a:effectLst/>
                        </a:rPr>
                        <a:t>5-11 </a:t>
                      </a:r>
                      <a:br>
                        <a:rPr lang="ru-RU" sz="1440" dirty="0">
                          <a:effectLst/>
                        </a:rPr>
                      </a:br>
                      <a:endParaRPr lang="ru-RU" sz="144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40">
                          <a:effectLst/>
                        </a:rPr>
                        <a:t>12-17 </a:t>
                      </a:r>
                      <a:br>
                        <a:rPr lang="ru-RU" sz="1440">
                          <a:effectLst/>
                        </a:rPr>
                      </a:br>
                      <a:endParaRPr lang="ru-RU" sz="144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40" dirty="0">
                          <a:effectLst/>
                        </a:rPr>
                        <a:t>18-22 </a:t>
                      </a:r>
                      <a:br>
                        <a:rPr lang="ru-RU" sz="1440" dirty="0">
                          <a:effectLst/>
                        </a:rPr>
                      </a:br>
                      <a:endParaRPr lang="ru-RU" sz="144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40" dirty="0">
                          <a:effectLst/>
                        </a:rPr>
                        <a:t>15 </a:t>
                      </a:r>
                      <a:br>
                        <a:rPr lang="ru-RU" sz="1440" dirty="0">
                          <a:effectLst/>
                        </a:rPr>
                      </a:br>
                      <a:endParaRPr lang="ru-RU" sz="144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064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Как определяются итоговые отметки по предметам, которые выставляются в аттестат о среднем (полном) общем образовании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Итоговые отметки определяются как среднее арифметическое годовых отметок выпускника за X, XI классы и выставляются в аттестат целыми числами в соответствии с правилами математического округления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741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 smtClean="0"/>
              <a:t>Нормативные документы ГИА 2014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1"/>
            <a:ext cx="8316000" cy="5040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Федеральный закон  «Об образовании в Российской Федерации» от 29.12.2012 № 273-ФЗ</a:t>
            </a:r>
            <a:br>
              <a:rPr lang="ru-RU" sz="2000" dirty="0" smtClean="0"/>
            </a:br>
            <a:r>
              <a:rPr lang="ru-RU" sz="2000" dirty="0" smtClean="0"/>
              <a:t>Правила формирования и ведения ФИС ГИА и приема и РИС ГИА</a:t>
            </a:r>
            <a:br>
              <a:rPr lang="ru-RU" sz="2000" dirty="0" smtClean="0"/>
            </a:br>
            <a:r>
              <a:rPr lang="ru-RU" sz="2000" dirty="0" smtClean="0"/>
              <a:t>(от 31.08.2013 № 755)</a:t>
            </a:r>
            <a:br>
              <a:rPr lang="ru-RU" sz="2000" dirty="0" smtClean="0"/>
            </a:br>
            <a:r>
              <a:rPr lang="ru-RU" sz="2000" dirty="0" smtClean="0"/>
              <a:t>Порядок аккредитации общественных наблюдателей</a:t>
            </a:r>
            <a:br>
              <a:rPr lang="ru-RU" sz="2000" dirty="0" smtClean="0"/>
            </a:br>
            <a:r>
              <a:rPr lang="ru-RU" sz="2000" dirty="0" smtClean="0"/>
              <a:t>(от 28.06.2013 № 491)</a:t>
            </a:r>
            <a:br>
              <a:rPr lang="ru-RU" sz="2000" dirty="0" smtClean="0"/>
            </a:br>
            <a:r>
              <a:rPr lang="ru-RU" sz="2000" dirty="0" smtClean="0"/>
              <a:t>Письмо Министерства образования и науки Российской Федерации</a:t>
            </a:r>
            <a:br>
              <a:rPr lang="ru-RU" sz="2000" dirty="0" smtClean="0"/>
            </a:br>
            <a:r>
              <a:rPr lang="ru-RU" sz="2000" dirty="0" smtClean="0"/>
              <a:t>«О действии результатов единого государственного экзамена»</a:t>
            </a:r>
            <a:br>
              <a:rPr lang="ru-RU" sz="2000" dirty="0" smtClean="0"/>
            </a:br>
            <a:r>
              <a:rPr lang="ru-RU" sz="2000" dirty="0" smtClean="0"/>
              <a:t>(от 20 ноября 2013 г. № ДЛ-345/17)</a:t>
            </a:r>
            <a:br>
              <a:rPr lang="ru-RU" sz="2000" dirty="0" smtClean="0"/>
            </a:br>
            <a:r>
              <a:rPr lang="ru-RU" sz="2000" dirty="0" smtClean="0"/>
              <a:t>Приказ Министерства образования и науки Российской Федерации от 26.12.2013    №1400 «Об утверждении Порядка проведения государственной итоговой аттестации   по образовательным программам среднего общего образования».</a:t>
            </a:r>
            <a:br>
              <a:rPr lang="ru-RU" sz="2000" dirty="0" smtClean="0"/>
            </a:br>
            <a:r>
              <a:rPr lang="ru-RU" sz="2000" dirty="0" smtClean="0"/>
              <a:t>Порядок разработки КИМ для ГИА-11 и ГИА-9</a:t>
            </a:r>
            <a:br>
              <a:rPr lang="ru-RU" sz="2000" dirty="0" smtClean="0"/>
            </a:br>
            <a:r>
              <a:rPr lang="ru-RU" sz="2000" dirty="0" smtClean="0"/>
              <a:t>Приказ Министерства образования и науки Российской Федерации от 25.12.2013  №1394 «Об утверждении Порядка проведения государственной итоговой аттестации  по образовательным программам основного общего образования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3757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4982"/>
          </a:xfrm>
        </p:spPr>
        <p:txBody>
          <a:bodyPr>
            <a:normAutofit fontScale="90000"/>
          </a:bodyPr>
          <a:lstStyle/>
          <a:p>
            <a:r>
              <a:rPr lang="ru-RU" sz="3300" dirty="0" smtClean="0"/>
              <a:t/>
            </a:r>
            <a:br>
              <a:rPr lang="ru-RU" sz="3300" dirty="0" smtClean="0"/>
            </a:br>
            <a:r>
              <a:rPr lang="ru-RU" sz="3300" dirty="0" smtClean="0"/>
              <a:t>Государственная</a:t>
            </a:r>
            <a:br>
              <a:rPr lang="ru-RU" sz="3300" dirty="0" smtClean="0"/>
            </a:br>
            <a:r>
              <a:rPr lang="ru-RU" sz="3300" dirty="0" smtClean="0"/>
              <a:t> (итоговая) аттестация в 2014 году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Государственная (итоговая) аттестация выпускников IX и XI классов общеобразовательных учреждений проводится по завершении учебного года в виде Основного Государственного Экзамена (ОГЭ)  для  выпускников IX классов, Единого Государственного Экзамена ( ЕГЭ  ) для выпускников XI классов         и  Государственного </a:t>
            </a:r>
            <a:r>
              <a:rPr lang="ru-RU" sz="2800" dirty="0" err="1" smtClean="0"/>
              <a:t>Выпусконого</a:t>
            </a:r>
            <a:r>
              <a:rPr lang="ru-RU" sz="2800" dirty="0" smtClean="0"/>
              <a:t> Экзамена (ГВЭ) для выпускников с ограниченными возможностями здоровья (ОВЗ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7567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Формы ГИА 2014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616624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79512" y="2852936"/>
            <a:ext cx="2448272" cy="1728192"/>
          </a:xfrm>
          <a:prstGeom prst="ellipse">
            <a:avLst/>
          </a:prstGeom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/>
              <a:t>ЕГЭ  единый</a:t>
            </a:r>
            <a:endParaRPr lang="ru-RU" sz="3000" dirty="0"/>
          </a:p>
        </p:txBody>
      </p:sp>
      <p:sp>
        <p:nvSpPr>
          <p:cNvPr id="5" name="Овал 4"/>
          <p:cNvSpPr/>
          <p:nvPr/>
        </p:nvSpPr>
        <p:spPr>
          <a:xfrm>
            <a:off x="3131840" y="2852936"/>
            <a:ext cx="2664296" cy="1728192"/>
          </a:xfrm>
          <a:prstGeom prst="ellipse">
            <a:avLst/>
          </a:prstGeom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/>
              <a:t>ОГЭ основной</a:t>
            </a:r>
            <a:endParaRPr lang="ru-RU" sz="3000" dirty="0"/>
          </a:p>
        </p:txBody>
      </p:sp>
      <p:sp>
        <p:nvSpPr>
          <p:cNvPr id="6" name="Овал 5"/>
          <p:cNvSpPr/>
          <p:nvPr/>
        </p:nvSpPr>
        <p:spPr>
          <a:xfrm>
            <a:off x="6156176" y="2852936"/>
            <a:ext cx="2664296" cy="1750302"/>
          </a:xfrm>
          <a:prstGeom prst="ellipse">
            <a:avLst/>
          </a:prstGeom>
          <a:scene3d>
            <a:camera prst="isometricOffAxis1Righ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Стандартизированной формы</a:t>
            </a:r>
            <a:endParaRPr lang="ru-RU" sz="2600" dirty="0"/>
          </a:p>
        </p:txBody>
      </p:sp>
      <p:sp>
        <p:nvSpPr>
          <p:cNvPr id="7" name="Овал 6"/>
          <p:cNvSpPr/>
          <p:nvPr/>
        </p:nvSpPr>
        <p:spPr>
          <a:xfrm>
            <a:off x="179512" y="4797152"/>
            <a:ext cx="2592288" cy="1728191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/>
              <a:t>ГВЭ</a:t>
            </a:r>
            <a:endParaRPr lang="ru-RU" sz="3000" dirty="0"/>
          </a:p>
        </p:txBody>
      </p:sp>
      <p:sp>
        <p:nvSpPr>
          <p:cNvPr id="8" name="Овал 7"/>
          <p:cNvSpPr/>
          <p:nvPr/>
        </p:nvSpPr>
        <p:spPr>
          <a:xfrm>
            <a:off x="3131840" y="4797152"/>
            <a:ext cx="2664296" cy="1728191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/>
              <a:t>ГВЭ</a:t>
            </a:r>
            <a:endParaRPr lang="ru-RU" sz="3000" dirty="0"/>
          </a:p>
        </p:txBody>
      </p:sp>
      <p:sp>
        <p:nvSpPr>
          <p:cNvPr id="9" name="Овал 8"/>
          <p:cNvSpPr/>
          <p:nvPr/>
        </p:nvSpPr>
        <p:spPr>
          <a:xfrm>
            <a:off x="6156176" y="4797154"/>
            <a:ext cx="2664296" cy="17281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 smtClean="0"/>
              <a:t>Тексты, темы, задания, билеты</a:t>
            </a:r>
            <a:endParaRPr lang="ru-RU" sz="25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1484784"/>
            <a:ext cx="2448272" cy="10081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/>
              <a:t>ЕГЭ - 11</a:t>
            </a:r>
            <a:endParaRPr lang="ru-RU" sz="3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131840" y="1484785"/>
            <a:ext cx="2520280" cy="100811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/>
              <a:t>ГИА-9</a:t>
            </a:r>
            <a:endParaRPr lang="ru-RU" sz="30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01004" y="1484785"/>
            <a:ext cx="2375452" cy="100811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/>
              <a:t>КИМ</a:t>
            </a:r>
            <a:endParaRPr lang="ru-RU" sz="3000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87524" y="2492896"/>
            <a:ext cx="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275856" y="2492896"/>
            <a:ext cx="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301004" y="2492896"/>
            <a:ext cx="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олилиния 27"/>
          <p:cNvSpPr/>
          <p:nvPr/>
        </p:nvSpPr>
        <p:spPr>
          <a:xfrm>
            <a:off x="93306" y="2564613"/>
            <a:ext cx="8845786" cy="2193999"/>
          </a:xfrm>
          <a:custGeom>
            <a:avLst/>
            <a:gdLst>
              <a:gd name="connsiteX0" fmla="*/ 1455576 w 8845786"/>
              <a:gd name="connsiteY0" fmla="*/ 178587 h 2193999"/>
              <a:gd name="connsiteX1" fmla="*/ 1268963 w 8845786"/>
              <a:gd name="connsiteY1" fmla="*/ 159926 h 2193999"/>
              <a:gd name="connsiteX2" fmla="*/ 1212980 w 8845786"/>
              <a:gd name="connsiteY2" fmla="*/ 141265 h 2193999"/>
              <a:gd name="connsiteX3" fmla="*/ 1082351 w 8845786"/>
              <a:gd name="connsiteY3" fmla="*/ 103942 h 2193999"/>
              <a:gd name="connsiteX4" fmla="*/ 933061 w 8845786"/>
              <a:gd name="connsiteY4" fmla="*/ 141265 h 2193999"/>
              <a:gd name="connsiteX5" fmla="*/ 858416 w 8845786"/>
              <a:gd name="connsiteY5" fmla="*/ 197248 h 2193999"/>
              <a:gd name="connsiteX6" fmla="*/ 746449 w 8845786"/>
              <a:gd name="connsiteY6" fmla="*/ 234571 h 2193999"/>
              <a:gd name="connsiteX7" fmla="*/ 653143 w 8845786"/>
              <a:gd name="connsiteY7" fmla="*/ 327877 h 2193999"/>
              <a:gd name="connsiteX8" fmla="*/ 541176 w 8845786"/>
              <a:gd name="connsiteY8" fmla="*/ 402522 h 2193999"/>
              <a:gd name="connsiteX9" fmla="*/ 429208 w 8845786"/>
              <a:gd name="connsiteY9" fmla="*/ 514489 h 2193999"/>
              <a:gd name="connsiteX10" fmla="*/ 373225 w 8845786"/>
              <a:gd name="connsiteY10" fmla="*/ 570473 h 2193999"/>
              <a:gd name="connsiteX11" fmla="*/ 317241 w 8845786"/>
              <a:gd name="connsiteY11" fmla="*/ 589134 h 2193999"/>
              <a:gd name="connsiteX12" fmla="*/ 111967 w 8845786"/>
              <a:gd name="connsiteY12" fmla="*/ 663779 h 2193999"/>
              <a:gd name="connsiteX13" fmla="*/ 93306 w 8845786"/>
              <a:gd name="connsiteY13" fmla="*/ 719763 h 2193999"/>
              <a:gd name="connsiteX14" fmla="*/ 55984 w 8845786"/>
              <a:gd name="connsiteY14" fmla="*/ 775746 h 2193999"/>
              <a:gd name="connsiteX15" fmla="*/ 37323 w 8845786"/>
              <a:gd name="connsiteY15" fmla="*/ 831730 h 2193999"/>
              <a:gd name="connsiteX16" fmla="*/ 0 w 8845786"/>
              <a:gd name="connsiteY16" fmla="*/ 981020 h 2193999"/>
              <a:gd name="connsiteX17" fmla="*/ 37323 w 8845786"/>
              <a:gd name="connsiteY17" fmla="*/ 1354244 h 2193999"/>
              <a:gd name="connsiteX18" fmla="*/ 55984 w 8845786"/>
              <a:gd name="connsiteY18" fmla="*/ 1410228 h 2193999"/>
              <a:gd name="connsiteX19" fmla="*/ 111967 w 8845786"/>
              <a:gd name="connsiteY19" fmla="*/ 1447550 h 2193999"/>
              <a:gd name="connsiteX20" fmla="*/ 205274 w 8845786"/>
              <a:gd name="connsiteY20" fmla="*/ 1540856 h 2193999"/>
              <a:gd name="connsiteX21" fmla="*/ 242596 w 8845786"/>
              <a:gd name="connsiteY21" fmla="*/ 1578179 h 2193999"/>
              <a:gd name="connsiteX22" fmla="*/ 317241 w 8845786"/>
              <a:gd name="connsiteY22" fmla="*/ 1596840 h 2193999"/>
              <a:gd name="connsiteX23" fmla="*/ 335902 w 8845786"/>
              <a:gd name="connsiteY23" fmla="*/ 1652824 h 2193999"/>
              <a:gd name="connsiteX24" fmla="*/ 429208 w 8845786"/>
              <a:gd name="connsiteY24" fmla="*/ 1727469 h 2193999"/>
              <a:gd name="connsiteX25" fmla="*/ 466531 w 8845786"/>
              <a:gd name="connsiteY25" fmla="*/ 1764791 h 2193999"/>
              <a:gd name="connsiteX26" fmla="*/ 522514 w 8845786"/>
              <a:gd name="connsiteY26" fmla="*/ 1802114 h 2193999"/>
              <a:gd name="connsiteX27" fmla="*/ 559837 w 8845786"/>
              <a:gd name="connsiteY27" fmla="*/ 1839436 h 2193999"/>
              <a:gd name="connsiteX28" fmla="*/ 802433 w 8845786"/>
              <a:gd name="connsiteY28" fmla="*/ 1895420 h 2193999"/>
              <a:gd name="connsiteX29" fmla="*/ 858416 w 8845786"/>
              <a:gd name="connsiteY29" fmla="*/ 1914081 h 2193999"/>
              <a:gd name="connsiteX30" fmla="*/ 1007706 w 8845786"/>
              <a:gd name="connsiteY30" fmla="*/ 1988726 h 2193999"/>
              <a:gd name="connsiteX31" fmla="*/ 1063690 w 8845786"/>
              <a:gd name="connsiteY31" fmla="*/ 2007387 h 2193999"/>
              <a:gd name="connsiteX32" fmla="*/ 1119674 w 8845786"/>
              <a:gd name="connsiteY32" fmla="*/ 2044709 h 2193999"/>
              <a:gd name="connsiteX33" fmla="*/ 1250302 w 8845786"/>
              <a:gd name="connsiteY33" fmla="*/ 2063371 h 2193999"/>
              <a:gd name="connsiteX34" fmla="*/ 1343608 w 8845786"/>
              <a:gd name="connsiteY34" fmla="*/ 2082032 h 2193999"/>
              <a:gd name="connsiteX35" fmla="*/ 1996751 w 8845786"/>
              <a:gd name="connsiteY35" fmla="*/ 2119354 h 2193999"/>
              <a:gd name="connsiteX36" fmla="*/ 2276670 w 8845786"/>
              <a:gd name="connsiteY36" fmla="*/ 2138016 h 2193999"/>
              <a:gd name="connsiteX37" fmla="*/ 2799184 w 8845786"/>
              <a:gd name="connsiteY37" fmla="*/ 2156677 h 2193999"/>
              <a:gd name="connsiteX38" fmla="*/ 3508310 w 8845786"/>
              <a:gd name="connsiteY38" fmla="*/ 2193999 h 2193999"/>
              <a:gd name="connsiteX39" fmla="*/ 5449078 w 8845786"/>
              <a:gd name="connsiteY39" fmla="*/ 2175338 h 2193999"/>
              <a:gd name="connsiteX40" fmla="*/ 5747657 w 8845786"/>
              <a:gd name="connsiteY40" fmla="*/ 2193999 h 2193999"/>
              <a:gd name="connsiteX41" fmla="*/ 6568751 w 8845786"/>
              <a:gd name="connsiteY41" fmla="*/ 2175338 h 2193999"/>
              <a:gd name="connsiteX42" fmla="*/ 7557796 w 8845786"/>
              <a:gd name="connsiteY42" fmla="*/ 2156677 h 2193999"/>
              <a:gd name="connsiteX43" fmla="*/ 7688425 w 8845786"/>
              <a:gd name="connsiteY43" fmla="*/ 2119354 h 2193999"/>
              <a:gd name="connsiteX44" fmla="*/ 7744408 w 8845786"/>
              <a:gd name="connsiteY44" fmla="*/ 2100693 h 2193999"/>
              <a:gd name="connsiteX45" fmla="*/ 7893698 w 8845786"/>
              <a:gd name="connsiteY45" fmla="*/ 2063371 h 2193999"/>
              <a:gd name="connsiteX46" fmla="*/ 8117633 w 8845786"/>
              <a:gd name="connsiteY46" fmla="*/ 2007387 h 2193999"/>
              <a:gd name="connsiteX47" fmla="*/ 8248261 w 8845786"/>
              <a:gd name="connsiteY47" fmla="*/ 1951403 h 2193999"/>
              <a:gd name="connsiteX48" fmla="*/ 8360229 w 8845786"/>
              <a:gd name="connsiteY48" fmla="*/ 1914081 h 2193999"/>
              <a:gd name="connsiteX49" fmla="*/ 8416212 w 8845786"/>
              <a:gd name="connsiteY49" fmla="*/ 1895420 h 2193999"/>
              <a:gd name="connsiteX50" fmla="*/ 8472196 w 8845786"/>
              <a:gd name="connsiteY50" fmla="*/ 1876758 h 2193999"/>
              <a:gd name="connsiteX51" fmla="*/ 8528180 w 8845786"/>
              <a:gd name="connsiteY51" fmla="*/ 1839436 h 2193999"/>
              <a:gd name="connsiteX52" fmla="*/ 8621486 w 8845786"/>
              <a:gd name="connsiteY52" fmla="*/ 1746130 h 2193999"/>
              <a:gd name="connsiteX53" fmla="*/ 8696131 w 8845786"/>
              <a:gd name="connsiteY53" fmla="*/ 1671485 h 2193999"/>
              <a:gd name="connsiteX54" fmla="*/ 8714792 w 8845786"/>
              <a:gd name="connsiteY54" fmla="*/ 1615501 h 2193999"/>
              <a:gd name="connsiteX55" fmla="*/ 8752114 w 8845786"/>
              <a:gd name="connsiteY55" fmla="*/ 1559518 h 2193999"/>
              <a:gd name="connsiteX56" fmla="*/ 8789437 w 8845786"/>
              <a:gd name="connsiteY56" fmla="*/ 1447550 h 2193999"/>
              <a:gd name="connsiteX57" fmla="*/ 8808098 w 8845786"/>
              <a:gd name="connsiteY57" fmla="*/ 1391567 h 2193999"/>
              <a:gd name="connsiteX58" fmla="*/ 8826759 w 8845786"/>
              <a:gd name="connsiteY58" fmla="*/ 1335583 h 2193999"/>
              <a:gd name="connsiteX59" fmla="*/ 8845421 w 8845786"/>
              <a:gd name="connsiteY59" fmla="*/ 962358 h 2193999"/>
              <a:gd name="connsiteX60" fmla="*/ 8808098 w 8845786"/>
              <a:gd name="connsiteY60" fmla="*/ 626456 h 2193999"/>
              <a:gd name="connsiteX61" fmla="*/ 8770776 w 8845786"/>
              <a:gd name="connsiteY61" fmla="*/ 570473 h 2193999"/>
              <a:gd name="connsiteX62" fmla="*/ 8733453 w 8845786"/>
              <a:gd name="connsiteY62" fmla="*/ 533150 h 2193999"/>
              <a:gd name="connsiteX63" fmla="*/ 8714792 w 8845786"/>
              <a:gd name="connsiteY63" fmla="*/ 477167 h 2193999"/>
              <a:gd name="connsiteX64" fmla="*/ 8658808 w 8845786"/>
              <a:gd name="connsiteY64" fmla="*/ 458505 h 2193999"/>
              <a:gd name="connsiteX65" fmla="*/ 8546841 w 8845786"/>
              <a:gd name="connsiteY65" fmla="*/ 402522 h 2193999"/>
              <a:gd name="connsiteX66" fmla="*/ 8490857 w 8845786"/>
              <a:gd name="connsiteY66" fmla="*/ 365199 h 2193999"/>
              <a:gd name="connsiteX67" fmla="*/ 8434874 w 8845786"/>
              <a:gd name="connsiteY67" fmla="*/ 346538 h 2193999"/>
              <a:gd name="connsiteX68" fmla="*/ 8397551 w 8845786"/>
              <a:gd name="connsiteY68" fmla="*/ 309216 h 2193999"/>
              <a:gd name="connsiteX69" fmla="*/ 8154955 w 8845786"/>
              <a:gd name="connsiteY69" fmla="*/ 253232 h 2193999"/>
              <a:gd name="connsiteX70" fmla="*/ 7987004 w 8845786"/>
              <a:gd name="connsiteY70" fmla="*/ 197248 h 2193999"/>
              <a:gd name="connsiteX71" fmla="*/ 7931021 w 8845786"/>
              <a:gd name="connsiteY71" fmla="*/ 178587 h 2193999"/>
              <a:gd name="connsiteX72" fmla="*/ 7520474 w 8845786"/>
              <a:gd name="connsiteY72" fmla="*/ 159926 h 2193999"/>
              <a:gd name="connsiteX73" fmla="*/ 7464490 w 8845786"/>
              <a:gd name="connsiteY73" fmla="*/ 141265 h 2193999"/>
              <a:gd name="connsiteX74" fmla="*/ 6363478 w 8845786"/>
              <a:gd name="connsiteY74" fmla="*/ 103942 h 2193999"/>
              <a:gd name="connsiteX75" fmla="*/ 5747657 w 8845786"/>
              <a:gd name="connsiteY75" fmla="*/ 85281 h 2193999"/>
              <a:gd name="connsiteX76" fmla="*/ 4086808 w 8845786"/>
              <a:gd name="connsiteY76" fmla="*/ 47958 h 2193999"/>
              <a:gd name="connsiteX77" fmla="*/ 2556588 w 8845786"/>
              <a:gd name="connsiteY77" fmla="*/ 29297 h 2193999"/>
              <a:gd name="connsiteX78" fmla="*/ 2239347 w 8845786"/>
              <a:gd name="connsiteY78" fmla="*/ 66620 h 2193999"/>
              <a:gd name="connsiteX79" fmla="*/ 2108718 w 8845786"/>
              <a:gd name="connsiteY79" fmla="*/ 85281 h 2193999"/>
              <a:gd name="connsiteX80" fmla="*/ 858416 w 8845786"/>
              <a:gd name="connsiteY80" fmla="*/ 103942 h 2193999"/>
              <a:gd name="connsiteX81" fmla="*/ 709127 w 8845786"/>
              <a:gd name="connsiteY81" fmla="*/ 141265 h 2193999"/>
              <a:gd name="connsiteX82" fmla="*/ 597159 w 8845786"/>
              <a:gd name="connsiteY82" fmla="*/ 178587 h 2193999"/>
              <a:gd name="connsiteX83" fmla="*/ 559837 w 8845786"/>
              <a:gd name="connsiteY83" fmla="*/ 234571 h 2193999"/>
              <a:gd name="connsiteX84" fmla="*/ 503853 w 8845786"/>
              <a:gd name="connsiteY84" fmla="*/ 253232 h 2193999"/>
              <a:gd name="connsiteX85" fmla="*/ 447870 w 8845786"/>
              <a:gd name="connsiteY85" fmla="*/ 290554 h 2193999"/>
              <a:gd name="connsiteX86" fmla="*/ 410547 w 8845786"/>
              <a:gd name="connsiteY86" fmla="*/ 346538 h 2193999"/>
              <a:gd name="connsiteX87" fmla="*/ 354563 w 8845786"/>
              <a:gd name="connsiteY87" fmla="*/ 383860 h 2193999"/>
              <a:gd name="connsiteX88" fmla="*/ 335902 w 8845786"/>
              <a:gd name="connsiteY88" fmla="*/ 439844 h 2193999"/>
              <a:gd name="connsiteX89" fmla="*/ 242596 w 8845786"/>
              <a:gd name="connsiteY89" fmla="*/ 495828 h 2193999"/>
              <a:gd name="connsiteX90" fmla="*/ 149290 w 8845786"/>
              <a:gd name="connsiteY90" fmla="*/ 645118 h 2193999"/>
              <a:gd name="connsiteX91" fmla="*/ 111967 w 8845786"/>
              <a:gd name="connsiteY91" fmla="*/ 682440 h 2193999"/>
              <a:gd name="connsiteX92" fmla="*/ 55984 w 8845786"/>
              <a:gd name="connsiteY92" fmla="*/ 738424 h 219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8845786" h="2193999">
                <a:moveTo>
                  <a:pt x="1455576" y="178587"/>
                </a:moveTo>
                <a:cubicBezTo>
                  <a:pt x="1393372" y="172367"/>
                  <a:pt x="1330751" y="169432"/>
                  <a:pt x="1268963" y="159926"/>
                </a:cubicBezTo>
                <a:cubicBezTo>
                  <a:pt x="1249521" y="156935"/>
                  <a:pt x="1231894" y="146669"/>
                  <a:pt x="1212980" y="141265"/>
                </a:cubicBezTo>
                <a:cubicBezTo>
                  <a:pt x="1048947" y="94398"/>
                  <a:pt x="1216587" y="148687"/>
                  <a:pt x="1082351" y="103942"/>
                </a:cubicBezTo>
                <a:cubicBezTo>
                  <a:pt x="1032588" y="116383"/>
                  <a:pt x="974097" y="110488"/>
                  <a:pt x="933061" y="141265"/>
                </a:cubicBezTo>
                <a:cubicBezTo>
                  <a:pt x="908179" y="159926"/>
                  <a:pt x="886234" y="183339"/>
                  <a:pt x="858416" y="197248"/>
                </a:cubicBezTo>
                <a:cubicBezTo>
                  <a:pt x="823228" y="214842"/>
                  <a:pt x="746449" y="234571"/>
                  <a:pt x="746449" y="234571"/>
                </a:cubicBezTo>
                <a:cubicBezTo>
                  <a:pt x="715347" y="265673"/>
                  <a:pt x="689741" y="303479"/>
                  <a:pt x="653143" y="327877"/>
                </a:cubicBezTo>
                <a:cubicBezTo>
                  <a:pt x="615821" y="352759"/>
                  <a:pt x="572894" y="370804"/>
                  <a:pt x="541176" y="402522"/>
                </a:cubicBezTo>
                <a:lnTo>
                  <a:pt x="429208" y="514489"/>
                </a:lnTo>
                <a:cubicBezTo>
                  <a:pt x="410547" y="533150"/>
                  <a:pt x="398262" y="562128"/>
                  <a:pt x="373225" y="570473"/>
                </a:cubicBezTo>
                <a:lnTo>
                  <a:pt x="317241" y="589134"/>
                </a:lnTo>
                <a:cubicBezTo>
                  <a:pt x="272324" y="723888"/>
                  <a:pt x="338771" y="581305"/>
                  <a:pt x="111967" y="663779"/>
                </a:cubicBezTo>
                <a:cubicBezTo>
                  <a:pt x="93481" y="670501"/>
                  <a:pt x="102103" y="702169"/>
                  <a:pt x="93306" y="719763"/>
                </a:cubicBezTo>
                <a:cubicBezTo>
                  <a:pt x="83276" y="739823"/>
                  <a:pt x="68425" y="757085"/>
                  <a:pt x="55984" y="775746"/>
                </a:cubicBezTo>
                <a:cubicBezTo>
                  <a:pt x="49764" y="794407"/>
                  <a:pt x="42499" y="812752"/>
                  <a:pt x="37323" y="831730"/>
                </a:cubicBezTo>
                <a:cubicBezTo>
                  <a:pt x="23826" y="881217"/>
                  <a:pt x="0" y="981020"/>
                  <a:pt x="0" y="981020"/>
                </a:cubicBezTo>
                <a:cubicBezTo>
                  <a:pt x="9330" y="1111639"/>
                  <a:pt x="9519" y="1229129"/>
                  <a:pt x="37323" y="1354244"/>
                </a:cubicBezTo>
                <a:cubicBezTo>
                  <a:pt x="41590" y="1373446"/>
                  <a:pt x="43696" y="1394868"/>
                  <a:pt x="55984" y="1410228"/>
                </a:cubicBezTo>
                <a:cubicBezTo>
                  <a:pt x="69994" y="1427741"/>
                  <a:pt x="95088" y="1432781"/>
                  <a:pt x="111967" y="1447550"/>
                </a:cubicBezTo>
                <a:cubicBezTo>
                  <a:pt x="145069" y="1476514"/>
                  <a:pt x="174172" y="1509754"/>
                  <a:pt x="205274" y="1540856"/>
                </a:cubicBezTo>
                <a:cubicBezTo>
                  <a:pt x="217715" y="1553297"/>
                  <a:pt x="225527" y="1573912"/>
                  <a:pt x="242596" y="1578179"/>
                </a:cubicBezTo>
                <a:lnTo>
                  <a:pt x="317241" y="1596840"/>
                </a:lnTo>
                <a:cubicBezTo>
                  <a:pt x="323461" y="1615501"/>
                  <a:pt x="325781" y="1635957"/>
                  <a:pt x="335902" y="1652824"/>
                </a:cubicBezTo>
                <a:cubicBezTo>
                  <a:pt x="356696" y="1687480"/>
                  <a:pt x="399873" y="1704001"/>
                  <a:pt x="429208" y="1727469"/>
                </a:cubicBezTo>
                <a:cubicBezTo>
                  <a:pt x="442947" y="1738460"/>
                  <a:pt x="452792" y="1753800"/>
                  <a:pt x="466531" y="1764791"/>
                </a:cubicBezTo>
                <a:cubicBezTo>
                  <a:pt x="484044" y="1778802"/>
                  <a:pt x="505001" y="1788103"/>
                  <a:pt x="522514" y="1802114"/>
                </a:cubicBezTo>
                <a:cubicBezTo>
                  <a:pt x="536253" y="1813105"/>
                  <a:pt x="544100" y="1831568"/>
                  <a:pt x="559837" y="1839436"/>
                </a:cubicBezTo>
                <a:cubicBezTo>
                  <a:pt x="641807" y="1880420"/>
                  <a:pt x="713050" y="1882651"/>
                  <a:pt x="802433" y="1895420"/>
                </a:cubicBezTo>
                <a:cubicBezTo>
                  <a:pt x="821094" y="1901640"/>
                  <a:pt x="840509" y="1905941"/>
                  <a:pt x="858416" y="1914081"/>
                </a:cubicBezTo>
                <a:cubicBezTo>
                  <a:pt x="909066" y="1937104"/>
                  <a:pt x="954924" y="1971132"/>
                  <a:pt x="1007706" y="1988726"/>
                </a:cubicBezTo>
                <a:cubicBezTo>
                  <a:pt x="1026367" y="1994946"/>
                  <a:pt x="1046096" y="1998590"/>
                  <a:pt x="1063690" y="2007387"/>
                </a:cubicBezTo>
                <a:cubicBezTo>
                  <a:pt x="1083750" y="2017417"/>
                  <a:pt x="1098192" y="2038264"/>
                  <a:pt x="1119674" y="2044709"/>
                </a:cubicBezTo>
                <a:cubicBezTo>
                  <a:pt x="1161804" y="2057348"/>
                  <a:pt x="1206916" y="2056140"/>
                  <a:pt x="1250302" y="2063371"/>
                </a:cubicBezTo>
                <a:cubicBezTo>
                  <a:pt x="1281588" y="2068585"/>
                  <a:pt x="1312107" y="2078326"/>
                  <a:pt x="1343608" y="2082032"/>
                </a:cubicBezTo>
                <a:cubicBezTo>
                  <a:pt x="1553865" y="2106768"/>
                  <a:pt x="1791700" y="2108562"/>
                  <a:pt x="1996751" y="2119354"/>
                </a:cubicBezTo>
                <a:cubicBezTo>
                  <a:pt x="2090135" y="2124269"/>
                  <a:pt x="2183258" y="2133671"/>
                  <a:pt x="2276670" y="2138016"/>
                </a:cubicBezTo>
                <a:cubicBezTo>
                  <a:pt x="2450764" y="2146114"/>
                  <a:pt x="2625053" y="2149422"/>
                  <a:pt x="2799184" y="2156677"/>
                </a:cubicBezTo>
                <a:cubicBezTo>
                  <a:pt x="2993272" y="2164764"/>
                  <a:pt x="3310136" y="2182989"/>
                  <a:pt x="3508310" y="2193999"/>
                </a:cubicBezTo>
                <a:lnTo>
                  <a:pt x="5449078" y="2175338"/>
                </a:lnTo>
                <a:cubicBezTo>
                  <a:pt x="5548799" y="2175338"/>
                  <a:pt x="5647936" y="2193999"/>
                  <a:pt x="5747657" y="2193999"/>
                </a:cubicBezTo>
                <a:cubicBezTo>
                  <a:pt x="6021426" y="2193999"/>
                  <a:pt x="6295040" y="2180981"/>
                  <a:pt x="6568751" y="2175338"/>
                </a:cubicBezTo>
                <a:lnTo>
                  <a:pt x="7557796" y="2156677"/>
                </a:lnTo>
                <a:cubicBezTo>
                  <a:pt x="7692032" y="2111932"/>
                  <a:pt x="7524392" y="2166221"/>
                  <a:pt x="7688425" y="2119354"/>
                </a:cubicBezTo>
                <a:cubicBezTo>
                  <a:pt x="7707339" y="2113950"/>
                  <a:pt x="7725431" y="2105869"/>
                  <a:pt x="7744408" y="2100693"/>
                </a:cubicBezTo>
                <a:cubicBezTo>
                  <a:pt x="7793895" y="2087197"/>
                  <a:pt x="7845036" y="2079592"/>
                  <a:pt x="7893698" y="2063371"/>
                </a:cubicBezTo>
                <a:cubicBezTo>
                  <a:pt x="8041561" y="2014083"/>
                  <a:pt x="7966859" y="2032516"/>
                  <a:pt x="8117633" y="2007387"/>
                </a:cubicBezTo>
                <a:cubicBezTo>
                  <a:pt x="8297849" y="1947315"/>
                  <a:pt x="8017651" y="2043647"/>
                  <a:pt x="8248261" y="1951403"/>
                </a:cubicBezTo>
                <a:cubicBezTo>
                  <a:pt x="8284789" y="1936792"/>
                  <a:pt x="8322906" y="1926522"/>
                  <a:pt x="8360229" y="1914081"/>
                </a:cubicBezTo>
                <a:lnTo>
                  <a:pt x="8416212" y="1895420"/>
                </a:lnTo>
                <a:cubicBezTo>
                  <a:pt x="8434873" y="1889199"/>
                  <a:pt x="8455829" y="1887669"/>
                  <a:pt x="8472196" y="1876758"/>
                </a:cubicBezTo>
                <a:lnTo>
                  <a:pt x="8528180" y="1839436"/>
                </a:lnTo>
                <a:cubicBezTo>
                  <a:pt x="8600059" y="1731615"/>
                  <a:pt x="8524724" y="1829068"/>
                  <a:pt x="8621486" y="1746130"/>
                </a:cubicBezTo>
                <a:cubicBezTo>
                  <a:pt x="8648203" y="1723230"/>
                  <a:pt x="8696131" y="1671485"/>
                  <a:pt x="8696131" y="1671485"/>
                </a:cubicBezTo>
                <a:cubicBezTo>
                  <a:pt x="8702351" y="1652824"/>
                  <a:pt x="8705995" y="1633095"/>
                  <a:pt x="8714792" y="1615501"/>
                </a:cubicBezTo>
                <a:cubicBezTo>
                  <a:pt x="8724822" y="1595441"/>
                  <a:pt x="8743005" y="1580013"/>
                  <a:pt x="8752114" y="1559518"/>
                </a:cubicBezTo>
                <a:cubicBezTo>
                  <a:pt x="8768092" y="1523567"/>
                  <a:pt x="8776996" y="1484873"/>
                  <a:pt x="8789437" y="1447550"/>
                </a:cubicBezTo>
                <a:lnTo>
                  <a:pt x="8808098" y="1391567"/>
                </a:lnTo>
                <a:lnTo>
                  <a:pt x="8826759" y="1335583"/>
                </a:lnTo>
                <a:cubicBezTo>
                  <a:pt x="8832980" y="1211175"/>
                  <a:pt x="8845421" y="1086922"/>
                  <a:pt x="8845421" y="962358"/>
                </a:cubicBezTo>
                <a:cubicBezTo>
                  <a:pt x="8845421" y="932053"/>
                  <a:pt x="8852129" y="714519"/>
                  <a:pt x="8808098" y="626456"/>
                </a:cubicBezTo>
                <a:cubicBezTo>
                  <a:pt x="8798068" y="606396"/>
                  <a:pt x="8784787" y="587986"/>
                  <a:pt x="8770776" y="570473"/>
                </a:cubicBezTo>
                <a:cubicBezTo>
                  <a:pt x="8759785" y="556734"/>
                  <a:pt x="8745894" y="545591"/>
                  <a:pt x="8733453" y="533150"/>
                </a:cubicBezTo>
                <a:cubicBezTo>
                  <a:pt x="8727233" y="514489"/>
                  <a:pt x="8728701" y="491076"/>
                  <a:pt x="8714792" y="477167"/>
                </a:cubicBezTo>
                <a:cubicBezTo>
                  <a:pt x="8700883" y="463258"/>
                  <a:pt x="8676402" y="467302"/>
                  <a:pt x="8658808" y="458505"/>
                </a:cubicBezTo>
                <a:cubicBezTo>
                  <a:pt x="8514114" y="386158"/>
                  <a:pt x="8687552" y="449425"/>
                  <a:pt x="8546841" y="402522"/>
                </a:cubicBezTo>
                <a:cubicBezTo>
                  <a:pt x="8528180" y="390081"/>
                  <a:pt x="8510917" y="375229"/>
                  <a:pt x="8490857" y="365199"/>
                </a:cubicBezTo>
                <a:cubicBezTo>
                  <a:pt x="8473263" y="356402"/>
                  <a:pt x="8451741" y="356658"/>
                  <a:pt x="8434874" y="346538"/>
                </a:cubicBezTo>
                <a:cubicBezTo>
                  <a:pt x="8419787" y="337486"/>
                  <a:pt x="8413288" y="317084"/>
                  <a:pt x="8397551" y="309216"/>
                </a:cubicBezTo>
                <a:cubicBezTo>
                  <a:pt x="8315577" y="268229"/>
                  <a:pt x="8244343" y="266001"/>
                  <a:pt x="8154955" y="253232"/>
                </a:cubicBezTo>
                <a:lnTo>
                  <a:pt x="7987004" y="197248"/>
                </a:lnTo>
                <a:cubicBezTo>
                  <a:pt x="7968343" y="191028"/>
                  <a:pt x="7950671" y="179480"/>
                  <a:pt x="7931021" y="178587"/>
                </a:cubicBezTo>
                <a:lnTo>
                  <a:pt x="7520474" y="159926"/>
                </a:lnTo>
                <a:cubicBezTo>
                  <a:pt x="7501813" y="153706"/>
                  <a:pt x="7484072" y="143130"/>
                  <a:pt x="7464490" y="141265"/>
                </a:cubicBezTo>
                <a:cubicBezTo>
                  <a:pt x="7202547" y="116318"/>
                  <a:pt x="6492968" y="107442"/>
                  <a:pt x="6363478" y="103942"/>
                </a:cubicBezTo>
                <a:lnTo>
                  <a:pt x="5747657" y="85281"/>
                </a:lnTo>
                <a:lnTo>
                  <a:pt x="4086808" y="47958"/>
                </a:lnTo>
                <a:cubicBezTo>
                  <a:pt x="3355187" y="-33332"/>
                  <a:pt x="3863549" y="8876"/>
                  <a:pt x="2556588" y="29297"/>
                </a:cubicBezTo>
                <a:cubicBezTo>
                  <a:pt x="2425168" y="43899"/>
                  <a:pt x="2367628" y="49516"/>
                  <a:pt x="2239347" y="66620"/>
                </a:cubicBezTo>
                <a:cubicBezTo>
                  <a:pt x="2195748" y="72433"/>
                  <a:pt x="2152687" y="84093"/>
                  <a:pt x="2108718" y="85281"/>
                </a:cubicBezTo>
                <a:cubicBezTo>
                  <a:pt x="1692056" y="96542"/>
                  <a:pt x="1275183" y="97722"/>
                  <a:pt x="858416" y="103942"/>
                </a:cubicBezTo>
                <a:cubicBezTo>
                  <a:pt x="688558" y="160561"/>
                  <a:pt x="956822" y="73711"/>
                  <a:pt x="709127" y="141265"/>
                </a:cubicBezTo>
                <a:cubicBezTo>
                  <a:pt x="671172" y="151616"/>
                  <a:pt x="597159" y="178587"/>
                  <a:pt x="597159" y="178587"/>
                </a:cubicBezTo>
                <a:cubicBezTo>
                  <a:pt x="584718" y="197248"/>
                  <a:pt x="577350" y="220560"/>
                  <a:pt x="559837" y="234571"/>
                </a:cubicBezTo>
                <a:cubicBezTo>
                  <a:pt x="544477" y="246859"/>
                  <a:pt x="521447" y="244435"/>
                  <a:pt x="503853" y="253232"/>
                </a:cubicBezTo>
                <a:cubicBezTo>
                  <a:pt x="483793" y="263262"/>
                  <a:pt x="466531" y="278113"/>
                  <a:pt x="447870" y="290554"/>
                </a:cubicBezTo>
                <a:cubicBezTo>
                  <a:pt x="435429" y="309215"/>
                  <a:pt x="426406" y="330679"/>
                  <a:pt x="410547" y="346538"/>
                </a:cubicBezTo>
                <a:cubicBezTo>
                  <a:pt x="394688" y="362397"/>
                  <a:pt x="368574" y="366347"/>
                  <a:pt x="354563" y="383860"/>
                </a:cubicBezTo>
                <a:cubicBezTo>
                  <a:pt x="342275" y="399220"/>
                  <a:pt x="346022" y="422976"/>
                  <a:pt x="335902" y="439844"/>
                </a:cubicBezTo>
                <a:cubicBezTo>
                  <a:pt x="310286" y="482538"/>
                  <a:pt x="286633" y="481149"/>
                  <a:pt x="242596" y="495828"/>
                </a:cubicBezTo>
                <a:cubicBezTo>
                  <a:pt x="215401" y="604610"/>
                  <a:pt x="242070" y="552339"/>
                  <a:pt x="149290" y="645118"/>
                </a:cubicBezTo>
                <a:lnTo>
                  <a:pt x="111967" y="682440"/>
                </a:lnTo>
                <a:cubicBezTo>
                  <a:pt x="89372" y="750226"/>
                  <a:pt x="112977" y="738424"/>
                  <a:pt x="55984" y="738424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49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Экзамены ГИА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616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Обязательные</a:t>
            </a:r>
          </a:p>
          <a:p>
            <a:pPr marL="0" indent="0"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Русский язык</a:t>
            </a:r>
          </a:p>
          <a:p>
            <a:pPr marL="0" indent="0"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Математика</a:t>
            </a:r>
          </a:p>
          <a:p>
            <a:pPr marL="0" indent="0">
              <a:buNone/>
            </a:pP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По выбору</a:t>
            </a:r>
          </a:p>
          <a:p>
            <a:pPr marL="0" indent="0"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Литература, физика, химия, биология,</a:t>
            </a:r>
          </a:p>
          <a:p>
            <a:pPr marL="0" indent="0"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информатика и ИКТ, география,</a:t>
            </a:r>
          </a:p>
          <a:p>
            <a:pPr marL="0" indent="0"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обществознание, история, иностранные</a:t>
            </a:r>
          </a:p>
          <a:p>
            <a:pPr marL="0" indent="0"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языки (английский, немецкий,  французский, испанский)</a:t>
            </a:r>
            <a:endParaRPr lang="ru-RU" sz="3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19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Участники ГИА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610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ГИА – 9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обучающиеся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 ИМЕЮТ ДОПУСК = нет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задолженности по учебному плану + годовые  отметки не ниже  удовлетворительных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Экстерны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 ИМЕЮТ ДОПУСК =  промежуточная аттестация – отметки не ниже  удовлетворительных</a:t>
            </a:r>
          </a:p>
          <a:p>
            <a:endParaRPr lang="ru-RU" sz="1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1628800"/>
            <a:ext cx="4038600" cy="4176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ГИА -11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обучающиеся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 ИМЕЮТ ДОПУСК = нет задолженности по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учебному плану + годовые отметки за 10 и 11 класс не ниже удовлетворительных</a:t>
            </a:r>
          </a:p>
          <a:p>
            <a:pPr mar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Экстерны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 ИМЕЮТ ДОПУСК = промежуточная аттестация – отметки не ниже  удовлетворительных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02231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Участники ГИА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ЗАЯВЛЕНИЕ </a:t>
            </a:r>
          </a:p>
          <a:p>
            <a:pPr marL="0" indent="0" algn="just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на прохождение          ГИА        + СОГЛАСИЕ НА ОБРАБОТКУ ПЕРСОНАЛЬНЫХ ДАННЫХ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на основании документа, удостоверяющего личность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до 1 марта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35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Технологическое   сопровождение  ЕГЭ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124744"/>
            <a:ext cx="7056784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 smtClean="0"/>
              <a:t>Поставка КИМ 2013</a:t>
            </a:r>
          </a:p>
          <a:p>
            <a:pPr algn="ctr"/>
            <a:r>
              <a:rPr lang="ru-RU" sz="2500" dirty="0" smtClean="0"/>
              <a:t>1. На бумаге</a:t>
            </a:r>
          </a:p>
          <a:p>
            <a:pPr algn="ctr"/>
            <a:r>
              <a:rPr lang="ru-RU" sz="2500" dirty="0" smtClean="0"/>
              <a:t>2. В электронном виде только для ТОМ</a:t>
            </a:r>
            <a:endParaRPr lang="ru-RU" sz="25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3140968"/>
            <a:ext cx="7056784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/>
              <a:t>Поставка КИМ 2014</a:t>
            </a:r>
          </a:p>
          <a:p>
            <a:pPr algn="ctr"/>
            <a:r>
              <a:rPr lang="ru-RU" sz="3000" dirty="0" smtClean="0"/>
              <a:t>На бумаге или в электронном виде</a:t>
            </a:r>
            <a:endParaRPr lang="ru-RU" sz="3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4941168"/>
            <a:ext cx="352839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 smtClean="0"/>
              <a:t>График доставки, вид носителя,</a:t>
            </a:r>
          </a:p>
          <a:p>
            <a:pPr algn="ctr"/>
            <a:r>
              <a:rPr lang="ru-RU" sz="2500" dirty="0" smtClean="0"/>
              <a:t>место доставки, место хранения</a:t>
            </a:r>
            <a:endParaRPr lang="ru-RU" sz="25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78862" y="4941168"/>
            <a:ext cx="3409561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Для электронного носителя –время и способ передачи ключа</a:t>
            </a:r>
          </a:p>
          <a:p>
            <a:pPr algn="ctr"/>
            <a:r>
              <a:rPr lang="ru-RU" sz="2500" dirty="0" smtClean="0"/>
              <a:t>расшифровки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61927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174</TotalTime>
  <Words>837</Words>
  <Application>Microsoft Office PowerPoint</Application>
  <PresentationFormat>Экран (4:3)</PresentationFormat>
  <Paragraphs>210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  Общешкольное  родительское собрание  в 9-х и 11-х классах                                               27.02.2014  </vt:lpstr>
      <vt:lpstr>Государственная  (итоговая) аттестация  в 2014 году </vt:lpstr>
      <vt:lpstr>Нормативные документы ГИА 2014</vt:lpstr>
      <vt:lpstr> Государственная  (итоговая) аттестация в 2014 году </vt:lpstr>
      <vt:lpstr>Формы ГИА 2014</vt:lpstr>
      <vt:lpstr>Экзамены ГИА</vt:lpstr>
      <vt:lpstr>Участники ГИА</vt:lpstr>
      <vt:lpstr>Участники ГИА</vt:lpstr>
      <vt:lpstr>Технологическое   сопровождение  ЕГЭ</vt:lpstr>
      <vt:lpstr>Пункты проведения ЕГЭ</vt:lpstr>
      <vt:lpstr>Результаты ЕГЭ</vt:lpstr>
      <vt:lpstr>Результаты ЕГЭ</vt:lpstr>
      <vt:lpstr>Контрольные измерительные материалы</vt:lpstr>
      <vt:lpstr>Сроки прохождения ГИА 2014</vt:lpstr>
      <vt:lpstr>Расписание ГИА  11 класс</vt:lpstr>
      <vt:lpstr>Расписание ГИА 9 класс</vt:lpstr>
      <vt:lpstr>Презентация PowerPoint</vt:lpstr>
      <vt:lpstr>Презентация PowerPoint</vt:lpstr>
      <vt:lpstr>Минимальные баллы ЕГЭ 2014</vt:lpstr>
      <vt:lpstr>Презентация PowerPoint</vt:lpstr>
      <vt:lpstr>Как определяются итоговые отметки по предметам, которые выставляются в аттестат о среднем (полном) общем образовании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Общешкольное  родительское собрание  в 9-х и 11-х классах                                               27.02.2014</dc:title>
  <dc:creator>ЦО №1884</dc:creator>
  <cp:lastModifiedBy>ЦО №1884</cp:lastModifiedBy>
  <cp:revision>18</cp:revision>
  <dcterms:created xsi:type="dcterms:W3CDTF">2014-02-25T15:32:23Z</dcterms:created>
  <dcterms:modified xsi:type="dcterms:W3CDTF">2014-02-25T18:26:58Z</dcterms:modified>
</cp:coreProperties>
</file>