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73" r:id="rId3"/>
    <p:sldId id="258" r:id="rId4"/>
    <p:sldId id="257" r:id="rId5"/>
    <p:sldId id="260" r:id="rId6"/>
    <p:sldId id="259" r:id="rId7"/>
    <p:sldId id="264" r:id="rId8"/>
    <p:sldId id="265" r:id="rId9"/>
    <p:sldId id="266" r:id="rId10"/>
    <p:sldId id="267" r:id="rId11"/>
    <p:sldId id="268" r:id="rId12"/>
    <p:sldId id="262" r:id="rId13"/>
    <p:sldId id="269" r:id="rId14"/>
    <p:sldId id="270" r:id="rId15"/>
    <p:sldId id="261" r:id="rId16"/>
    <p:sldId id="271" r:id="rId17"/>
    <p:sldId id="263" r:id="rId18"/>
    <p:sldId id="274" r:id="rId19"/>
    <p:sldId id="276" r:id="rId20"/>
    <p:sldId id="277" r:id="rId21"/>
    <p:sldId id="278" r:id="rId22"/>
    <p:sldId id="279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5A9B2-F5C0-40B0-99DE-EF51F1FA46E8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45DD5-C6B1-4488-811E-7E5F64592F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Поработаем с теорией.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1A8037-6FA8-40A5-A927-0DD03D1E9F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4BEFC-0B52-4945-8C8F-56F541812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 descr="http://rushkolnik.ru/tw_files2/urls_1/201/d-200511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825691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3300"/>
                </a:solidFill>
              </a:rPr>
              <a:t>Мягкий знак после шипящих на конце наречий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1988840"/>
            <a:ext cx="9144000" cy="34559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0033CC"/>
                </a:solidFill>
                <a:effectLst/>
              </a:rPr>
              <a:t>После букв </a:t>
            </a:r>
            <a:r>
              <a:rPr lang="ru-RU" i="1" dirty="0" err="1" smtClean="0">
                <a:solidFill>
                  <a:srgbClr val="0033CC"/>
                </a:solidFill>
                <a:effectLst/>
              </a:rPr>
              <a:t>ш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 и </a:t>
            </a:r>
            <a:r>
              <a:rPr lang="ru-RU" i="1" dirty="0" smtClean="0">
                <a:solidFill>
                  <a:srgbClr val="0033CC"/>
                </a:solidFill>
                <a:effectLst/>
              </a:rPr>
              <a:t>ч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 на конце наречий пишется мягкий знак. После буквы </a:t>
            </a:r>
            <a:r>
              <a:rPr lang="ru-RU" i="1" dirty="0" smtClean="0">
                <a:solidFill>
                  <a:srgbClr val="0033CC"/>
                </a:solidFill>
                <a:effectLst/>
              </a:rPr>
              <a:t>ж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 мягкий знак не пишется.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FF3300"/>
                </a:solidFill>
                <a:effectLst/>
              </a:rPr>
              <a:t>Исключение: </a:t>
            </a:r>
            <a:r>
              <a:rPr lang="ru-RU" i="1" dirty="0" smtClean="0">
                <a:solidFill>
                  <a:srgbClr val="FF3300"/>
                </a:solidFill>
                <a:effectLst/>
              </a:rPr>
              <a:t>настежь</a:t>
            </a:r>
            <a:r>
              <a:rPr lang="ru-RU" dirty="0" smtClean="0">
                <a:solidFill>
                  <a:srgbClr val="FF3300"/>
                </a:solidFill>
                <a:effectLst/>
              </a:rPr>
              <a:t>.</a:t>
            </a:r>
          </a:p>
          <a:p>
            <a:pPr algn="ctr" eaLnBrk="1" hangingPunct="1">
              <a:lnSpc>
                <a:spcPct val="80000"/>
              </a:lnSpc>
            </a:pPr>
            <a:endParaRPr lang="ru-RU" dirty="0" smtClean="0">
              <a:solidFill>
                <a:srgbClr val="FF3300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  <a:effectLst/>
              </a:rPr>
              <a:t>Например: Вска</a:t>
            </a:r>
            <a:r>
              <a:rPr lang="ru-RU" u="sng" dirty="0" smtClean="0">
                <a:solidFill>
                  <a:srgbClr val="7030A0"/>
                </a:solidFill>
                <a:effectLst/>
              </a:rPr>
              <a:t>чь</a:t>
            </a:r>
            <a:r>
              <a:rPr lang="ru-RU" dirty="0" smtClean="0">
                <a:solidFill>
                  <a:srgbClr val="7030A0"/>
                </a:solidFill>
                <a:effectLst/>
              </a:rPr>
              <a:t>. Заму</a:t>
            </a:r>
            <a:r>
              <a:rPr lang="ru-RU" u="sng" dirty="0" smtClean="0">
                <a:solidFill>
                  <a:srgbClr val="7030A0"/>
                </a:solidFill>
                <a:effectLst/>
              </a:rPr>
              <a:t>ж</a:t>
            </a:r>
            <a:r>
              <a:rPr lang="ru-RU" dirty="0" smtClean="0">
                <a:solidFill>
                  <a:srgbClr val="7030A0"/>
                </a:solidFill>
                <a:effectLst/>
              </a:rPr>
              <a:t>. Насте</a:t>
            </a:r>
            <a:r>
              <a:rPr lang="ru-RU" u="sng" dirty="0" smtClean="0">
                <a:solidFill>
                  <a:srgbClr val="7030A0"/>
                </a:solidFill>
                <a:effectLst/>
              </a:rPr>
              <a:t>жь</a:t>
            </a:r>
            <a:r>
              <a:rPr lang="ru-RU" dirty="0" smtClean="0">
                <a:solidFill>
                  <a:srgbClr val="7030A0"/>
                </a:solidFill>
                <a:effectLst/>
              </a:rPr>
              <a:t> (</a:t>
            </a:r>
            <a:r>
              <a:rPr lang="ru-RU" dirty="0" err="1" smtClean="0">
                <a:solidFill>
                  <a:srgbClr val="7030A0"/>
                </a:solidFill>
                <a:effectLst/>
              </a:rPr>
              <a:t>искл</a:t>
            </a:r>
            <a:r>
              <a:rPr lang="ru-RU" dirty="0" smtClean="0">
                <a:solidFill>
                  <a:srgbClr val="7030A0"/>
                </a:solidFill>
                <a:effectLst/>
              </a:rPr>
              <a:t>.).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507412" cy="1371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3300"/>
                </a:solidFill>
                <a:effectLst/>
              </a:rPr>
              <a:t>Слитное и раздельное написание </a:t>
            </a:r>
            <a:r>
              <a:rPr lang="ru-RU" sz="2800" b="1" i="1" smtClean="0">
                <a:solidFill>
                  <a:srgbClr val="FF3300"/>
                </a:solidFill>
                <a:effectLst/>
              </a:rPr>
              <a:t>не </a:t>
            </a:r>
            <a:r>
              <a:rPr lang="ru-RU" sz="2800" b="1" smtClean="0">
                <a:solidFill>
                  <a:srgbClr val="FF3300"/>
                </a:solidFill>
                <a:effectLst/>
              </a:rPr>
              <a:t>с наречиями.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2296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rgbClr val="0000FF"/>
                </a:solidFill>
                <a:effectLst/>
              </a:rPr>
              <a:t>      Не </a:t>
            </a:r>
            <a:r>
              <a:rPr lang="ru-RU" sz="2400" dirty="0" smtClean="0">
                <a:solidFill>
                  <a:srgbClr val="0000FF"/>
                </a:solidFill>
              </a:rPr>
              <a:t>с наречиями на –о и –е пишется слитно: </a:t>
            </a:r>
            <a:r>
              <a:rPr lang="ru-RU" sz="2400" dirty="0" smtClean="0">
                <a:solidFill>
                  <a:srgbClr val="0000FF"/>
                </a:solidFill>
                <a:effectLst/>
              </a:rPr>
              <a:t>1) </a:t>
            </a:r>
            <a:r>
              <a:rPr lang="ru-RU" sz="2400" i="1" dirty="0" smtClean="0">
                <a:solidFill>
                  <a:srgbClr val="0000FF"/>
                </a:solidFill>
                <a:effectLst/>
              </a:rPr>
              <a:t>если</a:t>
            </a:r>
            <a:r>
              <a:rPr lang="ru-RU" sz="2400" i="1" dirty="0" smtClean="0">
                <a:solidFill>
                  <a:srgbClr val="0000FF"/>
                </a:solidFill>
              </a:rPr>
              <a:t> </a:t>
            </a:r>
            <a:r>
              <a:rPr lang="ru-RU" sz="2400" i="1" dirty="0" smtClean="0">
                <a:solidFill>
                  <a:srgbClr val="0000FF"/>
                </a:solidFill>
                <a:effectLst/>
              </a:rPr>
              <a:t>слово не употребляется без не- 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( нелепо – не </a:t>
            </a:r>
            <a:r>
              <a:rPr lang="ru-RU" sz="2400" i="1" dirty="0" err="1" smtClean="0">
                <a:solidFill>
                  <a:srgbClr val="FF0000"/>
                </a:solidFill>
                <a:effectLst/>
              </a:rPr>
              <a:t>употреб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.);</a:t>
            </a:r>
            <a:r>
              <a:rPr lang="ru-RU" sz="2400" i="1" dirty="0" smtClean="0">
                <a:solidFill>
                  <a:srgbClr val="0000FF"/>
                </a:solidFill>
                <a:effectLst/>
              </a:rPr>
              <a:t>2)если наречие с не- может быть заменено синонимом без не- или близким по значению выражением 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(Говорил неискренне – фальшиво).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>
                <a:solidFill>
                  <a:srgbClr val="0000FF"/>
                </a:solidFill>
                <a:effectLst/>
              </a:rPr>
              <a:t>     Не </a:t>
            </a:r>
            <a:r>
              <a:rPr lang="ru-RU" sz="2400" dirty="0" smtClean="0">
                <a:solidFill>
                  <a:srgbClr val="0000FF"/>
                </a:solidFill>
                <a:effectLst/>
              </a:rPr>
              <a:t>с наречиями на –о и –е  пишется раздельно: 1)</a:t>
            </a:r>
            <a:r>
              <a:rPr lang="ru-RU" sz="2400" i="1" dirty="0" smtClean="0">
                <a:solidFill>
                  <a:srgbClr val="0000FF"/>
                </a:solidFill>
                <a:effectLst/>
              </a:rPr>
              <a:t>если в предложении есть противопоставление с союзом </a:t>
            </a:r>
            <a:r>
              <a:rPr lang="ru-RU" sz="2400" i="1" u="sng" dirty="0" smtClean="0">
                <a:solidFill>
                  <a:srgbClr val="0000FF"/>
                </a:solidFill>
                <a:effectLst/>
              </a:rPr>
              <a:t>а</a:t>
            </a:r>
            <a:r>
              <a:rPr lang="ru-RU" sz="2400" i="1" dirty="0" smtClean="0">
                <a:solidFill>
                  <a:srgbClr val="0000FF"/>
                </a:solidFill>
                <a:effectLst/>
              </a:rPr>
              <a:t> </a:t>
            </a:r>
            <a:r>
              <a:rPr lang="ru-RU" sz="2400" i="1" dirty="0" smtClean="0">
                <a:solidFill>
                  <a:schemeClr val="accent2"/>
                </a:solidFill>
                <a:effectLst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( не хорошо, а плохо);</a:t>
            </a:r>
            <a:r>
              <a:rPr lang="ru-RU" sz="2400" i="1" dirty="0" smtClean="0">
                <a:solidFill>
                  <a:srgbClr val="0000FF"/>
                </a:solidFill>
                <a:effectLst/>
              </a:rPr>
              <a:t>2) если к наречию относятся слова 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далеко не, вовсе не, совсем не, ничуть не, нисколько не, никогда не (вовсе не интересно);</a:t>
            </a:r>
            <a:r>
              <a:rPr lang="ru-RU" sz="2400" i="1" dirty="0" smtClean="0">
                <a:solidFill>
                  <a:srgbClr val="0000FF"/>
                </a:solidFill>
                <a:effectLst/>
              </a:rPr>
              <a:t>3) если наречие оканчивается не на –о и –е </a:t>
            </a:r>
            <a:r>
              <a:rPr lang="ru-RU" sz="2400" i="1" dirty="0" smtClean="0">
                <a:solidFill>
                  <a:srgbClr val="FF0000"/>
                </a:solidFill>
                <a:effectLst/>
              </a:rPr>
              <a:t>( не по-товарищески – не на –о и –е).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>
            <a:off x="5867400" y="2565400"/>
            <a:ext cx="2159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16"/>
          <p:cNvSpPr>
            <a:spLocks noChangeShapeType="1"/>
          </p:cNvSpPr>
          <p:nvPr/>
        </p:nvSpPr>
        <p:spPr bwMode="auto">
          <a:xfrm>
            <a:off x="4427538" y="3357563"/>
            <a:ext cx="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20"/>
          <p:cNvSpPr>
            <a:spLocks noChangeShapeType="1"/>
          </p:cNvSpPr>
          <p:nvPr/>
        </p:nvSpPr>
        <p:spPr bwMode="auto">
          <a:xfrm>
            <a:off x="2843213" y="4652963"/>
            <a:ext cx="1428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25"/>
          <p:cNvSpPr>
            <a:spLocks noChangeShapeType="1"/>
          </p:cNvSpPr>
          <p:nvPr/>
        </p:nvSpPr>
        <p:spPr bwMode="auto">
          <a:xfrm>
            <a:off x="4427538" y="3284538"/>
            <a:ext cx="0" cy="730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3300"/>
                </a:solidFill>
                <a:effectLst/>
              </a:rPr>
              <a:t>Одна и две буквы </a:t>
            </a:r>
            <a:r>
              <a:rPr lang="ru-RU" sz="4400" i="1" dirty="0" err="1" smtClean="0">
                <a:solidFill>
                  <a:srgbClr val="FF3300"/>
                </a:solidFill>
                <a:effectLst/>
              </a:rPr>
              <a:t>н</a:t>
            </a:r>
            <a:r>
              <a:rPr lang="ru-RU" sz="4400" i="1" dirty="0" smtClean="0">
                <a:solidFill>
                  <a:srgbClr val="FF3300"/>
                </a:solidFill>
                <a:effectLst/>
              </a:rPr>
              <a:t> </a:t>
            </a:r>
            <a:r>
              <a:rPr lang="ru-RU" sz="4400" dirty="0" smtClean="0">
                <a:solidFill>
                  <a:srgbClr val="FF3300"/>
                </a:solidFill>
                <a:effectLst/>
              </a:rPr>
              <a:t>в наречиях.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556792"/>
            <a:ext cx="8229600" cy="4114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наречиях пишется столько же </a:t>
            </a:r>
            <a:r>
              <a:rPr kumimoji="0" lang="ru-RU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сколько в прилагательных и причастиях, от которых они образованы.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 Держался) мужественно (мужественный).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( Говорил ) интересно ( интересный).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tabLst>
                <a:tab pos="5649913" algn="l"/>
              </a:tabLst>
              <a:defRPr/>
            </a:pPr>
            <a:r>
              <a:rPr lang="ru-RU" sz="4000" b="1" smtClean="0">
                <a:solidFill>
                  <a:srgbClr val="FF3300"/>
                </a:solidFill>
              </a:rPr>
              <a:t>Дефис между частями слова в наречиях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8229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000" b="1" i="1" dirty="0" smtClean="0">
                <a:solidFill>
                  <a:srgbClr val="00B050"/>
                </a:solidFill>
                <a:effectLst/>
              </a:rPr>
              <a:t>Дефис в наречиях пишется: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000" b="1" i="1" dirty="0" smtClean="0">
                <a:solidFill>
                  <a:srgbClr val="00B050"/>
                </a:solidFill>
                <a:effectLst/>
              </a:rPr>
              <a:t>после приставок по-, в- (во),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000" b="1" i="1" dirty="0" smtClean="0">
                <a:solidFill>
                  <a:srgbClr val="00B050"/>
                </a:solidFill>
                <a:effectLst/>
              </a:rPr>
              <a:t>если в слове есть суффиксы –</a:t>
            </a:r>
            <a:r>
              <a:rPr lang="ru-RU" sz="3000" b="1" i="1" dirty="0" err="1" smtClean="0">
                <a:solidFill>
                  <a:srgbClr val="00B050"/>
                </a:solidFill>
                <a:effectLst/>
              </a:rPr>
              <a:t>ому</a:t>
            </a:r>
            <a:r>
              <a:rPr lang="ru-RU" sz="3000" b="1" i="1" dirty="0" smtClean="0">
                <a:solidFill>
                  <a:srgbClr val="00B050"/>
                </a:solidFill>
                <a:effectLst/>
              </a:rPr>
              <a:t> (ему),-</a:t>
            </a:r>
            <a:r>
              <a:rPr lang="ru-RU" sz="3000" b="1" i="1" dirty="0" err="1" smtClean="0">
                <a:solidFill>
                  <a:srgbClr val="00B050"/>
                </a:solidFill>
                <a:effectLst/>
              </a:rPr>
              <a:t>ых</a:t>
            </a:r>
            <a:r>
              <a:rPr lang="ru-RU" sz="3000" b="1" i="1" dirty="0" smtClean="0">
                <a:solidFill>
                  <a:srgbClr val="00B050"/>
                </a:solidFill>
                <a:effectLst/>
              </a:rPr>
              <a:t> (-их),-и.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000" dirty="0" smtClean="0">
                <a:solidFill>
                  <a:srgbClr val="0033CC"/>
                </a:solidFill>
                <a:effectLst/>
              </a:rPr>
              <a:t>Например: по-осеннему, по-дружески;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000" dirty="0" smtClean="0">
                <a:solidFill>
                  <a:srgbClr val="0033CC"/>
                </a:solidFill>
                <a:effectLst/>
              </a:rPr>
              <a:t>                 во-первых, в-пятых.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effectLst/>
              </a:rPr>
              <a:t> </a:t>
            </a:r>
            <a:r>
              <a:rPr lang="ru-RU" sz="3800" b="1" dirty="0" smtClean="0">
                <a:solidFill>
                  <a:srgbClr val="FF3300"/>
                </a:solidFill>
              </a:rPr>
              <a:t>Слитное и раздельное написание приставок в наречиях, образованных от существительных и количественных числительных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33CC"/>
                </a:solidFill>
              </a:rPr>
              <a:t>   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Приставки в наречиях на письме присоединяются тремя способами: обычно слитно </a:t>
            </a:r>
            <a:r>
              <a:rPr lang="ru-RU" i="1" dirty="0" smtClean="0">
                <a:solidFill>
                  <a:schemeClr val="accent2"/>
                </a:solidFill>
                <a:effectLst/>
              </a:rPr>
              <a:t>(вверху, вмиг)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 и через дефис </a:t>
            </a:r>
            <a:r>
              <a:rPr lang="ru-RU" i="1" dirty="0" smtClean="0">
                <a:solidFill>
                  <a:schemeClr val="accent2"/>
                </a:solidFill>
                <a:effectLst/>
              </a:rPr>
              <a:t>(по-вашему, кое-где)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, реже раздельно </a:t>
            </a:r>
            <a:r>
              <a:rPr lang="ru-RU" i="1" dirty="0" smtClean="0">
                <a:solidFill>
                  <a:schemeClr val="accent2"/>
                </a:solidFill>
                <a:effectLst/>
              </a:rPr>
              <a:t>(без устали, на миг)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. Орфограммами при этом являются </a:t>
            </a:r>
            <a:r>
              <a:rPr lang="ru-RU" dirty="0" smtClean="0">
                <a:solidFill>
                  <a:srgbClr val="FF66FF"/>
                </a:solidFill>
                <a:effectLst/>
              </a:rPr>
              <a:t>дефис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 </a:t>
            </a:r>
            <a:r>
              <a:rPr lang="ru-RU" i="1" dirty="0" smtClean="0">
                <a:solidFill>
                  <a:schemeClr val="accent2"/>
                </a:solidFill>
                <a:effectLst/>
              </a:rPr>
              <a:t>(п</a:t>
            </a:r>
            <a:r>
              <a:rPr lang="ru-RU" i="1" u="sng" dirty="0" smtClean="0">
                <a:solidFill>
                  <a:schemeClr val="accent2"/>
                </a:solidFill>
                <a:effectLst/>
              </a:rPr>
              <a:t>о-н</a:t>
            </a:r>
            <a:r>
              <a:rPr lang="ru-RU" i="1" dirty="0" smtClean="0">
                <a:solidFill>
                  <a:schemeClr val="accent2"/>
                </a:solidFill>
                <a:effectLst/>
              </a:rPr>
              <a:t>ашему)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, </a:t>
            </a:r>
            <a:r>
              <a:rPr lang="ru-RU" dirty="0" smtClean="0">
                <a:solidFill>
                  <a:srgbClr val="FF66FF"/>
                </a:solidFill>
                <a:effectLst/>
              </a:rPr>
              <a:t>слитное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 </a:t>
            </a:r>
            <a:r>
              <a:rPr lang="ru-RU" dirty="0" smtClean="0">
                <a:solidFill>
                  <a:srgbClr val="FF66FF"/>
                </a:solidFill>
                <a:effectLst/>
              </a:rPr>
              <a:t>написание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 </a:t>
            </a:r>
            <a:r>
              <a:rPr lang="ru-RU" i="1" dirty="0" smtClean="0">
                <a:solidFill>
                  <a:schemeClr val="accent2"/>
                </a:solidFill>
                <a:effectLst/>
              </a:rPr>
              <a:t>(</a:t>
            </a:r>
            <a:r>
              <a:rPr lang="ru-RU" i="1" u="sng" dirty="0" smtClean="0">
                <a:solidFill>
                  <a:schemeClr val="accent2"/>
                </a:solidFill>
                <a:effectLst/>
              </a:rPr>
              <a:t>вп</a:t>
            </a:r>
            <a:r>
              <a:rPr lang="ru-RU" i="1" dirty="0" smtClean="0">
                <a:solidFill>
                  <a:schemeClr val="accent2"/>
                </a:solidFill>
                <a:effectLst/>
              </a:rPr>
              <a:t>рок)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 и </a:t>
            </a:r>
            <a:r>
              <a:rPr lang="ru-RU" dirty="0" smtClean="0">
                <a:solidFill>
                  <a:srgbClr val="FF66FF"/>
                </a:solidFill>
                <a:effectLst/>
              </a:rPr>
              <a:t>пробел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 </a:t>
            </a:r>
            <a:r>
              <a:rPr lang="ru-RU" i="1" dirty="0" smtClean="0">
                <a:solidFill>
                  <a:schemeClr val="accent2"/>
                </a:solidFill>
                <a:effectLst/>
              </a:rPr>
              <a:t>(п</a:t>
            </a:r>
            <a:r>
              <a:rPr lang="ru-RU" i="1" u="sng" dirty="0" smtClean="0">
                <a:solidFill>
                  <a:schemeClr val="accent2"/>
                </a:solidFill>
                <a:effectLst/>
              </a:rPr>
              <a:t>о т</a:t>
            </a:r>
            <a:r>
              <a:rPr lang="ru-RU" i="1" dirty="0" smtClean="0">
                <a:solidFill>
                  <a:schemeClr val="accent2"/>
                </a:solidFill>
                <a:effectLst/>
              </a:rPr>
              <a:t>рое)</a:t>
            </a:r>
            <a:r>
              <a:rPr lang="ru-RU" dirty="0" smtClean="0">
                <a:solidFill>
                  <a:srgbClr val="0033CC"/>
                </a:solidFill>
                <a:effectLst/>
              </a:rPr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7704" y="4365104"/>
            <a:ext cx="144463" cy="71438"/>
            <a:chOff x="1338" y="2750"/>
            <a:chExt cx="91" cy="45"/>
          </a:xfrm>
        </p:grpSpPr>
        <p:sp>
          <p:nvSpPr>
            <p:cNvPr id="15380" name="Line 5"/>
            <p:cNvSpPr>
              <a:spLocks noChangeShapeType="1"/>
            </p:cNvSpPr>
            <p:nvPr/>
          </p:nvSpPr>
          <p:spPr bwMode="auto">
            <a:xfrm>
              <a:off x="1338" y="2750"/>
              <a:ext cx="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1" name="Line 6"/>
            <p:cNvSpPr>
              <a:spLocks noChangeShapeType="1"/>
            </p:cNvSpPr>
            <p:nvPr/>
          </p:nvSpPr>
          <p:spPr bwMode="auto">
            <a:xfrm>
              <a:off x="1429" y="2750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275856" y="4437112"/>
            <a:ext cx="144463" cy="71438"/>
            <a:chOff x="1338" y="2750"/>
            <a:chExt cx="91" cy="45"/>
          </a:xfrm>
        </p:grpSpPr>
        <p:sp>
          <p:nvSpPr>
            <p:cNvPr id="15378" name="Line 8"/>
            <p:cNvSpPr>
              <a:spLocks noChangeShapeType="1"/>
            </p:cNvSpPr>
            <p:nvPr/>
          </p:nvSpPr>
          <p:spPr bwMode="auto">
            <a:xfrm>
              <a:off x="1338" y="2750"/>
              <a:ext cx="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Line 9"/>
            <p:cNvSpPr>
              <a:spLocks noChangeShapeType="1"/>
            </p:cNvSpPr>
            <p:nvPr/>
          </p:nvSpPr>
          <p:spPr bwMode="auto">
            <a:xfrm>
              <a:off x="1429" y="2750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876256" y="4365104"/>
            <a:ext cx="431800" cy="71438"/>
            <a:chOff x="1338" y="2750"/>
            <a:chExt cx="91" cy="45"/>
          </a:xfrm>
        </p:grpSpPr>
        <p:sp>
          <p:nvSpPr>
            <p:cNvPr id="15376" name="Line 11"/>
            <p:cNvSpPr>
              <a:spLocks noChangeShapeType="1"/>
            </p:cNvSpPr>
            <p:nvPr/>
          </p:nvSpPr>
          <p:spPr bwMode="auto">
            <a:xfrm>
              <a:off x="1338" y="2750"/>
              <a:ext cx="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Line 12"/>
            <p:cNvSpPr>
              <a:spLocks noChangeShapeType="1"/>
            </p:cNvSpPr>
            <p:nvPr/>
          </p:nvSpPr>
          <p:spPr bwMode="auto">
            <a:xfrm>
              <a:off x="1429" y="2750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67544" y="4797152"/>
            <a:ext cx="504825" cy="73025"/>
            <a:chOff x="1338" y="2750"/>
            <a:chExt cx="91" cy="45"/>
          </a:xfrm>
        </p:grpSpPr>
        <p:sp>
          <p:nvSpPr>
            <p:cNvPr id="15372" name="Line 17"/>
            <p:cNvSpPr>
              <a:spLocks noChangeShapeType="1"/>
            </p:cNvSpPr>
            <p:nvPr/>
          </p:nvSpPr>
          <p:spPr bwMode="auto">
            <a:xfrm>
              <a:off x="1338" y="2750"/>
              <a:ext cx="9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18"/>
            <p:cNvSpPr>
              <a:spLocks noChangeShapeType="1"/>
            </p:cNvSpPr>
            <p:nvPr/>
          </p:nvSpPr>
          <p:spPr bwMode="auto">
            <a:xfrm>
              <a:off x="1429" y="2750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8610" name="Picture 2" descr="http://images.myshared.ru/807520/slide_5.jpg"/>
          <p:cNvPicPr>
            <a:picLocks noChangeAspect="1" noChangeArrowheads="1"/>
          </p:cNvPicPr>
          <p:nvPr/>
        </p:nvPicPr>
        <p:blipFill>
          <a:blip r:embed="rId2" cstate="print"/>
          <a:srcRect r="7617" b="12700"/>
          <a:stretch>
            <a:fillRect/>
          </a:stretch>
        </p:blipFill>
        <p:spPr bwMode="auto">
          <a:xfrm>
            <a:off x="1403648" y="620688"/>
            <a:ext cx="741682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79575"/>
          </a:xfrm>
        </p:spPr>
        <p:txBody>
          <a:bodyPr/>
          <a:lstStyle/>
          <a:p>
            <a:pPr algn="r" eaLnBrk="1" hangingPunct="1"/>
            <a:r>
              <a:rPr lang="ru-RU" b="1" smtClean="0">
                <a:solidFill>
                  <a:srgbClr val="FF3300"/>
                </a:solidFill>
                <a:effectLst/>
              </a:rPr>
              <a:t>Морфологический разбор</a:t>
            </a:r>
            <a:r>
              <a:rPr lang="ru-RU" sz="4000" b="1" smtClean="0">
                <a:solidFill>
                  <a:srgbClr val="FF3300"/>
                </a:solidFill>
                <a:effectLst/>
              </a:rPr>
              <a:t/>
            </a:r>
            <a:br>
              <a:rPr lang="ru-RU" sz="4000" b="1" smtClean="0">
                <a:solidFill>
                  <a:srgbClr val="FF3300"/>
                </a:solidFill>
                <a:effectLst/>
              </a:rPr>
            </a:br>
            <a:endParaRPr lang="ru-RU" sz="2000" b="1" smtClean="0">
              <a:solidFill>
                <a:srgbClr val="FF3300"/>
              </a:solidFill>
              <a:effectLst/>
            </a:endParaRPr>
          </a:p>
        </p:txBody>
      </p:sp>
      <p:sp>
        <p:nvSpPr>
          <p:cNvPr id="454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628800"/>
            <a:ext cx="40386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План разбора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1.Часть речи.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2.Морфологические признаки. 1.Неизменяемое слово.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2. Степень сравнения(если есть).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3. Синтаксическая роль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54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28775"/>
            <a:ext cx="4859337" cy="4114800"/>
          </a:xfrm>
        </p:spPr>
        <p:txBody>
          <a:bodyPr>
            <a:normAutofit lnSpcReduction="10000"/>
          </a:bodyPr>
          <a:lstStyle/>
          <a:p>
            <a:pPr marL="457200" indent="-457200"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Ложатся тихо ночи тени.</a:t>
            </a:r>
          </a:p>
          <a:p>
            <a:pPr marL="457200" indent="-457200"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Письменный разбор</a:t>
            </a:r>
          </a:p>
          <a:p>
            <a:pPr marL="457200" indent="-457200"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     Тихо – </a:t>
            </a:r>
            <a:r>
              <a:rPr lang="ru-RU" sz="2400" i="1" dirty="0" smtClean="0">
                <a:solidFill>
                  <a:srgbClr val="FF0000"/>
                </a:solidFill>
              </a:rPr>
              <a:t>наречие.</a:t>
            </a:r>
          </a:p>
          <a:p>
            <a:pPr marL="457200" indent="-457200" algn="ctr" eaLnBrk="1" hangingPunct="1">
              <a:buFont typeface="Wingdings" pitchFamily="2" charset="2"/>
              <a:buNone/>
              <a:defRPr/>
            </a:pPr>
            <a:endParaRPr lang="ru-RU" sz="800" i="1" dirty="0" smtClean="0">
              <a:solidFill>
                <a:srgbClr val="FF0000"/>
              </a:solidFill>
            </a:endParaRPr>
          </a:p>
          <a:p>
            <a:pPr marL="457200" indent="-457200"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1.Ложатся (</a:t>
            </a:r>
            <a:r>
              <a:rPr lang="ru-RU" sz="2400" i="1" dirty="0" smtClean="0">
                <a:solidFill>
                  <a:srgbClr val="FF0000"/>
                </a:solidFill>
              </a:rPr>
              <a:t>как?)</a:t>
            </a:r>
            <a:r>
              <a:rPr lang="ru-RU" sz="2400" dirty="0" smtClean="0">
                <a:solidFill>
                  <a:srgbClr val="FF0000"/>
                </a:solidFill>
              </a:rPr>
              <a:t> тихо; признак действия.</a:t>
            </a:r>
          </a:p>
          <a:p>
            <a:pPr marL="457200" indent="-457200"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2. Неизм.</a:t>
            </a:r>
          </a:p>
          <a:p>
            <a:pPr marL="457200" indent="-457200"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457200" indent="-457200"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3. Ложатся </a:t>
            </a:r>
            <a:r>
              <a:rPr lang="ru-RU" sz="2400" i="1" dirty="0" smtClean="0">
                <a:solidFill>
                  <a:srgbClr val="FF0000"/>
                </a:solidFill>
              </a:rPr>
              <a:t>как?</a:t>
            </a:r>
            <a:r>
              <a:rPr lang="ru-RU" sz="2400" dirty="0" smtClean="0">
                <a:solidFill>
                  <a:srgbClr val="FF0000"/>
                </a:solidFill>
              </a:rPr>
              <a:t> тихо.</a:t>
            </a:r>
          </a:p>
        </p:txBody>
      </p:sp>
      <p:sp>
        <p:nvSpPr>
          <p:cNvPr id="7173" name="Line 8"/>
          <p:cNvSpPr>
            <a:spLocks noChangeShapeType="1"/>
          </p:cNvSpPr>
          <p:nvPr/>
        </p:nvSpPr>
        <p:spPr bwMode="auto">
          <a:xfrm>
            <a:off x="6732588" y="5589588"/>
            <a:ext cx="720725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http://images.myshared.ru/539705/slide_9.jpg"/>
          <p:cNvPicPr>
            <a:picLocks noChangeAspect="1" noChangeArrowheads="1"/>
          </p:cNvPicPr>
          <p:nvPr/>
        </p:nvPicPr>
        <p:blipFill>
          <a:blip r:embed="rId2" cstate="print"/>
          <a:srcRect l="12212" t="9450" r="6289" b="16400"/>
          <a:stretch>
            <a:fillRect/>
          </a:stretch>
        </p:blipFill>
        <p:spPr bwMode="auto">
          <a:xfrm>
            <a:off x="1331640" y="980728"/>
            <a:ext cx="7452320" cy="5085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://images.myshared.ru/224137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99147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Сложноподчинённое предложение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придаточным места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35150" y="2852738"/>
            <a:ext cx="62642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cs typeface="Arial" pitchFamily="34" charset="0"/>
              </a:rPr>
              <a:t>[</a:t>
            </a:r>
            <a:r>
              <a:rPr lang="ru-RU" sz="2800" b="1" dirty="0">
                <a:cs typeface="Arial" pitchFamily="34" charset="0"/>
              </a:rPr>
              <a:t>      там     </a:t>
            </a:r>
            <a:r>
              <a:rPr lang="en-US" sz="2800" b="1" dirty="0">
                <a:cs typeface="Arial" pitchFamily="34" charset="0"/>
              </a:rPr>
              <a:t>]</a:t>
            </a:r>
            <a:r>
              <a:rPr lang="ru-RU" sz="2800" b="1" dirty="0">
                <a:cs typeface="Arial" pitchFamily="34" charset="0"/>
              </a:rPr>
              <a:t> </a:t>
            </a:r>
            <a:r>
              <a:rPr lang="en-US" sz="2800" b="1" dirty="0">
                <a:cs typeface="Arial" pitchFamily="34" charset="0"/>
              </a:rPr>
              <a:t>,</a:t>
            </a:r>
            <a:r>
              <a:rPr lang="ru-RU" sz="2800" b="1" dirty="0">
                <a:cs typeface="Arial" pitchFamily="34" charset="0"/>
              </a:rPr>
              <a:t> </a:t>
            </a:r>
            <a:r>
              <a:rPr lang="en-US" sz="2800" b="1" dirty="0">
                <a:cs typeface="Arial" pitchFamily="34" charset="0"/>
              </a:rPr>
              <a:t>(</a:t>
            </a:r>
            <a:r>
              <a:rPr lang="ru-RU" sz="2800" b="1" dirty="0">
                <a:cs typeface="Arial" pitchFamily="34" charset="0"/>
              </a:rPr>
              <a:t> с.сл. где…             </a:t>
            </a:r>
            <a:r>
              <a:rPr lang="en-US" sz="2800" b="1" dirty="0">
                <a:cs typeface="Arial" pitchFamily="34" charset="0"/>
              </a:rPr>
              <a:t>)</a:t>
            </a:r>
            <a:r>
              <a:rPr lang="ru-RU" sz="2800" b="1" dirty="0">
                <a:cs typeface="Arial" pitchFamily="34" charset="0"/>
              </a:rPr>
              <a:t>.</a:t>
            </a:r>
          </a:p>
          <a:p>
            <a:r>
              <a:rPr lang="ru-RU" sz="2800" b="1" dirty="0">
                <a:cs typeface="Arial" pitchFamily="34" charset="0"/>
              </a:rPr>
              <a:t>       туда                   куда</a:t>
            </a:r>
          </a:p>
          <a:p>
            <a:r>
              <a:rPr lang="ru-RU" sz="2800" b="1" dirty="0">
                <a:cs typeface="Arial" pitchFamily="34" charset="0"/>
              </a:rPr>
              <a:t>       оттуда               откуда</a:t>
            </a:r>
            <a:endParaRPr lang="en-US" sz="2800" b="1" dirty="0">
              <a:cs typeface="Arial" pitchFamily="34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916238" y="2492375"/>
            <a:ext cx="3311525" cy="288925"/>
          </a:xfrm>
          <a:prstGeom prst="curvedDownArrow">
            <a:avLst>
              <a:gd name="adj1" fmla="val 229231"/>
              <a:gd name="adj2" fmla="val 458462"/>
              <a:gd name="adj3" fmla="val 3333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59113" y="1844675"/>
            <a:ext cx="282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где? куда? откуда?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259632" y="4745038"/>
            <a:ext cx="763354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Орёл поднялся там, где прибой швыряет свои белые фонтаны.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b="1" smtClean="0">
                <a:solidFill>
                  <a:schemeClr val="accent2"/>
                </a:solidFill>
              </a:rPr>
              <a:t>Среди наречий имеются: </a:t>
            </a:r>
            <a:r>
              <a:rPr lang="ru-RU" sz="3200" b="1" smtClean="0">
                <a:solidFill>
                  <a:srgbClr val="0000FF"/>
                </a:solidFill>
              </a:rPr>
              <a:t>указательные, неопределённые, вопросительные, отрицательные.</a:t>
            </a:r>
          </a:p>
        </p:txBody>
      </p:sp>
      <p:graphicFrame>
        <p:nvGraphicFramePr>
          <p:cNvPr id="446596" name="Group 132"/>
          <p:cNvGraphicFramePr>
            <a:graphicFrameLocks noGrp="1"/>
          </p:cNvGraphicFramePr>
          <p:nvPr>
            <p:ph sz="half" idx="4294967295"/>
          </p:nvPr>
        </p:nvGraphicFramePr>
        <p:xfrm>
          <a:off x="179388" y="2492375"/>
          <a:ext cx="8823325" cy="4108451"/>
        </p:xfrm>
        <a:graphic>
          <a:graphicData uri="http://schemas.openxmlformats.org/drawingml/2006/table">
            <a:tbl>
              <a:tblPr/>
              <a:tblGrid>
                <a:gridCol w="2135187"/>
                <a:gridCol w="2241550"/>
                <a:gridCol w="2170113"/>
                <a:gridCol w="2276475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указат.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неопред.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вопрос.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отриц.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3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здесь,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там,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Тут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где-то,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куда-то,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кое-где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где,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куда,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когда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нигде,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никуда,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никогда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6327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Сложноподчинённое предложение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придаточным времени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76238" y="2008188"/>
            <a:ext cx="84439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Как хорошо было свежее и туманное утро, когда тени деревьев лежали далеко на воде.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08175" y="4365625"/>
            <a:ext cx="5781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cs typeface="Arial" pitchFamily="34" charset="0"/>
              </a:rPr>
              <a:t>[</a:t>
            </a:r>
            <a:r>
              <a:rPr lang="ru-RU" sz="2800" b="1">
                <a:cs typeface="Arial" pitchFamily="34" charset="0"/>
              </a:rPr>
              <a:t>                 </a:t>
            </a:r>
            <a:r>
              <a:rPr lang="en-US" sz="2800" b="1">
                <a:cs typeface="Arial" pitchFamily="34" charset="0"/>
              </a:rPr>
              <a:t>]</a:t>
            </a:r>
            <a:r>
              <a:rPr lang="ru-RU" sz="2800" b="1">
                <a:cs typeface="Arial" pitchFamily="34" charset="0"/>
              </a:rPr>
              <a:t> , </a:t>
            </a:r>
            <a:r>
              <a:rPr lang="en-US" sz="2800" b="1">
                <a:cs typeface="Arial" pitchFamily="34" charset="0"/>
              </a:rPr>
              <a:t>(</a:t>
            </a:r>
            <a:r>
              <a:rPr lang="ru-RU" sz="2800" b="1">
                <a:cs typeface="Arial" pitchFamily="34" charset="0"/>
              </a:rPr>
              <a:t> с.сл. когда…       </a:t>
            </a:r>
            <a:r>
              <a:rPr lang="en-US" sz="2800" b="1">
                <a:cs typeface="Arial" pitchFamily="34" charset="0"/>
              </a:rPr>
              <a:t>)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771775" y="4076700"/>
            <a:ext cx="3816350" cy="360363"/>
          </a:xfrm>
          <a:prstGeom prst="curvedDownArrow">
            <a:avLst>
              <a:gd name="adj1" fmla="val 211806"/>
              <a:gd name="adj2" fmla="val 423612"/>
              <a:gd name="adj3" fmla="val 3333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47813" y="3429000"/>
            <a:ext cx="698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когда? как долго? с каких пор? до каких пор?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44824"/>
            <a:ext cx="7498080" cy="48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Самостоятельная часть речи, которая обозначает состояние человека, животных, среды, природы.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Отвечают на вопросы: каково? как?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Слова категории состояния не изменяются.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Имеют степени сравнения.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безличном предложении – сказуемое.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00242" y="476672"/>
            <a:ext cx="7043758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Категория состояния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5" name="Рисунок 4" descr="j043386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00188"/>
            <a:ext cx="2822575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9410" b="4014"/>
          <a:stretch>
            <a:fillRect/>
          </a:stretch>
        </p:blipFill>
        <p:spPr bwMode="auto">
          <a:xfrm>
            <a:off x="6643688" y="3929063"/>
            <a:ext cx="21082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r="12333"/>
          <a:stretch>
            <a:fillRect/>
          </a:stretch>
        </p:blipFill>
        <p:spPr bwMode="auto">
          <a:xfrm>
            <a:off x="5929313" y="1500188"/>
            <a:ext cx="2714625" cy="20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4286250"/>
            <a:ext cx="2293938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Выноска-облако 6"/>
          <p:cNvSpPr/>
          <p:nvPr/>
        </p:nvSpPr>
        <p:spPr>
          <a:xfrm>
            <a:off x="3071802" y="0"/>
            <a:ext cx="3286148" cy="1500198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Каково?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357188" y="642938"/>
            <a:ext cx="2571750" cy="785812"/>
            <a:chOff x="357158" y="500042"/>
            <a:chExt cx="2286016" cy="785818"/>
          </a:xfrm>
        </p:grpSpPr>
        <p:sp>
          <p:nvSpPr>
            <p:cNvPr id="12" name="Скругленная прямоугольная выноска 11"/>
            <p:cNvSpPr/>
            <p:nvPr/>
          </p:nvSpPr>
          <p:spPr>
            <a:xfrm>
              <a:off x="357158" y="571480"/>
              <a:ext cx="2286016" cy="714380"/>
            </a:xfrm>
            <a:prstGeom prst="wedgeRoundRect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681" y="500042"/>
              <a:ext cx="2071526" cy="708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зябко</a:t>
              </a:r>
              <a:endPara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7" name="Скругленная прямоугольная выноска 16"/>
          <p:cNvSpPr/>
          <p:nvPr/>
        </p:nvSpPr>
        <p:spPr>
          <a:xfrm>
            <a:off x="428625" y="3714750"/>
            <a:ext cx="2286000" cy="571500"/>
          </a:xfrm>
          <a:prstGeom prst="wedgeRoundRectCallout">
            <a:avLst>
              <a:gd name="adj1" fmla="val -45277"/>
              <a:gd name="adj2" fmla="val 780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больно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21"/>
          <p:cNvGrpSpPr>
            <a:grpSpLocks/>
          </p:cNvGrpSpPr>
          <p:nvPr/>
        </p:nvGrpSpPr>
        <p:grpSpPr bwMode="auto">
          <a:xfrm>
            <a:off x="3286125" y="2143125"/>
            <a:ext cx="2643188" cy="2009775"/>
            <a:chOff x="3286116" y="2143116"/>
            <a:chExt cx="2643206" cy="2010430"/>
          </a:xfrm>
        </p:grpSpPr>
        <p:sp>
          <p:nvSpPr>
            <p:cNvPr id="20" name="Скругленная прямоугольная выноска 19"/>
            <p:cNvSpPr/>
            <p:nvPr/>
          </p:nvSpPr>
          <p:spPr>
            <a:xfrm>
              <a:off x="3500430" y="2143116"/>
              <a:ext cx="2428892" cy="2000902"/>
            </a:xfrm>
            <a:prstGeom prst="wedgeRoundRectCallout">
              <a:avLst>
                <a:gd name="adj1" fmla="val 60534"/>
                <a:gd name="adj2" fmla="val -47258"/>
                <a:gd name="adj3" fmla="val 1666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86116" y="2214577"/>
              <a:ext cx="2643206" cy="19389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грустно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тоскливо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одиноко</a:t>
              </a:r>
              <a:endPara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8" name="Группа 24"/>
          <p:cNvGrpSpPr>
            <a:grpSpLocks/>
          </p:cNvGrpSpPr>
          <p:nvPr/>
        </p:nvGrpSpPr>
        <p:grpSpPr bwMode="auto">
          <a:xfrm>
            <a:off x="3714750" y="4500563"/>
            <a:ext cx="2500313" cy="1938337"/>
            <a:chOff x="3714744" y="4500570"/>
            <a:chExt cx="2500330" cy="1938992"/>
          </a:xfrm>
        </p:grpSpPr>
        <p:sp>
          <p:nvSpPr>
            <p:cNvPr id="23" name="Скругленная прямоугольная выноска 22"/>
            <p:cNvSpPr/>
            <p:nvPr/>
          </p:nvSpPr>
          <p:spPr>
            <a:xfrm>
              <a:off x="3714744" y="4500570"/>
              <a:ext cx="2500330" cy="1929464"/>
            </a:xfrm>
            <a:prstGeom prst="wedgeRoundRectCallout">
              <a:avLst>
                <a:gd name="adj1" fmla="val 65603"/>
                <a:gd name="adj2" fmla="val -52247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86182" y="4500570"/>
              <a:ext cx="2428892" cy="19389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весело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радостно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хорош</a:t>
              </a:r>
              <a:r>
                <a:rPr lang="ru-RU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</a:t>
              </a:r>
              <a:endPara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http://grammatika-rus.ru/wp-content/uploads/2014/10/%D0%BA%D0%B0%D1%82%D0%B5%D0%B3%D0%BE%D1%80%D0%B8%D1%8F-%D1%81%D0%BE%D1%81%D1%82%D0%BE%D1%8F%D0%BD%D0%B8%D1%8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901378" cy="5329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47800"/>
            <a:ext cx="4505704" cy="1333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900igr.net/datas/russkij-jazyk/Smyslovye-gruppy-narechij/0004-004-Smyslovye-gruppy-narech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447800"/>
            <a:ext cx="6881968" cy="32501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39940" name="Picture 4" descr="Нареч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"/>
            <a:ext cx="6408712" cy="6713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smtClean="0"/>
              <a:t>Наречия образуются: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908720"/>
            <a:ext cx="8077200" cy="530195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sz="2600" b="1" dirty="0" smtClean="0"/>
              <a:t>от существительных: вверх, снизу.</a:t>
            </a:r>
            <a:endParaRPr lang="ru-RU" sz="2600" dirty="0" smtClean="0"/>
          </a:p>
          <a:p>
            <a:pPr eaLnBrk="1" hangingPunct="1"/>
            <a:r>
              <a:rPr lang="ru-RU" sz="2600" b="1" dirty="0" smtClean="0"/>
              <a:t>от прилагательных: заново, по-испански.</a:t>
            </a:r>
            <a:endParaRPr lang="ru-RU" sz="2600" dirty="0" smtClean="0"/>
          </a:p>
          <a:p>
            <a:pPr eaLnBrk="1" hangingPunct="1"/>
            <a:r>
              <a:rPr lang="ru-RU" sz="2600" b="1" dirty="0" smtClean="0"/>
              <a:t>от местоимений: по-моему, затем.</a:t>
            </a:r>
            <a:endParaRPr lang="ru-RU" sz="2600" dirty="0" smtClean="0"/>
          </a:p>
          <a:p>
            <a:pPr eaLnBrk="1" hangingPunct="1"/>
            <a:r>
              <a:rPr lang="ru-RU" sz="2600" b="1" dirty="0" smtClean="0"/>
              <a:t>От числительных: однажды, во-вторых.</a:t>
            </a:r>
            <a:endParaRPr lang="ru-RU" sz="2600" dirty="0" smtClean="0"/>
          </a:p>
          <a:p>
            <a:pPr eaLnBrk="1" hangingPunct="1"/>
            <a:r>
              <a:rPr lang="ru-RU" sz="2600" b="1" dirty="0" smtClean="0"/>
              <a:t>Наиболее распространенными способами образования наречий являются следующие:</a:t>
            </a:r>
            <a:endParaRPr lang="ru-RU" sz="2600" dirty="0" smtClean="0"/>
          </a:p>
          <a:p>
            <a:pPr eaLnBrk="1" hangingPunct="1"/>
            <a:r>
              <a:rPr lang="ru-RU" sz="2600" b="1" dirty="0" smtClean="0"/>
              <a:t>1) суффиксальный: нежный — нежно, критический — критически;</a:t>
            </a:r>
            <a:endParaRPr lang="ru-RU" sz="2600" dirty="0" smtClean="0"/>
          </a:p>
          <a:p>
            <a:pPr eaLnBrk="1" hangingPunct="1"/>
            <a:r>
              <a:rPr lang="ru-RU" sz="2600" b="1" dirty="0" smtClean="0"/>
              <a:t>2) приставочно-суффиксальный: светлый — засветло , изнанка — наизнанку;</a:t>
            </a:r>
            <a:endParaRPr lang="ru-RU" sz="2600" dirty="0" smtClean="0"/>
          </a:p>
          <a:p>
            <a:pPr eaLnBrk="1" hangingPunct="1"/>
            <a:r>
              <a:rPr lang="ru-RU" sz="2600" b="1" dirty="0" smtClean="0"/>
              <a:t>3) приставочный: ласково — неласково, где — нигде;</a:t>
            </a:r>
            <a:endParaRPr lang="ru-RU" sz="2600" dirty="0" smtClean="0"/>
          </a:p>
          <a:p>
            <a:pPr eaLnBrk="1" hangingPunct="1"/>
            <a:r>
              <a:rPr lang="ru-RU" sz="2600" b="1" dirty="0" smtClean="0"/>
              <a:t>4) сложение разных видов:</a:t>
            </a:r>
            <a:endParaRPr lang="ru-RU" sz="2600" dirty="0" smtClean="0"/>
          </a:p>
          <a:p>
            <a:pPr eaLnBrk="1" hangingPunct="1"/>
            <a:r>
              <a:rPr lang="ru-RU" sz="2600" b="1" dirty="0" smtClean="0"/>
              <a:t>·      сложение слов: едва-едва;</a:t>
            </a:r>
            <a:endParaRPr lang="ru-RU" sz="2600" dirty="0" smtClean="0"/>
          </a:p>
          <a:p>
            <a:pPr eaLnBrk="1" hangingPunct="1"/>
            <a:r>
              <a:rPr lang="ru-RU" sz="2600" b="1" dirty="0" smtClean="0"/>
              <a:t>·      сложение с первым элементом полу-: полушутя;</a:t>
            </a:r>
            <a:endParaRPr lang="ru-RU" sz="2600" dirty="0" smtClean="0"/>
          </a:p>
          <a:p>
            <a:pPr eaLnBrk="1" hangingPunct="1"/>
            <a:r>
              <a:rPr lang="ru-RU" sz="2600" b="1" dirty="0" smtClean="0"/>
              <a:t>·      сложение с присоединением суффикса или приставки и суффикса: мимо ходить — мимоходом, вполоборота.</a:t>
            </a:r>
            <a:endParaRPr lang="ru-RU" sz="2600" dirty="0" smtClean="0"/>
          </a:p>
          <a:p>
            <a:pPr eaLnBrk="1" hangingPunct="1"/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dist-tutor.info/file.php/446/kniga/Stepeni_sravneni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838842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FF3300"/>
                </a:solidFill>
                <a:effectLst/>
              </a:rPr>
              <a:t>Буквы </a:t>
            </a:r>
            <a:r>
              <a:rPr lang="ru-RU" sz="2800" i="1" smtClean="0">
                <a:solidFill>
                  <a:srgbClr val="FF3300"/>
                </a:solidFill>
                <a:effectLst/>
              </a:rPr>
              <a:t>е</a:t>
            </a:r>
            <a:r>
              <a:rPr lang="ru-RU" sz="2800" smtClean="0">
                <a:solidFill>
                  <a:srgbClr val="FF3300"/>
                </a:solidFill>
                <a:effectLst/>
              </a:rPr>
              <a:t> и </a:t>
            </a:r>
            <a:r>
              <a:rPr lang="ru-RU" sz="2800" i="1" smtClean="0">
                <a:solidFill>
                  <a:srgbClr val="FF3300"/>
                </a:solidFill>
                <a:effectLst/>
              </a:rPr>
              <a:t>и  </a:t>
            </a:r>
            <a:r>
              <a:rPr lang="ru-RU" sz="2800" smtClean="0">
                <a:solidFill>
                  <a:srgbClr val="FF3300"/>
                </a:solidFill>
                <a:effectLst/>
              </a:rPr>
              <a:t>в приставках </a:t>
            </a:r>
            <a:r>
              <a:rPr lang="ru-RU" sz="2800" i="1" smtClean="0">
                <a:solidFill>
                  <a:srgbClr val="FF3300"/>
                </a:solidFill>
                <a:effectLst/>
              </a:rPr>
              <a:t>не-</a:t>
            </a:r>
            <a:r>
              <a:rPr lang="ru-RU" sz="2800" smtClean="0">
                <a:solidFill>
                  <a:srgbClr val="FF3300"/>
                </a:solidFill>
                <a:effectLst/>
              </a:rPr>
              <a:t> и </a:t>
            </a:r>
            <a:r>
              <a:rPr lang="ru-RU" sz="2800" i="1" smtClean="0">
                <a:solidFill>
                  <a:srgbClr val="FF3300"/>
                </a:solidFill>
                <a:effectLst/>
              </a:rPr>
              <a:t>ни-</a:t>
            </a:r>
            <a:r>
              <a:rPr lang="ru-RU" sz="2800" smtClean="0">
                <a:solidFill>
                  <a:srgbClr val="FF3300"/>
                </a:solidFill>
                <a:effectLst/>
              </a:rPr>
              <a:t> отрицательных наречий.</a:t>
            </a:r>
            <a:endParaRPr lang="ru-RU" sz="2800" i="1" smtClean="0">
              <a:solidFill>
                <a:srgbClr val="FF3300"/>
              </a:solidFill>
              <a:effectLst/>
            </a:endParaRP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47800"/>
            <a:ext cx="825012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      В отрицательных наречиях под ударением пишется приставка </a:t>
            </a:r>
            <a:r>
              <a:rPr lang="ru-RU" sz="2400" i="1" dirty="0" smtClean="0">
                <a:solidFill>
                  <a:srgbClr val="0000FF"/>
                </a:solidFill>
              </a:rPr>
              <a:t>не-</a:t>
            </a:r>
            <a:r>
              <a:rPr lang="ru-RU" sz="2400" dirty="0" smtClean="0">
                <a:solidFill>
                  <a:srgbClr val="0000FF"/>
                </a:solidFill>
              </a:rPr>
              <a:t>, а без ударения –</a:t>
            </a:r>
            <a:r>
              <a:rPr lang="ru-RU" sz="2400" i="1" dirty="0" smtClean="0">
                <a:solidFill>
                  <a:srgbClr val="0000FF"/>
                </a:solidFill>
              </a:rPr>
              <a:t> ни-</a:t>
            </a:r>
            <a:r>
              <a:rPr lang="ru-RU" sz="2400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</a:rPr>
              <a:t>        </a:t>
            </a:r>
            <a:r>
              <a:rPr lang="ru-RU" sz="2400" i="1" dirty="0" smtClean="0">
                <a:solidFill>
                  <a:schemeClr val="accent2"/>
                </a:solidFill>
              </a:rPr>
              <a:t>Некогда ( под удар.). Никогда ( без удар.).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331913" y="3213100"/>
            <a:ext cx="43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763713" y="3213100"/>
            <a:ext cx="0" cy="1444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619250" y="3644900"/>
            <a:ext cx="14446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1692275" y="2997200"/>
            <a:ext cx="71438" cy="1444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500563" y="3213100"/>
            <a:ext cx="3587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859338" y="3213100"/>
            <a:ext cx="0" cy="1444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4643438" y="3644900"/>
            <a:ext cx="14446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 flipH="1">
            <a:off x="5580063" y="3068638"/>
            <a:ext cx="71437" cy="1444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3300"/>
                </a:solidFill>
              </a:rPr>
              <a:t>Буквы </a:t>
            </a:r>
            <a:r>
              <a:rPr lang="ru-RU" sz="4000" b="1" i="1" smtClean="0">
                <a:solidFill>
                  <a:srgbClr val="FF3300"/>
                </a:solidFill>
              </a:rPr>
              <a:t>о</a:t>
            </a:r>
            <a:r>
              <a:rPr lang="ru-RU" sz="4000" b="1" smtClean="0">
                <a:solidFill>
                  <a:srgbClr val="FF3300"/>
                </a:solidFill>
              </a:rPr>
              <a:t> и </a:t>
            </a:r>
            <a:r>
              <a:rPr lang="ru-RU" sz="4000" b="1" i="1" smtClean="0">
                <a:solidFill>
                  <a:srgbClr val="FF3300"/>
                </a:solidFill>
              </a:rPr>
              <a:t>а</a:t>
            </a:r>
            <a:r>
              <a:rPr lang="ru-RU" sz="4000" b="1" smtClean="0">
                <a:solidFill>
                  <a:srgbClr val="FF3300"/>
                </a:solidFill>
              </a:rPr>
              <a:t> на конце наречий</a:t>
            </a:r>
          </a:p>
        </p:txBody>
      </p:sp>
      <p:graphicFrame>
        <p:nvGraphicFramePr>
          <p:cNvPr id="464899" name="Group 3"/>
          <p:cNvGraphicFramePr>
            <a:graphicFrameLocks noGrp="1"/>
          </p:cNvGraphicFramePr>
          <p:nvPr>
            <p:ph idx="1"/>
          </p:nvPr>
        </p:nvGraphicFramePr>
        <p:xfrm>
          <a:off x="107950" y="1557338"/>
          <a:ext cx="8928100" cy="5256213"/>
        </p:xfrm>
        <a:graphic>
          <a:graphicData uri="http://schemas.openxmlformats.org/drawingml/2006/table">
            <a:tbl>
              <a:tblPr/>
              <a:tblGrid>
                <a:gridCol w="4475163"/>
                <a:gridCol w="4452937"/>
              </a:tblGrid>
              <a:tr h="3887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</a:rPr>
                        <a:t>В наречиях с приставками из-, до-, с- на конце пишется буква </a:t>
                      </a:r>
                      <a:r>
                        <a:rPr kumimoji="0" lang="ru-RU" sz="3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</a:rPr>
                        <a:t>а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</a:rPr>
                        <a:t>, если эти наречия образованы от бесприставочных прилагательных.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В наречиях с приставками из-, до-, с- на конце пишется буква </a:t>
                      </a:r>
                      <a:r>
                        <a:rPr kumimoji="0" lang="ru-RU" sz="3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о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itchFamily="34" charset="0"/>
                        </a:rPr>
                        <a:t>, если они образованы от прилагательных, в которых уже были приставки.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ahoma" pitchFamily="34" charset="0"/>
                        </a:rPr>
                        <a:t>Досуха (от сухой – без приставки).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ahoma" pitchFamily="34" charset="0"/>
                        </a:rPr>
                        <a:t>Досрочно ( от досрочный – с приставкой).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50825" y="5516563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611188" y="55165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68313" y="5876925"/>
            <a:ext cx="287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468313" y="5949950"/>
            <a:ext cx="287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1187450" y="5876925"/>
            <a:ext cx="1444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V="1">
            <a:off x="1116013" y="5516563"/>
            <a:ext cx="142875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1258888" y="5516563"/>
            <a:ext cx="144462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V="1">
            <a:off x="6084888" y="5516563"/>
            <a:ext cx="71437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6156325" y="5516563"/>
            <a:ext cx="7143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6084888" y="5876925"/>
            <a:ext cx="1428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7164388" y="5516563"/>
            <a:ext cx="287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7451725" y="5516563"/>
            <a:ext cx="0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7019925" y="5949950"/>
            <a:ext cx="358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7019925" y="5876925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3300"/>
                </a:solidFill>
              </a:rPr>
              <a:t>Буквы </a:t>
            </a:r>
            <a:r>
              <a:rPr lang="ru-RU" b="1" i="1" smtClean="0">
                <a:solidFill>
                  <a:srgbClr val="FF3300"/>
                </a:solidFill>
              </a:rPr>
              <a:t>о</a:t>
            </a:r>
            <a:r>
              <a:rPr lang="ru-RU" b="1" smtClean="0">
                <a:solidFill>
                  <a:srgbClr val="FF3300"/>
                </a:solidFill>
              </a:rPr>
              <a:t> и </a:t>
            </a:r>
            <a:r>
              <a:rPr lang="ru-RU" b="1" i="1" smtClean="0">
                <a:solidFill>
                  <a:srgbClr val="FF3300"/>
                </a:solidFill>
              </a:rPr>
              <a:t>е</a:t>
            </a:r>
            <a:r>
              <a:rPr lang="ru-RU" b="1" smtClean="0">
                <a:solidFill>
                  <a:srgbClr val="FF3300"/>
                </a:solidFill>
              </a:rPr>
              <a:t> после наречий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0033CC"/>
                </a:solidFill>
                <a:effectLst/>
              </a:rPr>
              <a:t>На конце наречий после шипящих под ударением пишется буква </a:t>
            </a:r>
            <a:r>
              <a:rPr lang="ru-RU" i="1" smtClean="0">
                <a:solidFill>
                  <a:srgbClr val="0033CC"/>
                </a:solidFill>
                <a:effectLst/>
              </a:rPr>
              <a:t>о</a:t>
            </a:r>
            <a:r>
              <a:rPr lang="ru-RU" smtClean="0">
                <a:solidFill>
                  <a:srgbClr val="0033CC"/>
                </a:solidFill>
                <a:effectLst/>
              </a:rPr>
              <a:t>, без ударения – </a:t>
            </a:r>
            <a:r>
              <a:rPr lang="ru-RU" i="1" smtClean="0">
                <a:solidFill>
                  <a:srgbClr val="0033CC"/>
                </a:solidFill>
                <a:effectLst/>
              </a:rPr>
              <a:t>е</a:t>
            </a:r>
            <a:r>
              <a:rPr lang="ru-RU" smtClean="0">
                <a:solidFill>
                  <a:srgbClr val="0033CC"/>
                </a:solidFill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0033CC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FF3300"/>
                </a:solidFill>
                <a:effectLst/>
              </a:rPr>
              <a:t>Исключение: ещё.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FF33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solidFill>
                <a:srgbClr val="6600FF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solidFill>
                  <a:srgbClr val="6600FF"/>
                </a:solidFill>
                <a:effectLst/>
              </a:rPr>
              <a:t>Например: свежо, певуче. Ещё(искл.).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</TotalTime>
  <Words>831</Words>
  <Application>Microsoft Office PowerPoint</Application>
  <PresentationFormat>Экран (4:3)</PresentationFormat>
  <Paragraphs>113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Слайд 1</vt:lpstr>
      <vt:lpstr>Среди наречий имеются: указательные, неопределённые, вопросительные, отрицательные.</vt:lpstr>
      <vt:lpstr>Слайд 3</vt:lpstr>
      <vt:lpstr>Слайд 4</vt:lpstr>
      <vt:lpstr>Наречия образуются: </vt:lpstr>
      <vt:lpstr>Слайд 6</vt:lpstr>
      <vt:lpstr>Буквы е и и  в приставках не- и ни- отрицательных наречий.</vt:lpstr>
      <vt:lpstr>Буквы о и а на конце наречий</vt:lpstr>
      <vt:lpstr>Буквы о и е после наречий</vt:lpstr>
      <vt:lpstr>Мягкий знак после шипящих на конце наречий</vt:lpstr>
      <vt:lpstr>Слитное и раздельное написание не с наречиями.</vt:lpstr>
      <vt:lpstr>Одна и две буквы н в наречиях.</vt:lpstr>
      <vt:lpstr>Дефис между частями слова в наречиях</vt:lpstr>
      <vt:lpstr> Слитное и раздельное написание приставок в наречиях, образованных от существительных и количественных числительных</vt:lpstr>
      <vt:lpstr>Слайд 15</vt:lpstr>
      <vt:lpstr>Морфологический разбор </vt:lpstr>
      <vt:lpstr>Слайд 17</vt:lpstr>
      <vt:lpstr>Слайд 18</vt:lpstr>
      <vt:lpstr>Слайд 19</vt:lpstr>
      <vt:lpstr>Слайд 20</vt:lpstr>
      <vt:lpstr>Категория состояния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13</cp:revision>
  <dcterms:created xsi:type="dcterms:W3CDTF">2015-01-11T08:44:08Z</dcterms:created>
  <dcterms:modified xsi:type="dcterms:W3CDTF">2015-01-11T09:51:48Z</dcterms:modified>
</cp:coreProperties>
</file>