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7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4D686-1971-4D9F-94A3-5CEC611A0755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0E3DD-8C22-4360-B024-7F58DB1F6C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Художник Карл Павлович Брюллов</a:t>
            </a:r>
          </a:p>
          <a:p>
            <a:r>
              <a:rPr lang="ru-RU" b="1" dirty="0" smtClean="0"/>
              <a:t>Художник Карл Павлович Брюллов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0E3DD-8C22-4360-B024-7F58DB1F6CE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0E3DD-8C22-4360-B024-7F58DB1F6CEF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0E3DD-8C22-4360-B024-7F58DB1F6CEF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0E3DD-8C22-4360-B024-7F58DB1F6CEF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0E3DD-8C22-4360-B024-7F58DB1F6CEF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4D21-3881-4AA9-A32D-FE2DAF5A0E4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DFA071-AECD-4BF4-9FCA-988EA3C913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4D21-3881-4AA9-A32D-FE2DAF5A0E4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A071-AECD-4BF4-9FCA-988EA3C9139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1DFA071-AECD-4BF4-9FCA-988EA3C9139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4D21-3881-4AA9-A32D-FE2DAF5A0E4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4D21-3881-4AA9-A32D-FE2DAF5A0E4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1DFA071-AECD-4BF4-9FCA-988EA3C913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4D21-3881-4AA9-A32D-FE2DAF5A0E4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DFA071-AECD-4BF4-9FCA-988EA3C9139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81B4D21-3881-4AA9-A32D-FE2DAF5A0E4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A071-AECD-4BF4-9FCA-988EA3C913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4D21-3881-4AA9-A32D-FE2DAF5A0E4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1DFA071-AECD-4BF4-9FCA-988EA3C9139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4D21-3881-4AA9-A32D-FE2DAF5A0E4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1DFA071-AECD-4BF4-9FCA-988EA3C913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4D21-3881-4AA9-A32D-FE2DAF5A0E4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DFA071-AECD-4BF4-9FCA-988EA3C913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DFA071-AECD-4BF4-9FCA-988EA3C9139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4D21-3881-4AA9-A32D-FE2DAF5A0E4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1DFA071-AECD-4BF4-9FCA-988EA3C9139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81B4D21-3881-4AA9-A32D-FE2DAF5A0E4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81B4D21-3881-4AA9-A32D-FE2DAF5A0E4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DFA071-AECD-4BF4-9FCA-988EA3C91397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2%D1%81%D0%B0%D0%B4%D0%BD%D0%B8%D1%86%D0%B0_(%D0%BA%D0%B0%D1%80%D1%82%D0%B8%D0%BD%D0%B0)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8%D1%82%D0%B0%D0%BB%D1%8C%D1%8F%D0%BD%D1%81%D0%BA%D0%B8%D0%B9_%D0%BF%D0%BE%D0%BB%D0%B4%D0%B5%D0%BD%D1%8C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muzei-mira.com/kartini_russkih_hudojnikov/520-kartina-posledniy-den-pompei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A1%D0%B0%D0%BC%D0%BE%D0%B9%D0%BB%D0%BE%D0%B2%D0%B0,_%D0%AE%D0%BB%D0%B8%D1%8F_%D0%9F%D0%B0%D0%B2%D0%BB%D0%BE%D0%B2%D0%BD%D0%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80686" cy="6858000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691680" y="2276872"/>
            <a:ext cx="6400800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all" spc="25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Выполнила: Шимановская Л.М.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all" spc="25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МБОУ СОШ № 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all" spc="25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Г.Нижнекамск</a:t>
            </a:r>
            <a:endParaRPr kumimoji="0" lang="ru-RU" sz="16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3528" y="-243408"/>
            <a:ext cx="8062664" cy="30517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Художник Карл Павлович Брюллов</a:t>
            </a:r>
            <a:b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pic>
        <p:nvPicPr>
          <p:cNvPr id="7" name="Рисунок 6" descr="BRULLOV_VSADNIC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12632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20072" y="2852936"/>
            <a:ext cx="3299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hlinkClick r:id="rId4" tooltip="Всадница (картина)"/>
              </a:rPr>
              <a:t>Всадница</a:t>
            </a:r>
            <a:r>
              <a:rPr lang="ru-RU" sz="3600" dirty="0" smtClean="0"/>
              <a:t> 1831</a:t>
            </a:r>
            <a:endParaRPr lang="ru-RU" sz="3600" dirty="0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0" y="22768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Портрет графини Ю. П. Самойловой, удаляющейся с бала с воспитанницей </a:t>
            </a:r>
            <a:r>
              <a:rPr lang="ru-RU" dirty="0" err="1"/>
              <a:t>Амацилией</a:t>
            </a:r>
            <a:r>
              <a:rPr lang="ru-RU" dirty="0"/>
              <a:t> </a:t>
            </a:r>
            <a:r>
              <a:rPr lang="ru-RU" dirty="0" err="1" smtClean="0"/>
              <a:t>Пачини</a:t>
            </a:r>
            <a:r>
              <a:rPr lang="ru-RU" dirty="0" smtClean="0"/>
              <a:t> </a:t>
            </a:r>
            <a:r>
              <a:rPr lang="ru-RU" dirty="0"/>
              <a:t>Не позднее 1842</a:t>
            </a:r>
          </a:p>
        </p:txBody>
      </p:sp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4519404" cy="65253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588px-Брюллов_Девушка_в_лес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44420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44208" y="2492896"/>
            <a:ext cx="2699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Девушка в лесу </a:t>
            </a:r>
          </a:p>
          <a:p>
            <a:r>
              <a:rPr lang="ru-RU" sz="2800" dirty="0" smtClean="0"/>
              <a:t>1851—1852  </a:t>
            </a:r>
            <a:endParaRPr lang="ru-RU" sz="2800" dirty="0"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1547664" y="2708920"/>
            <a:ext cx="65229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Спасибо</a:t>
            </a:r>
            <a:r>
              <a:rPr lang="ru-RU" sz="4800" baseline="0" dirty="0" smtClean="0"/>
              <a:t> За Внимание</a:t>
            </a:r>
            <a:endParaRPr lang="ru-RU" sz="4800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927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716016" y="980728"/>
            <a:ext cx="44279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Карл Павлович Брюллов</a:t>
            </a:r>
            <a:r>
              <a:rPr lang="ru-RU" sz="2400" dirty="0"/>
              <a:t> родился в Санкт-Петербурге 12 декабря 1799 года. Его отец – Павел Иванович </a:t>
            </a:r>
            <a:r>
              <a:rPr lang="ru-RU" sz="2400" dirty="0" smtClean="0"/>
              <a:t>Брюллов </a:t>
            </a:r>
            <a:r>
              <a:rPr lang="ru-RU" sz="2400" dirty="0"/>
              <a:t>был известным живописцем, и поэтому художественная судьба маленького Карла была определена сразу после его рождения. Все его братья занимались в Академии художеств, в которой преподавал их отец.</a:t>
            </a:r>
          </a:p>
        </p:txBody>
      </p:sp>
      <p:pic>
        <p:nvPicPr>
          <p:cNvPr id="6" name="Рисунок 5" descr="bryullov-s-borodoy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4800534" cy="43204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1196752"/>
            <a:ext cx="86044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  </a:t>
            </a:r>
            <a:r>
              <a:rPr lang="ru-RU" sz="2800" i="1" dirty="0"/>
              <a:t>В детстве Брюллов</a:t>
            </a:r>
            <a:r>
              <a:rPr lang="ru-RU" sz="2800" dirty="0"/>
              <a:t> очень много болел. До 7–ми лет он почти не вставал с кровати. Но его отец был очень строг к нему, и заставлял рисовать его положенное число фигурок, </a:t>
            </a:r>
            <a:r>
              <a:rPr lang="ru-RU" sz="2800" dirty="0" smtClean="0"/>
              <a:t>лошадок</a:t>
            </a:r>
            <a:r>
              <a:rPr lang="ru-RU" sz="2800" dirty="0"/>
              <a:t>, наравне с остальными братьями. Если Карл не </a:t>
            </a:r>
            <a:r>
              <a:rPr lang="ru-RU" sz="2800" dirty="0" smtClean="0"/>
              <a:t>мог или </a:t>
            </a:r>
            <a:r>
              <a:rPr lang="ru-RU" sz="2800" dirty="0"/>
              <a:t>не успевал это сделать, то самым меньшим наказанием для него было остаться без еды. А однажды за подобную провинность отец так ударил ребенка, что Брюллов остался глухим на одно ухо на всю свою жизнь.</a:t>
            </a: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В Академии художеств Карл учился хорошо, и превосходил всех своих товарищей. Учителя удивлялись, как хорошо рисует этот мальчик. Закончив Академию в 1821 с отличием, Брюллов вступил в Общество поощрения художников. Именно благодаря на средства этого общества он отправляется в Италию, настояв чтоб брат Александр, который закончил академию в один год с ним, ехал туда также. Именно к отъезду в Италию Карл </a:t>
            </a:r>
            <a:r>
              <a:rPr lang="ru-RU" dirty="0" smtClean="0"/>
              <a:t>Брюллов </a:t>
            </a:r>
            <a:r>
              <a:rPr lang="ru-RU" dirty="0"/>
              <a:t>стал Карлом Брюлловым по </a:t>
            </a:r>
            <a:r>
              <a:rPr lang="ru-RU" dirty="0" smtClean="0"/>
              <a:t>настоянию </a:t>
            </a:r>
            <a:r>
              <a:rPr lang="ru-RU" dirty="0" err="1" smtClean="0"/>
              <a:t>пппппп</a:t>
            </a:r>
            <a:r>
              <a:rPr lang="ru-RU" dirty="0" smtClean="0"/>
              <a:t>                     </a:t>
            </a:r>
            <a:r>
              <a:rPr lang="ru-RU" dirty="0" err="1" smtClean="0"/>
              <a:t>апаипаиаиаппипаип</a:t>
            </a:r>
            <a:r>
              <a:rPr lang="ru-RU" dirty="0" smtClean="0"/>
              <a:t>   Александра</a:t>
            </a:r>
            <a:endParaRPr lang="ru-RU" dirty="0"/>
          </a:p>
        </p:txBody>
      </p:sp>
      <p:pic>
        <p:nvPicPr>
          <p:cNvPr id="6" name="Рисунок 5" descr="1321797884_bryullov-karl-pavlovich-italyanskiy-pold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45290"/>
            <a:ext cx="4373153" cy="51127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27984" y="3717032"/>
            <a:ext cx="4932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006600"/>
                </a:solidFill>
                <a:hlinkClick r:id="rId5" tooltip="Итальянский полдень"/>
              </a:rPr>
              <a:t>Итальянский полдень (Итальянка, снимающая виноград</a:t>
            </a:r>
            <a:r>
              <a:rPr lang="ru-RU" sz="2400" u="sng" dirty="0" smtClean="0">
                <a:solidFill>
                  <a:srgbClr val="006600"/>
                </a:solidFill>
                <a:hlinkClick r:id="rId5" tooltip="Итальянский полдень"/>
              </a:rPr>
              <a:t>)</a:t>
            </a:r>
            <a:r>
              <a:rPr lang="ru-RU" sz="2400" u="sng" dirty="0" smtClean="0">
                <a:solidFill>
                  <a:srgbClr val="006600"/>
                </a:solidFill>
              </a:rPr>
              <a:t> </a:t>
            </a:r>
            <a:r>
              <a:rPr lang="ru-RU" sz="2400" dirty="0">
                <a:solidFill>
                  <a:srgbClr val="006600"/>
                </a:solidFill>
              </a:rPr>
              <a:t>1827</a:t>
            </a: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699792" y="188640"/>
            <a:ext cx="3533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/>
              <a:t>Жизнь Брюллова в Европе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548680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Брюллов посетил множество городов Европы, но Италия ему нравилась больше всего, и он провел тут более 12 лет. Именно здесь Брюллов состоялся как художник, стал известным и популярным мастером.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  Жизнь в Италии протекала бурно и весело. К 1829 году Брюллов официально разорвал контракт с обществом поощрения художников, которое снабжала художника средствами на жизнь. Возможно, этому способствовал заказ у Брюллова картины «</a:t>
            </a:r>
            <a:r>
              <a:rPr lang="ru-RU" dirty="0">
                <a:hlinkClick r:id="rId4"/>
              </a:rPr>
              <a:t>Последний день Помпеи</a:t>
            </a:r>
            <a:r>
              <a:rPr lang="ru-RU" dirty="0"/>
              <a:t>» русским богачом Демидовым. Картину Брюллов рисовал 6 лет.</a:t>
            </a:r>
          </a:p>
        </p:txBody>
      </p:sp>
      <p:pic>
        <p:nvPicPr>
          <p:cNvPr id="8" name="Рисунок 7" descr="загруженное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005064"/>
            <a:ext cx="3014437" cy="22989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800px-Karl_Brullov_-_The_Last_Day_of_Pompeii_-_Google_Art_Proje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339752" y="188640"/>
            <a:ext cx="48814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000" b="1" dirty="0"/>
              <a:t>Возвращение Брюллова в Россию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48680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В 1834 году Брюллов был вызван в Россию императором Николаем I. Его картина «Последний день Помпеи» была выставлена в Академии художеств. Уезжаю из Италии он оставил там свою любовь – графиню Самойлову, которая также очень сильно любила художника.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" name="Рисунок 6" descr="430px-Samoil_ar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04864"/>
            <a:ext cx="3528392" cy="445129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51920" y="3284984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Портрет графини </a:t>
            </a:r>
            <a:r>
              <a:rPr lang="ru-RU" sz="2400" dirty="0" smtClean="0">
                <a:hlinkClick r:id="rId4" tooltip="Самойлова, Юлия Павловна"/>
              </a:rPr>
              <a:t>Ю. П. Самойловой</a:t>
            </a:r>
            <a:r>
              <a:rPr lang="ru-RU" sz="2400" dirty="0" smtClean="0"/>
              <a:t> с воспитанницей </a:t>
            </a:r>
            <a:r>
              <a:rPr lang="ru-RU" sz="2400" dirty="0" err="1" smtClean="0"/>
              <a:t>Джованиной</a:t>
            </a:r>
            <a:r>
              <a:rPr lang="ru-RU" sz="2400" dirty="0" smtClean="0"/>
              <a:t> </a:t>
            </a:r>
            <a:r>
              <a:rPr lang="ru-RU" sz="2400" dirty="0" err="1" smtClean="0"/>
              <a:t>Пачини</a:t>
            </a:r>
            <a:r>
              <a:rPr lang="ru-RU" sz="2400" dirty="0" smtClean="0"/>
              <a:t> и арапчонком 1834</a:t>
            </a:r>
            <a:endParaRPr lang="ru-RU" sz="2400" dirty="0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7484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 </a:t>
            </a:r>
            <a:r>
              <a:rPr lang="ru-RU" sz="2000" b="1" dirty="0"/>
              <a:t>В России Карл Павлович Брюллов</a:t>
            </a:r>
            <a:r>
              <a:rPr lang="ru-RU" sz="2000" dirty="0"/>
              <a:t> стал героем. Его встречали с цветами и ликованием. Но личная жизнь в России оставляла желать лучшего. Он влюбился в </a:t>
            </a:r>
            <a:r>
              <a:rPr lang="ru-RU" sz="2000" dirty="0" err="1"/>
              <a:t>Эмилию</a:t>
            </a:r>
            <a:r>
              <a:rPr lang="ru-RU" sz="2000" dirty="0"/>
              <a:t> </a:t>
            </a:r>
            <a:r>
              <a:rPr lang="ru-RU" sz="2000" dirty="0" err="1"/>
              <a:t>Тимм</a:t>
            </a:r>
            <a:r>
              <a:rPr lang="ru-RU" sz="2000" dirty="0"/>
              <a:t>, которая была виртуозной пианисткой. Все было хорошо, но накануне свадьбы она призналась жениху, что давно живет со своим отцом. Все же они расписались, но после свадьбы ничего не поменялось. Отец </a:t>
            </a:r>
            <a:r>
              <a:rPr lang="ru-RU" sz="2000" dirty="0" err="1"/>
              <a:t>Эмилии</a:t>
            </a:r>
            <a:r>
              <a:rPr lang="ru-RU" sz="2000" dirty="0"/>
              <a:t> использовал эту женитьбу как прикрытие, и уже через 2 месяца Брюллову пришлось </a:t>
            </a:r>
            <a:r>
              <a:rPr lang="ru-RU" sz="2000" dirty="0" smtClean="0"/>
              <a:t>  </a:t>
            </a:r>
            <a:r>
              <a:rPr lang="ru-RU" sz="2000" dirty="0" err="1" smtClean="0"/>
              <a:t>рррррррррппппррррр</a:t>
            </a:r>
            <a:r>
              <a:rPr lang="ru-RU" sz="2000" dirty="0" smtClean="0"/>
              <a:t>        расторгнуть </a:t>
            </a:r>
            <a:r>
              <a:rPr lang="ru-RU" sz="2000" dirty="0"/>
              <a:t>брак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  </a:t>
            </a:r>
          </a:p>
        </p:txBody>
      </p:sp>
      <p:pic>
        <p:nvPicPr>
          <p:cNvPr id="7" name="Рисунок 6" descr="P10147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76872"/>
            <a:ext cx="3154796" cy="45811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0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После этого случая пошли различные сплетни, и Брюллова отвергали практически повсюду. Художник стал часто болеть, а особенно не давало покоя ему его больное сердце. В 1849 году он уехал на лечение за границу, и, в конце концов, оказался в Риме в 1850 году. Там же он и умер через два года 23 июня.</a:t>
            </a:r>
            <a:endParaRPr lang="ru-RU" sz="2000" dirty="0"/>
          </a:p>
        </p:txBody>
      </p:sp>
      <p:pic>
        <p:nvPicPr>
          <p:cNvPr id="6" name="Рисунок 5" descr="Брюллов_Распят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916317"/>
            <a:ext cx="3456384" cy="49416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99992" y="3861048"/>
            <a:ext cx="2558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Распятие 1837</a:t>
            </a:r>
            <a:endParaRPr lang="ru-RU" sz="2800" dirty="0"/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</TotalTime>
  <Words>142</Words>
  <Application>Microsoft Office PowerPoint</Application>
  <PresentationFormat>Экран (4:3)</PresentationFormat>
  <Paragraphs>28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Художник Карл Павлович Брюллов</dc:title>
  <dc:creator>school 11</dc:creator>
  <cp:lastModifiedBy>school 11</cp:lastModifiedBy>
  <cp:revision>7</cp:revision>
  <dcterms:created xsi:type="dcterms:W3CDTF">2014-01-30T06:38:43Z</dcterms:created>
  <dcterms:modified xsi:type="dcterms:W3CDTF">2014-01-30T07:48:45Z</dcterms:modified>
</cp:coreProperties>
</file>