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57" r:id="rId2"/>
    <p:sldId id="256" r:id="rId3"/>
    <p:sldId id="262" r:id="rId4"/>
    <p:sldId id="258" r:id="rId5"/>
    <p:sldId id="259" r:id="rId6"/>
    <p:sldId id="261" r:id="rId7"/>
    <p:sldId id="263" r:id="rId8"/>
    <p:sldId id="267" r:id="rId9"/>
    <p:sldId id="264" r:id="rId10"/>
    <p:sldId id="265" r:id="rId11"/>
    <p:sldId id="266" r:id="rId12"/>
    <p:sldId id="274" r:id="rId13"/>
    <p:sldId id="280" r:id="rId14"/>
    <p:sldId id="281" r:id="rId15"/>
    <p:sldId id="279" r:id="rId16"/>
    <p:sldId id="282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B3B"/>
    <a:srgbClr val="FFFF00"/>
    <a:srgbClr val="FF2929"/>
    <a:srgbClr val="EA0000"/>
    <a:srgbClr val="FF6600"/>
    <a:srgbClr val="CC0000"/>
    <a:srgbClr val="320000"/>
    <a:srgbClr val="74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82" y="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3D7D0BC-FB03-4854-8DC7-7235E3D86C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6FE8D6-143B-49BD-9C63-D06FF34EC1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0EF03-D1F3-4CDF-8140-69F9592745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Мультимедиа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25E660E-7F8F-47DD-A55E-D509CFDA52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E00E8E5-D922-4D6B-9747-FBF4C8C6D54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10B2F-2294-4A82-A11D-7A5108C6841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9726F7-B6C9-40A2-BBDF-607EEEAF86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2393265-ACB0-4800-8B0D-4FE031504BB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3AE09C-6F0E-4F70-86A7-2D39B9C949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5EF610-966E-4B47-B3CD-9EE20DEF0D3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83E1D1-79EA-414A-9205-DC65A1A61E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80D7A-3770-4490-A194-B2FADF77ECC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73389B4-F222-4D0C-A81D-9EFC6CF7451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7;&#1088;&#1075;&#1077;&#1081;\Desktop\1%20&#1076;&#1077;&#1082;&#1072;&#1073;&#1088;&#1103;\&#1055;&#1088;&#1086;&#1089;&#1090;&#1099;&#1077;%20&#1087;&#1088;&#1072;&#1074;&#1080;&#1083;&#1072;%20&#1087;&#1088;&#1086;&#1090;&#1080;&#1074;%20&#1057;&#1055;&#1048;&#1044;&#1072;%20%20&#1060;&#1080;&#1083;&#1100;&#1084;%20&#1055;&#1077;&#1088;&#1074;&#1099;&#1081;%20(Mobile).3gp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1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86000" cy="1714500"/>
          </a:xfrm>
          <a:prstGeom prst="rect">
            <a:avLst/>
          </a:prstGeom>
          <a:noFill/>
        </p:spPr>
      </p:pic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838200" y="1676400"/>
            <a:ext cx="228600" cy="5181600"/>
          </a:xfrm>
          <a:prstGeom prst="rect">
            <a:avLst/>
          </a:prstGeom>
          <a:solidFill>
            <a:srgbClr val="FF292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2438400" y="304800"/>
            <a:ext cx="5257800" cy="1905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</a:rPr>
              <a:t>1 декабря </a:t>
            </a:r>
            <a:r>
              <a:rPr lang="ru-RU" sz="6000" b="1" dirty="0" smtClean="0">
                <a:solidFill>
                  <a:srgbClr val="FF0000"/>
                </a:solidFill>
              </a:rPr>
              <a:t>-</a:t>
            </a:r>
            <a:r>
              <a:rPr lang="en-US" sz="4000" b="1" dirty="0">
                <a:solidFill>
                  <a:srgbClr val="00B050"/>
                </a:solidFill>
              </a:rPr>
              <a:t/>
            </a:r>
            <a:br>
              <a:rPr lang="en-US" sz="4000" b="1" dirty="0">
                <a:solidFill>
                  <a:srgbClr val="00B05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Всемирный </a:t>
            </a:r>
            <a:r>
              <a:rPr lang="ru-RU" sz="4000" b="1" dirty="0">
                <a:solidFill>
                  <a:srgbClr val="FF0000"/>
                </a:solidFill>
              </a:rPr>
              <a:t>день борьбы со </a:t>
            </a:r>
            <a:r>
              <a:rPr lang="ru-RU" sz="4000" b="1" dirty="0" err="1">
                <a:solidFill>
                  <a:srgbClr val="FF0000"/>
                </a:solidFill>
              </a:rPr>
              <a:t>СПИДом</a:t>
            </a:r>
            <a:endParaRPr lang="ru-RU" sz="4000" b="1" dirty="0">
              <a:solidFill>
                <a:srgbClr val="FF0000"/>
              </a:solidFill>
            </a:endParaRPr>
          </a:p>
        </p:txBody>
      </p:sp>
      <p:pic>
        <p:nvPicPr>
          <p:cNvPr id="16386" name="Picture 2" descr="&amp;Lcy;&amp;iecy;&amp;ncy;&amp;tcy;&amp;acy; &amp;ncy;&amp;ocy;&amp;vcy;&amp;ocy;&amp;scy;&amp;tcy;&amp;iecy;&amp;jcy; Mobus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95600" y="2362200"/>
            <a:ext cx="4528615" cy="4495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6019800" y="3505200"/>
            <a:ext cx="31242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400" dirty="0" smtClean="0">
                <a:solidFill>
                  <a:schemeClr val="bg1"/>
                </a:solidFill>
              </a:rPr>
              <a:t>.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100000">
              <a:schemeClr val="tx1">
                <a:gamma/>
                <a:shade val="29412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oli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763000" cy="2514600"/>
          </a:xfrm>
          <a:prstGeom prst="rect">
            <a:avLst/>
          </a:prstGeom>
          <a:noFill/>
        </p:spPr>
      </p:pic>
      <p:sp>
        <p:nvSpPr>
          <p:cNvPr id="17416" name="Rectangle 8"/>
          <p:cNvSpPr>
            <a:spLocks noGrp="1" noChangeArrowheads="1"/>
          </p:cNvSpPr>
          <p:nvPr>
            <p:ph idx="1"/>
          </p:nvPr>
        </p:nvSpPr>
        <p:spPr>
          <a:xfrm>
            <a:off x="0" y="1981200"/>
            <a:ext cx="9144000" cy="1676400"/>
          </a:xfrm>
          <a:solidFill>
            <a:schemeClr val="tx2"/>
          </a:solidFill>
          <a:ln/>
        </p:spPr>
        <p:txBody>
          <a:bodyPr/>
          <a:lstStyle/>
          <a:p>
            <a:endParaRPr lang="ru-RU" dirty="0"/>
          </a:p>
        </p:txBody>
      </p:sp>
      <p:pic>
        <p:nvPicPr>
          <p:cNvPr id="17428" name="Picture 20" descr="2a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057400"/>
            <a:ext cx="4648200" cy="3440113"/>
          </a:xfrm>
          <a:prstGeom prst="rect">
            <a:avLst/>
          </a:prstGeom>
          <a:noFill/>
        </p:spPr>
      </p:pic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3657600" y="1981200"/>
            <a:ext cx="2514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передается…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304800" y="24384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Половым путем</a:t>
            </a:r>
          </a:p>
        </p:txBody>
      </p:sp>
      <p:sp>
        <p:nvSpPr>
          <p:cNvPr id="17419" name="Text Box 11"/>
          <p:cNvSpPr txBox="1">
            <a:spLocks noChangeArrowheads="1"/>
          </p:cNvSpPr>
          <p:nvPr/>
        </p:nvSpPr>
        <p:spPr bwMode="auto">
          <a:xfrm>
            <a:off x="5181600" y="50292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Через укусы насекомых</a:t>
            </a:r>
          </a:p>
        </p:txBody>
      </p:sp>
      <p:sp>
        <p:nvSpPr>
          <p:cNvPr id="17420" name="Text Box 12"/>
          <p:cNvSpPr txBox="1">
            <a:spLocks noChangeArrowheads="1"/>
          </p:cNvSpPr>
          <p:nvPr/>
        </p:nvSpPr>
        <p:spPr bwMode="auto">
          <a:xfrm>
            <a:off x="457200" y="4038600"/>
            <a:ext cx="259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При родах</a:t>
            </a:r>
          </a:p>
        </p:txBody>
      </p:sp>
      <p:sp>
        <p:nvSpPr>
          <p:cNvPr id="17421" name="Text Box 13"/>
          <p:cNvSpPr txBox="1">
            <a:spLocks noChangeArrowheads="1"/>
          </p:cNvSpPr>
          <p:nvPr/>
        </p:nvSpPr>
        <p:spPr bwMode="auto">
          <a:xfrm>
            <a:off x="381000" y="49530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С материнским молоком</a:t>
            </a:r>
          </a:p>
        </p:txBody>
      </p:sp>
      <p:sp>
        <p:nvSpPr>
          <p:cNvPr id="17422" name="Text Box 14"/>
          <p:cNvSpPr txBox="1">
            <a:spLocks noChangeArrowheads="1"/>
          </p:cNvSpPr>
          <p:nvPr/>
        </p:nvSpPr>
        <p:spPr bwMode="auto">
          <a:xfrm>
            <a:off x="533400" y="57912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При рукопожатии</a:t>
            </a:r>
          </a:p>
        </p:txBody>
      </p:sp>
      <p:sp>
        <p:nvSpPr>
          <p:cNvPr id="17423" name="Text Box 15"/>
          <p:cNvSpPr txBox="1">
            <a:spLocks noChangeArrowheads="1"/>
          </p:cNvSpPr>
          <p:nvPr/>
        </p:nvSpPr>
        <p:spPr bwMode="auto">
          <a:xfrm>
            <a:off x="5257800" y="3200400"/>
            <a:ext cx="35814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Через совместное использование одноразового шприца</a:t>
            </a:r>
          </a:p>
        </p:txBody>
      </p:sp>
      <p:sp>
        <p:nvSpPr>
          <p:cNvPr id="17424" name="Text Box 16"/>
          <p:cNvSpPr txBox="1">
            <a:spLocks noChangeArrowheads="1"/>
          </p:cNvSpPr>
          <p:nvPr/>
        </p:nvSpPr>
        <p:spPr bwMode="auto">
          <a:xfrm>
            <a:off x="5638800" y="4800600"/>
            <a:ext cx="2971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Воздушно-капельным путем</a:t>
            </a:r>
          </a:p>
        </p:txBody>
      </p:sp>
      <p:sp>
        <p:nvSpPr>
          <p:cNvPr id="17425" name="Text Box 17"/>
          <p:cNvSpPr txBox="1">
            <a:spLocks noChangeArrowheads="1"/>
          </p:cNvSpPr>
          <p:nvPr/>
        </p:nvSpPr>
        <p:spPr bwMode="auto">
          <a:xfrm>
            <a:off x="0" y="4114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Через бытовой контакт</a:t>
            </a:r>
          </a:p>
        </p:txBody>
      </p:sp>
      <p:sp>
        <p:nvSpPr>
          <p:cNvPr id="17426" name="Text Box 18"/>
          <p:cNvSpPr txBox="1">
            <a:spLocks noChangeArrowheads="1"/>
          </p:cNvSpPr>
          <p:nvPr/>
        </p:nvSpPr>
        <p:spPr bwMode="auto">
          <a:xfrm>
            <a:off x="1219200" y="6019800"/>
            <a:ext cx="396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Через пот или слезы</a:t>
            </a:r>
          </a:p>
        </p:txBody>
      </p:sp>
      <p:sp>
        <p:nvSpPr>
          <p:cNvPr id="17427" name="Text Box 19"/>
          <p:cNvSpPr txBox="1">
            <a:spLocks noChangeArrowheads="1"/>
          </p:cNvSpPr>
          <p:nvPr/>
        </p:nvSpPr>
        <p:spPr bwMode="auto">
          <a:xfrm>
            <a:off x="5486400" y="4572000"/>
            <a:ext cx="31242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При попадании в кровь (донорское вливание)</a:t>
            </a:r>
          </a:p>
        </p:txBody>
      </p:sp>
      <p:sp>
        <p:nvSpPr>
          <p:cNvPr id="17430" name="Text Box 22"/>
          <p:cNvSpPr txBox="1">
            <a:spLocks noChangeArrowheads="1"/>
          </p:cNvSpPr>
          <p:nvPr/>
        </p:nvSpPr>
        <p:spPr bwMode="auto">
          <a:xfrm>
            <a:off x="304800" y="5638800"/>
            <a:ext cx="3886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При создании татуировок и </a:t>
            </a:r>
            <a:r>
              <a:rPr lang="ru-RU" sz="2400" dirty="0" err="1">
                <a:solidFill>
                  <a:schemeClr val="bg1"/>
                </a:solidFill>
              </a:rPr>
              <a:t>пирсинга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7431" name="Text Box 23"/>
          <p:cNvSpPr txBox="1">
            <a:spLocks noChangeArrowheads="1"/>
          </p:cNvSpPr>
          <p:nvPr/>
        </p:nvSpPr>
        <p:spPr bwMode="auto">
          <a:xfrm>
            <a:off x="381000" y="32766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solidFill>
                  <a:schemeClr val="bg1"/>
                </a:solidFill>
              </a:rPr>
              <a:t>Во время беременности</a:t>
            </a:r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150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74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7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174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17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74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2000"/>
                                        <p:tgtEl>
                                          <p:spTgt spid="174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20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7" grpId="0"/>
      <p:bldP spid="17418" grpId="0"/>
      <p:bldP spid="17419" grpId="0"/>
      <p:bldP spid="17419" grpId="1"/>
      <p:bldP spid="17420" grpId="0"/>
      <p:bldP spid="17421" grpId="0"/>
      <p:bldP spid="17422" grpId="0"/>
      <p:bldP spid="17422" grpId="1"/>
      <p:bldP spid="17423" grpId="0"/>
      <p:bldP spid="17424" grpId="0"/>
      <p:bldP spid="17424" grpId="1"/>
      <p:bldP spid="17425" grpId="0"/>
      <p:bldP spid="17425" grpId="1"/>
      <p:bldP spid="17426" grpId="0"/>
      <p:bldP spid="17426" grpId="1"/>
      <p:bldP spid="17427" grpId="0"/>
      <p:bldP spid="17430" grpId="0"/>
      <p:bldP spid="1743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43400" cy="1143000"/>
          </a:xfrm>
        </p:spPr>
        <p:txBody>
          <a:bodyPr/>
          <a:lstStyle/>
          <a:p>
            <a:pPr algn="l"/>
            <a:r>
              <a:rPr lang="ru-RU"/>
              <a:t>Статистика…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idx="1"/>
          </p:nvPr>
        </p:nvSpPr>
        <p:spPr>
          <a:xfrm>
            <a:off x="5181600" y="304800"/>
            <a:ext cx="3733800" cy="20574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/>
              <a:t>В настоящее время </a:t>
            </a:r>
            <a:r>
              <a:rPr lang="ru-RU" sz="2000" b="1"/>
              <a:t>число ВИЧ-инфицированных в мире превышает 30 млн</a:t>
            </a:r>
            <a:r>
              <a:rPr lang="ru-RU" sz="2000"/>
              <a:t>, а умерших от этой болезни — 6 млн. человек.</a:t>
            </a:r>
            <a:r>
              <a:rPr lang="ru-RU" sz="2400"/>
              <a:t> 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228600" y="4495800"/>
            <a:ext cx="3352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ru-RU" sz="2000" b="1"/>
              <a:t>Ежедневно заражается более 5 000 человек</a:t>
            </a:r>
            <a:r>
              <a:rPr lang="ru-RU" sz="2000"/>
              <a:t>, что дает основание говорить о пандемии СПИДа.</a:t>
            </a:r>
            <a:r>
              <a:rPr lang="ru-RU" sz="3200"/>
              <a:t> </a:t>
            </a:r>
          </a:p>
        </p:txBody>
      </p:sp>
      <p:pic>
        <p:nvPicPr>
          <p:cNvPr id="28683" name="Picture 11" descr="volonte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685800"/>
            <a:ext cx="1489075" cy="2819400"/>
          </a:xfrm>
          <a:prstGeom prst="rect">
            <a:avLst/>
          </a:prstGeom>
          <a:noFill/>
        </p:spPr>
      </p:pic>
      <p:pic>
        <p:nvPicPr>
          <p:cNvPr id="28684" name="Picture 12" descr="questi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53200" y="2819400"/>
            <a:ext cx="903288" cy="1905000"/>
          </a:xfrm>
          <a:prstGeom prst="rect">
            <a:avLst/>
          </a:prstGeom>
          <a:noFill/>
        </p:spPr>
      </p:pic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6858000" y="5029200"/>
            <a:ext cx="304800" cy="304800"/>
          </a:xfrm>
          <a:prstGeom prst="rect">
            <a:avLst/>
          </a:prstGeom>
          <a:solidFill>
            <a:srgbClr val="FF3B3B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0" presetClass="path" presetSubtype="0" accel="50000" decel="5000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 3.00578E-6 L 0.67083 0.82011 " pathEditMode="relative" rAng="0" ptsTypes="AA">
                                      <p:cBhvr>
                                        <p:cTn id="10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" y="4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3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0"/>
                                        <p:tgtEl>
                                          <p:spTgt spid="28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65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8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28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  <p:bldP spid="28674" grpId="1"/>
      <p:bldP spid="28674" grpId="2"/>
      <p:bldP spid="28676" grpId="0" build="p"/>
      <p:bldP spid="28677" grpId="0"/>
      <p:bldP spid="2868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dirty="0">
                <a:solidFill>
                  <a:schemeClr val="bg1"/>
                </a:solidFill>
              </a:rPr>
              <a:t>Всемирная акция</a:t>
            </a:r>
          </a:p>
        </p:txBody>
      </p:sp>
      <p:pic>
        <p:nvPicPr>
          <p:cNvPr id="36868" name="Picture 4" descr="Foto-Cristo_para o sit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1066800"/>
            <a:ext cx="3571875" cy="5334000"/>
          </a:xfrm>
          <a:prstGeom prst="rect">
            <a:avLst/>
          </a:prstGeom>
          <a:noFill/>
        </p:spPr>
      </p:pic>
      <p:pic>
        <p:nvPicPr>
          <p:cNvPr id="36870" name="Picture 6" descr="532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429000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914400"/>
            <a:ext cx="5334000" cy="3992563"/>
          </a:xfrm>
        </p:spPr>
        <p:txBody>
          <a:bodyPr/>
          <a:lstStyle/>
          <a:p>
            <a:pPr>
              <a:buFontTx/>
              <a:buNone/>
            </a:pPr>
            <a:r>
              <a:rPr lang="ru-RU" sz="3600" dirty="0">
                <a:solidFill>
                  <a:schemeClr val="bg1"/>
                </a:solidFill>
              </a:rPr>
              <a:t>Благотворительные концерты</a:t>
            </a:r>
          </a:p>
        </p:txBody>
      </p:sp>
      <p:pic>
        <p:nvPicPr>
          <p:cNvPr id="37892" name="Picture 4" descr="11883361131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2628900" cy="3924300"/>
          </a:xfrm>
          <a:prstGeom prst="rect">
            <a:avLst/>
          </a:prstGeom>
          <a:noFill/>
        </p:spPr>
      </p:pic>
      <p:pic>
        <p:nvPicPr>
          <p:cNvPr id="37893" name="Picture 5" descr="Copy of PICT317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124200"/>
            <a:ext cx="4622800" cy="34671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9" name="Picture 9" descr="article_7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5257800"/>
            <a:ext cx="4495800" cy="1828800"/>
          </a:xfrm>
        </p:spPr>
        <p:txBody>
          <a:bodyPr/>
          <a:lstStyle/>
          <a:p>
            <a:pPr>
              <a:buFontTx/>
              <a:buNone/>
            </a:pPr>
            <a:r>
              <a:rPr lang="ru-RU" sz="4000" b="1" dirty="0">
                <a:solidFill>
                  <a:schemeClr val="tx1"/>
                </a:solidFill>
              </a:rPr>
              <a:t>Социальная реклама</a:t>
            </a: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Простые правила против СПИДа  Фильм Первый (Mobile).3gp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" y="266700"/>
            <a:ext cx="8517467" cy="63881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228600"/>
            <a:ext cx="5029200" cy="2895600"/>
          </a:xfrm>
        </p:spPr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ВИЧ</a:t>
            </a:r>
            <a:r>
              <a:rPr lang="ru-RU" dirty="0"/>
              <a:t> </a:t>
            </a:r>
            <a:r>
              <a:rPr lang="ru-RU" dirty="0">
                <a:solidFill>
                  <a:schemeClr val="tx1"/>
                </a:solidFill>
              </a:rPr>
              <a:t>– вирус иммунодефицита человека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4114800" y="3581400"/>
            <a:ext cx="50292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4400" dirty="0"/>
              <a:t>СПИД</a:t>
            </a:r>
            <a:r>
              <a:rPr lang="ru-RU" sz="4400" dirty="0">
                <a:solidFill>
                  <a:schemeClr val="tx2"/>
                </a:solidFill>
              </a:rPr>
              <a:t> – </a:t>
            </a:r>
            <a:r>
              <a:rPr lang="ru-RU" sz="4400" dirty="0">
                <a:solidFill>
                  <a:srgbClr val="FFFF00"/>
                </a:solidFill>
              </a:rPr>
              <a:t>синдром приобретенного иммунодефицита</a:t>
            </a:r>
            <a:r>
              <a:rPr lang="ru-RU" sz="4400" dirty="0">
                <a:solidFill>
                  <a:schemeClr val="tx2"/>
                </a:solidFill>
              </a:rPr>
              <a:t> 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066800" y="4267200"/>
            <a:ext cx="1163638" cy="17859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4106" name="WordArt 10"/>
          <p:cNvSpPr>
            <a:spLocks noChangeArrowheads="1" noChangeShapeType="1" noTextEdit="1"/>
          </p:cNvSpPr>
          <p:nvPr/>
        </p:nvSpPr>
        <p:spPr bwMode="auto">
          <a:xfrm>
            <a:off x="6934200" y="609600"/>
            <a:ext cx="1163638" cy="17859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?</a:t>
            </a:r>
          </a:p>
        </p:txBody>
      </p:sp>
      <p:sp>
        <p:nvSpPr>
          <p:cNvPr id="4107" name="WordArt 11"/>
          <p:cNvSpPr>
            <a:spLocks noChangeArrowheads="1" noChangeShapeType="1" noTextEdit="1"/>
          </p:cNvSpPr>
          <p:nvPr/>
        </p:nvSpPr>
        <p:spPr bwMode="auto">
          <a:xfrm>
            <a:off x="838200" y="4343400"/>
            <a:ext cx="1849438" cy="17859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ВИЧ</a:t>
            </a:r>
          </a:p>
        </p:txBody>
      </p:sp>
      <p:sp>
        <p:nvSpPr>
          <p:cNvPr id="4108" name="WordArt 12"/>
          <p:cNvSpPr>
            <a:spLocks noChangeArrowheads="1" noChangeShapeType="1" noTextEdit="1"/>
          </p:cNvSpPr>
          <p:nvPr/>
        </p:nvSpPr>
        <p:spPr bwMode="auto">
          <a:xfrm>
            <a:off x="5791200" y="914400"/>
            <a:ext cx="2819400" cy="20907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СПИД</a:t>
            </a:r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6.11111E-6 8.88889E-6 C 0.06701 0.02686 0.1342 0.05371 0.2276 0.06667 C 0.321 0.07964 0.4769 0.1176 0.56024 0.07825 C 0.64357 0.03889 0.69861 -0.07893 0.7276 -0.17013 C 0.75659 -0.26134 0.75677 -0.3993 0.73437 -0.46898 C 0.71197 -0.53865 0.65538 -0.56504 0.59305 -0.58842 C 0.53072 -0.6118 0.45503 -0.61666 0.36024 -0.60902 C 0.26545 -0.60138 0.08645 -0.55925 0.02413 -0.54236 C -0.0382 -0.52546 -0.02605 -0.51666 -0.01389 -0.50786 " pathEditMode="relative" ptsTypes="aaaaaaaaA">
                                      <p:cBhvr>
                                        <p:cTn id="19" dur="5000" fill="hold"/>
                                        <p:tgtEl>
                                          <p:spTgt spid="4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8.33333E-7 8.67362E-19 C -0.03072 -0.03032 -0.06145 -0.06042 -0.16216 -0.05741 C -0.2625 -0.0544 -0.50712 -0.03958 -0.60348 0.01852 C -0.69983 0.07662 -0.725 0.20301 -0.73959 0.2919 C -0.75417 0.38079 -0.75487 0.49445 -0.69132 0.55185 C -0.62778 0.60926 -0.4573 0.62523 -0.35868 0.63681 C -0.26025 0.64838 -0.16389 0.63843 -0.1 0.62083 C -0.03629 0.60324 0.00122 0.55208 0.02414 0.53102 C 0.04705 0.50996 0.04254 0.50208 0.03803 0.49421 " pathEditMode="relative" ptsTypes="aaaaaaaaA">
                                      <p:cBhvr>
                                        <p:cTn id="21" dur="5000" fill="hold"/>
                                        <p:tgtEl>
                                          <p:spTgt spid="4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9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9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51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100" grpId="0"/>
      <p:bldP spid="4105" grpId="0" animBg="1"/>
      <p:bldP spid="4105" grpId="1" animBg="1"/>
      <p:bldP spid="4105" grpId="2" animBg="1"/>
      <p:bldP spid="4106" grpId="0" animBg="1"/>
      <p:bldP spid="4106" grpId="1" animBg="1"/>
      <p:bldP spid="4106" grpId="2" animBg="1"/>
      <p:bldP spid="4107" grpId="0" animBg="1"/>
      <p:bldP spid="4107" grpId="1" animBg="1"/>
      <p:bldP spid="4107" grpId="2" animBg="1"/>
      <p:bldP spid="4108" grpId="0" animBg="1"/>
      <p:bldP spid="4108" grpId="1" animBg="1"/>
      <p:bldP spid="4108" grpId="2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066800"/>
            <a:ext cx="6934200" cy="1143000"/>
          </a:xfrm>
        </p:spPr>
        <p:txBody>
          <a:bodyPr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ТЕОРИЯ ВОЗНИКНОВЕНИЯ</a:t>
            </a:r>
          </a:p>
        </p:txBody>
      </p:sp>
    </p:spTree>
  </p:cSld>
  <p:clrMapOvr>
    <a:masterClrMapping/>
  </p:clrMapOvr>
  <p:transition spd="slow" advTm="5000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6" presetClass="emph" presetSubtype="0" fill="hold" grpId="1" nodeType="after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229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0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4876800" y="34290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2400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2971800" y="4648200"/>
            <a:ext cx="4267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ru-RU" sz="3200" dirty="0"/>
          </a:p>
        </p:txBody>
      </p:sp>
      <p:pic>
        <p:nvPicPr>
          <p:cNvPr id="8199" name="Picture 7" descr="hi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2819400"/>
            <a:ext cx="2708275" cy="3843455"/>
          </a:xfrm>
          <a:prstGeom prst="rect">
            <a:avLst/>
          </a:prstGeom>
          <a:noFill/>
        </p:spPr>
      </p:pic>
      <p:pic>
        <p:nvPicPr>
          <p:cNvPr id="8200" name="Picture 8" descr="1173694521_b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457200"/>
            <a:ext cx="3497263" cy="3505200"/>
          </a:xfrm>
          <a:prstGeom prst="rect">
            <a:avLst/>
          </a:prstGeom>
          <a:noFill/>
        </p:spPr>
      </p:pic>
      <p:pic>
        <p:nvPicPr>
          <p:cNvPr id="7" name="Picture 11" descr="volonte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228600"/>
            <a:ext cx="965886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WordArt 6"/>
          <p:cNvSpPr>
            <a:spLocks noChangeArrowheads="1" noChangeShapeType="1" noTextEdit="1"/>
          </p:cNvSpPr>
          <p:nvPr/>
        </p:nvSpPr>
        <p:spPr bwMode="auto">
          <a:xfrm>
            <a:off x="1219200" y="152400"/>
            <a:ext cx="6705600" cy="16335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2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Теория 1</a:t>
            </a:r>
          </a:p>
        </p:txBody>
      </p:sp>
      <p:pic>
        <p:nvPicPr>
          <p:cNvPr id="1026" name="Picture 2" descr="C:\Users\Сергей\Desktop\1 декабря\9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62318" y="1905000"/>
            <a:ext cx="6610082" cy="426650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2133600" y="1371600"/>
            <a:ext cx="6705600" cy="16335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2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Теория 2</a:t>
            </a:r>
          </a:p>
        </p:txBody>
      </p:sp>
      <p:pic>
        <p:nvPicPr>
          <p:cNvPr id="11269" name="Picture 5" descr="C:\Users\Сергей\Desktop\1 декабря\b_3475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09800" y="1828800"/>
            <a:ext cx="6248400" cy="46863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WordArt 4"/>
          <p:cNvSpPr>
            <a:spLocks noChangeArrowheads="1" noChangeShapeType="1" noTextEdit="1"/>
          </p:cNvSpPr>
          <p:nvPr/>
        </p:nvSpPr>
        <p:spPr bwMode="auto">
          <a:xfrm>
            <a:off x="1295400" y="4876800"/>
            <a:ext cx="6705600" cy="16335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320000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Теория 3</a:t>
            </a:r>
          </a:p>
        </p:txBody>
      </p:sp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quebechi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210134">
            <a:off x="-1566069" y="-1405731"/>
            <a:ext cx="5799138" cy="7543800"/>
          </a:xfrm>
          <a:prstGeom prst="rect">
            <a:avLst/>
          </a:prstGeom>
          <a:noFill/>
        </p:spPr>
      </p:pic>
      <p:pic>
        <p:nvPicPr>
          <p:cNvPr id="18436" name="Picture 4" descr="quebecsyphil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0450" y="3276600"/>
            <a:ext cx="4273550" cy="5562600"/>
          </a:xfrm>
          <a:prstGeom prst="rect">
            <a:avLst/>
          </a:prstGeom>
          <a:noFill/>
        </p:spPr>
      </p:pic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19600" y="457200"/>
            <a:ext cx="4724400" cy="4525963"/>
          </a:xfrm>
        </p:spPr>
        <p:txBody>
          <a:bodyPr/>
          <a:lstStyle/>
          <a:p>
            <a:pPr>
              <a:buFontTx/>
              <a:buNone/>
            </a:pPr>
            <a:r>
              <a:rPr lang="ru-RU" sz="2800">
                <a:solidFill>
                  <a:schemeClr val="bg1"/>
                </a:solidFill>
              </a:rPr>
              <a:t>До сих пор не существует вакцин для профилактики СПИДа и недостаточно эффективны методы лекарственной терапии этого заболевания. </a:t>
            </a:r>
          </a:p>
        </p:txBody>
      </p:sp>
      <p:sp>
        <p:nvSpPr>
          <p:cNvPr id="18450" name="Rectangle 18"/>
          <p:cNvSpPr>
            <a:spLocks noGrp="1" noChangeArrowheads="1"/>
          </p:cNvSpPr>
          <p:nvPr>
            <p:ph type="media" sz="half" idx="2"/>
          </p:nvPr>
        </p:nvSpPr>
        <p:spPr/>
      </p:sp>
      <p:sp>
        <p:nvSpPr>
          <p:cNvPr id="18438" name="Rectangle 6"/>
          <p:cNvSpPr>
            <a:spLocks noChangeArrowheads="1"/>
          </p:cNvSpPr>
          <p:nvPr/>
        </p:nvSpPr>
        <p:spPr bwMode="auto">
          <a:xfrm>
            <a:off x="0" y="4343400"/>
            <a:ext cx="5715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ru-RU" sz="2800" i="1" dirty="0">
                <a:solidFill>
                  <a:schemeClr val="bg1"/>
                </a:solidFill>
              </a:rPr>
              <a:t>Основная проблема создания лекарственных препаратов заключается в высокой изменчивости структуры и свойства ВИЧ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8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20"/>
                            </p:stCondLst>
                            <p:childTnLst>
                              <p:par>
                                <p:cTn id="20" presetID="27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184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 build="p"/>
      <p:bldP spid="18438" grpId="1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1"/>
            </a:gs>
            <a:gs pos="50000">
              <a:srgbClr val="CC0000"/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39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09800"/>
            <a:ext cx="3132138" cy="4197109"/>
          </a:xfrm>
          <a:prstGeom prst="rect">
            <a:avLst/>
          </a:prstGeom>
          <a:noFill/>
        </p:spPr>
      </p:pic>
      <p:sp>
        <p:nvSpPr>
          <p:cNvPr id="14341" name="WordArt 5"/>
          <p:cNvSpPr>
            <a:spLocks noChangeArrowheads="1" noChangeShapeType="1" noTextEdit="1"/>
          </p:cNvSpPr>
          <p:nvPr/>
        </p:nvSpPr>
        <p:spPr bwMode="auto">
          <a:xfrm>
            <a:off x="1752600" y="457200"/>
            <a:ext cx="6096000" cy="1404938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ru-R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1981 год…</a:t>
            </a:r>
          </a:p>
        </p:txBody>
      </p:sp>
      <p:pic>
        <p:nvPicPr>
          <p:cNvPr id="14345" name="Picture 9" descr="39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158375"/>
            <a:ext cx="3182937" cy="421779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2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1" grpId="1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782</TotalTime>
  <Words>149</Words>
  <Application>Microsoft Office PowerPoint</Application>
  <PresentationFormat>Экран (4:3)</PresentationFormat>
  <Paragraphs>34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Трек</vt:lpstr>
      <vt:lpstr>1 декабря - Всемирный день борьбы со СПИДом</vt:lpstr>
      <vt:lpstr>ВИЧ – вирус иммунодефицита человека </vt:lpstr>
      <vt:lpstr>ТЕОРИЯ ВОЗНИКНОВЕНИЯ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Статистика…</vt:lpstr>
      <vt:lpstr>Слайд 13</vt:lpstr>
      <vt:lpstr>Слайд 14</vt:lpstr>
      <vt:lpstr>Слайд 15</vt:lpstr>
      <vt:lpstr>Слайд 16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Сергей</cp:lastModifiedBy>
  <cp:revision>23</cp:revision>
  <cp:lastPrinted>1601-01-01T00:00:00Z</cp:lastPrinted>
  <dcterms:created xsi:type="dcterms:W3CDTF">1601-01-01T00:00:00Z</dcterms:created>
  <dcterms:modified xsi:type="dcterms:W3CDTF">2014-11-29T13:25:37Z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