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4" r:id="rId13"/>
    <p:sldId id="268" r:id="rId14"/>
    <p:sldId id="269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54" autoAdjust="0"/>
    <p:restoredTop sz="94660"/>
  </p:normalViewPr>
  <p:slideViewPr>
    <p:cSldViewPr>
      <p:cViewPr varScale="1">
        <p:scale>
          <a:sx n="83" d="100"/>
          <a:sy n="83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B5F79DD-B06E-4377-B30A-6ECBE9F55DCC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EC6647A-44E8-48D1-97E2-B57CE5BC7D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357166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Гӧбӧчӧ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тӧрис 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градвыв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пуктас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свеклӧ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морков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картупель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кӧчан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3600" u="sng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Вӧв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600" u="sng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мӧс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u="sng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порсь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u="sng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ыж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менам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радейтана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гортса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пемӧсъяс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И 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Гриша, и Коля, и Паша </a:t>
            </a:r>
            <a:r>
              <a:rPr lang="ru-RU" sz="3600" dirty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ставныс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волісны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ордйысьӧм вылӧ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C000"/>
                </a:solidFill>
              </a:rPr>
              <a:t>1) </a:t>
            </a:r>
            <a:r>
              <a:rPr lang="ru-RU" sz="3200" dirty="0" err="1">
                <a:solidFill>
                  <a:srgbClr val="FFC000"/>
                </a:solidFill>
              </a:rPr>
              <a:t>Ловпуяс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пипуяс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кыдзьяс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пелысьяс</a:t>
            </a:r>
            <a:r>
              <a:rPr lang="ru-RU" sz="3200" dirty="0">
                <a:solidFill>
                  <a:srgbClr val="FFC000"/>
                </a:solidFill>
              </a:rPr>
              <a:t> – </a:t>
            </a:r>
            <a:r>
              <a:rPr lang="ru-RU" sz="3200" dirty="0" err="1">
                <a:solidFill>
                  <a:srgbClr val="FFC000"/>
                </a:solidFill>
              </a:rPr>
              <a:t>ставыс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регыд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нин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кышӧдчасны вижӧдӧм коръяснас</a:t>
            </a:r>
            <a:r>
              <a:rPr lang="ru-RU" sz="3200" dirty="0">
                <a:solidFill>
                  <a:srgbClr val="FFC000"/>
                </a:solidFill>
              </a:rPr>
              <a:t>. 2) </a:t>
            </a:r>
            <a:r>
              <a:rPr lang="ru-RU" sz="3200" dirty="0" err="1">
                <a:solidFill>
                  <a:srgbClr val="FFC000"/>
                </a:solidFill>
              </a:rPr>
              <a:t>Эз</a:t>
            </a:r>
            <a:r>
              <a:rPr lang="ru-RU" sz="3200" dirty="0">
                <a:solidFill>
                  <a:srgbClr val="FFC000"/>
                </a:solidFill>
              </a:rPr>
              <a:t> кокни </a:t>
            </a:r>
            <a:r>
              <a:rPr lang="ru-RU" sz="3200" dirty="0" err="1">
                <a:solidFill>
                  <a:srgbClr val="FFC000"/>
                </a:solidFill>
              </a:rPr>
              <a:t>вӧв восьлавны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вӧрса туйӧд</a:t>
            </a:r>
            <a:r>
              <a:rPr lang="ru-RU" sz="3200" dirty="0">
                <a:solidFill>
                  <a:srgbClr val="FFC000"/>
                </a:solidFill>
              </a:rPr>
              <a:t>. </a:t>
            </a:r>
            <a:r>
              <a:rPr lang="ru-RU" sz="3200" dirty="0" err="1">
                <a:solidFill>
                  <a:srgbClr val="FFC000"/>
                </a:solidFill>
              </a:rPr>
              <a:t>Быдторйыс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паныдасьліс</a:t>
            </a:r>
            <a:r>
              <a:rPr lang="ru-RU" sz="3200" dirty="0">
                <a:solidFill>
                  <a:srgbClr val="FFC000"/>
                </a:solidFill>
              </a:rPr>
              <a:t> кок </a:t>
            </a:r>
            <a:r>
              <a:rPr lang="ru-RU" sz="3200" dirty="0" err="1">
                <a:solidFill>
                  <a:srgbClr val="FFC000"/>
                </a:solidFill>
              </a:rPr>
              <a:t>улын</a:t>
            </a:r>
            <a:r>
              <a:rPr lang="ru-RU" sz="3200" dirty="0">
                <a:solidFill>
                  <a:srgbClr val="FFC000"/>
                </a:solidFill>
              </a:rPr>
              <a:t>: </a:t>
            </a:r>
            <a:r>
              <a:rPr lang="ru-RU" sz="3200" dirty="0" err="1">
                <a:solidFill>
                  <a:srgbClr val="FFC000"/>
                </a:solidFill>
              </a:rPr>
              <a:t>пӧрӧм пуяс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вутшъяс</a:t>
            </a:r>
            <a:r>
              <a:rPr lang="ru-RU" sz="3200" dirty="0">
                <a:solidFill>
                  <a:srgbClr val="FFC000"/>
                </a:solidFill>
              </a:rPr>
              <a:t>, зыбуч </a:t>
            </a:r>
            <a:r>
              <a:rPr lang="ru-RU" sz="3200" dirty="0" err="1">
                <a:solidFill>
                  <a:srgbClr val="FFC000"/>
                </a:solidFill>
              </a:rPr>
              <a:t>местаяс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визув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шоръяс</a:t>
            </a:r>
            <a:r>
              <a:rPr lang="ru-RU" sz="3200" dirty="0">
                <a:solidFill>
                  <a:srgbClr val="FFC000"/>
                </a:solidFill>
              </a:rPr>
              <a:t>. 3) </a:t>
            </a:r>
            <a:r>
              <a:rPr lang="ru-RU" sz="3200" dirty="0" err="1">
                <a:solidFill>
                  <a:srgbClr val="FFC000"/>
                </a:solidFill>
              </a:rPr>
              <a:t>Пӧрысьяс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томъяс</a:t>
            </a:r>
            <a:r>
              <a:rPr lang="ru-RU" sz="3200" dirty="0">
                <a:solidFill>
                  <a:srgbClr val="FFC000"/>
                </a:solidFill>
              </a:rPr>
              <a:t>, челядь – </a:t>
            </a:r>
            <a:r>
              <a:rPr lang="ru-RU" sz="3200" dirty="0" err="1">
                <a:solidFill>
                  <a:srgbClr val="FFC000"/>
                </a:solidFill>
              </a:rPr>
              <a:t>ставныс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лэччӧмаӧсь ю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дорӧ</a:t>
            </a:r>
            <a:r>
              <a:rPr lang="ru-RU" sz="3200" dirty="0">
                <a:solidFill>
                  <a:srgbClr val="FFC000"/>
                </a:solidFill>
              </a:rPr>
              <a:t>. 4) </a:t>
            </a:r>
            <a:r>
              <a:rPr lang="ru-RU" sz="3200" dirty="0" err="1">
                <a:solidFill>
                  <a:srgbClr val="FFC000"/>
                </a:solidFill>
              </a:rPr>
              <a:t>Нэм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чӧжыс уджаліс-керліс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шойччӧг эз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тӧдлы</a:t>
            </a:r>
            <a:r>
              <a:rPr lang="ru-RU" sz="3200" dirty="0">
                <a:solidFill>
                  <a:srgbClr val="FFC000"/>
                </a:solidFill>
              </a:rPr>
              <a:t>: </a:t>
            </a:r>
            <a:r>
              <a:rPr lang="ru-RU" sz="3200" dirty="0" err="1">
                <a:solidFill>
                  <a:srgbClr val="FFC000"/>
                </a:solidFill>
              </a:rPr>
              <a:t>му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кокис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видз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вӧчис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кыйсис</a:t>
            </a:r>
            <a:r>
              <a:rPr lang="ru-RU" sz="3200" dirty="0">
                <a:solidFill>
                  <a:srgbClr val="FFC000"/>
                </a:solidFill>
              </a:rPr>
              <a:t>, </a:t>
            </a:r>
            <a:r>
              <a:rPr lang="ru-RU" sz="3200" dirty="0" err="1">
                <a:solidFill>
                  <a:srgbClr val="FFC000"/>
                </a:solidFill>
              </a:rPr>
              <a:t>кер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лэдзис</a:t>
            </a:r>
            <a:r>
              <a:rPr lang="ru-RU" sz="3200" dirty="0">
                <a:solidFill>
                  <a:srgbClr val="FFC000"/>
                </a:solidFill>
              </a:rPr>
              <a:t>. 5) </a:t>
            </a:r>
            <a:r>
              <a:rPr lang="ru-RU" sz="3200" dirty="0" err="1">
                <a:solidFill>
                  <a:srgbClr val="FFC000"/>
                </a:solidFill>
              </a:rPr>
              <a:t>Найӧ олісны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кыкӧн</a:t>
            </a:r>
            <a:r>
              <a:rPr lang="ru-RU" sz="3200" dirty="0">
                <a:solidFill>
                  <a:srgbClr val="FFC000"/>
                </a:solidFill>
              </a:rPr>
              <a:t>: </a:t>
            </a:r>
            <a:r>
              <a:rPr lang="ru-RU" sz="3200" dirty="0" err="1">
                <a:solidFill>
                  <a:srgbClr val="FFC000"/>
                </a:solidFill>
              </a:rPr>
              <a:t>Ульяна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пӧч </a:t>
            </a:r>
            <a:r>
              <a:rPr lang="ru-RU" sz="3200" dirty="0">
                <a:solidFill>
                  <a:srgbClr val="FFC000"/>
                </a:solidFill>
              </a:rPr>
              <a:t>да </a:t>
            </a:r>
            <a:r>
              <a:rPr lang="ru-RU" sz="3200" dirty="0" err="1">
                <a:solidFill>
                  <a:srgbClr val="FFC000"/>
                </a:solidFill>
              </a:rPr>
              <a:t>небыдик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гӧна </a:t>
            </a:r>
            <a:r>
              <a:rPr lang="ru-RU" sz="3200" dirty="0">
                <a:solidFill>
                  <a:srgbClr val="FFC000"/>
                </a:solidFill>
              </a:rPr>
              <a:t>Дорофей кань. </a:t>
            </a:r>
          </a:p>
          <a:p>
            <a:pPr algn="just"/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3417002"/>
          </a:xfrm>
        </p:spPr>
        <p:txBody>
          <a:bodyPr/>
          <a:lstStyle/>
          <a:p>
            <a:r>
              <a:rPr lang="ru-RU" sz="3600" dirty="0" err="1" smtClean="0"/>
              <a:t>1.Кутшӧм сӧмын тшак</a:t>
            </a:r>
            <a:r>
              <a:rPr lang="ru-RU" sz="3600" dirty="0" smtClean="0"/>
              <a:t> </a:t>
            </a:r>
            <a:r>
              <a:rPr lang="ru-RU" sz="3600" dirty="0" err="1" smtClean="0"/>
              <a:t>оз</a:t>
            </a:r>
            <a:r>
              <a:rPr lang="ru-RU" sz="3600" dirty="0" smtClean="0"/>
              <a:t> </a:t>
            </a:r>
            <a:r>
              <a:rPr lang="ru-RU" sz="3600" dirty="0" err="1" smtClean="0"/>
              <a:t>быдмы</a:t>
            </a:r>
            <a:r>
              <a:rPr lang="ru-RU" sz="3600" dirty="0" smtClean="0"/>
              <a:t> </a:t>
            </a:r>
            <a:r>
              <a:rPr lang="ru-RU" sz="3600" dirty="0" err="1" smtClean="0"/>
              <a:t>миян</a:t>
            </a:r>
            <a:r>
              <a:rPr lang="ru-RU" sz="3600" dirty="0" smtClean="0"/>
              <a:t> </a:t>
            </a:r>
            <a:r>
              <a:rPr lang="ru-RU" sz="3600" dirty="0" err="1" smtClean="0"/>
              <a:t>вӧрын: ягсер</a:t>
            </a:r>
            <a:r>
              <a:rPr lang="ru-RU" sz="3600" dirty="0" smtClean="0"/>
              <a:t>, </a:t>
            </a:r>
            <a:r>
              <a:rPr lang="ru-RU" sz="3600" dirty="0" err="1" smtClean="0"/>
              <a:t>ельдӧг, гоб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2. Печора, </a:t>
            </a:r>
            <a:r>
              <a:rPr lang="ru-RU" sz="3600" dirty="0" err="1" smtClean="0"/>
              <a:t>Эжва</a:t>
            </a:r>
            <a:r>
              <a:rPr lang="ru-RU" sz="3600" dirty="0" smtClean="0"/>
              <a:t>, Летка – </a:t>
            </a:r>
            <a:r>
              <a:rPr lang="ru-RU" sz="3600" dirty="0" err="1" smtClean="0"/>
              <a:t>Комиын</a:t>
            </a:r>
            <a:r>
              <a:rPr lang="ru-RU" sz="3600" dirty="0" smtClean="0"/>
              <a:t> </a:t>
            </a:r>
            <a:r>
              <a:rPr lang="ru-RU" sz="3600" dirty="0" err="1" smtClean="0"/>
              <a:t>визувтысь</a:t>
            </a:r>
            <a:r>
              <a:rPr lang="ru-RU" sz="3600" dirty="0" smtClean="0"/>
              <a:t> </a:t>
            </a:r>
            <a:r>
              <a:rPr lang="ru-RU" sz="3600" dirty="0" err="1" smtClean="0"/>
              <a:t>юяс</a:t>
            </a:r>
            <a:r>
              <a:rPr lang="ru-RU" sz="3600" dirty="0" smtClean="0"/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286124"/>
            <a:ext cx="7772400" cy="3069436"/>
          </a:xfrm>
        </p:spPr>
        <p:txBody>
          <a:bodyPr/>
          <a:lstStyle/>
          <a:p>
            <a:pPr>
              <a:buNone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3200" dirty="0" smtClean="0"/>
          </a:p>
        </p:txBody>
      </p:sp>
      <p:sp>
        <p:nvSpPr>
          <p:cNvPr id="4" name="Кольцо 3"/>
          <p:cNvSpPr/>
          <p:nvPr/>
        </p:nvSpPr>
        <p:spPr>
          <a:xfrm>
            <a:off x="1071538" y="3143248"/>
            <a:ext cx="857256" cy="78581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3108" y="3286124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43108" y="3643314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314324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071810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71868" y="314324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86314" y="3143248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3143248"/>
            <a:ext cx="404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715008" y="3714752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00" y="4786322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5984" y="4714884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571868" y="4786322"/>
            <a:ext cx="785818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ольцо 18"/>
          <p:cNvSpPr/>
          <p:nvPr/>
        </p:nvSpPr>
        <p:spPr>
          <a:xfrm>
            <a:off x="5357818" y="4714884"/>
            <a:ext cx="857256" cy="78581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Минус 20"/>
          <p:cNvSpPr/>
          <p:nvPr/>
        </p:nvSpPr>
        <p:spPr>
          <a:xfrm>
            <a:off x="4500562" y="5000636"/>
            <a:ext cx="714380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4714884"/>
            <a:ext cx="404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4714884"/>
            <a:ext cx="404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357950" y="5286388"/>
            <a:ext cx="71438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FFC000"/>
                </a:solidFill>
              </a:rPr>
              <a:t>1)Б, 2)А, 3)В, 4)Д, 5)Г.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2064"/>
            <a:ext cx="8258204" cy="15596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Picture 2" descr="F:\Picturs\Животный мир\Олени, Лоси, Козлы и Бараны\00016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428892" cy="2585695"/>
          </a:xfrm>
          <a:prstGeom prst="rect">
            <a:avLst/>
          </a:prstGeom>
          <a:noFill/>
        </p:spPr>
      </p:pic>
      <p:pic>
        <p:nvPicPr>
          <p:cNvPr id="50179" name="Picture 3" descr="F:\Picturs\Животный мир\Олени, Лоси, Козлы и Бараны\00016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2301879" cy="2500329"/>
          </a:xfrm>
          <a:prstGeom prst="rect">
            <a:avLst/>
          </a:prstGeom>
          <a:noFill/>
        </p:spPr>
      </p:pic>
      <p:pic>
        <p:nvPicPr>
          <p:cNvPr id="50180" name="Picture 4" descr="F:\Picturs\Животный мир\Коровы, Зубры, Свиньи\0001415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1"/>
            <a:ext cx="2825887" cy="2428892"/>
          </a:xfrm>
          <a:prstGeom prst="rect">
            <a:avLst/>
          </a:prstGeom>
          <a:noFill/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пемӧсъяс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156174"/>
            <a:ext cx="6858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пемӧсъяс</a:t>
            </a:r>
            <a:endParaRPr lang="ru-RU" sz="8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800" dirty="0" err="1" smtClean="0">
                <a:solidFill>
                  <a:srgbClr val="FFC000"/>
                </a:solidFill>
              </a:rPr>
              <a:t>Заповедникын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err="1" smtClean="0">
                <a:solidFill>
                  <a:srgbClr val="FFC000"/>
                </a:solidFill>
              </a:rPr>
              <a:t>олӧны гырысь</a:t>
            </a:r>
            <a:r>
              <a:rPr lang="ru-RU" sz="4800" dirty="0" smtClean="0">
                <a:solidFill>
                  <a:srgbClr val="FFC000"/>
                </a:solidFill>
              </a:rPr>
              <a:t> </a:t>
            </a:r>
            <a:r>
              <a:rPr lang="ru-RU" sz="4800" dirty="0" err="1" smtClean="0">
                <a:solidFill>
                  <a:srgbClr val="FFC000"/>
                </a:solidFill>
              </a:rPr>
              <a:t>пемӧсъяс: лолаяс</a:t>
            </a:r>
            <a:r>
              <a:rPr lang="ru-RU" sz="4800" dirty="0" smtClean="0">
                <a:solidFill>
                  <a:srgbClr val="FFC000"/>
                </a:solidFill>
              </a:rPr>
              <a:t>, </a:t>
            </a:r>
            <a:r>
              <a:rPr lang="ru-RU" sz="4800" dirty="0" err="1" smtClean="0">
                <a:solidFill>
                  <a:srgbClr val="FFC000"/>
                </a:solidFill>
              </a:rPr>
              <a:t>кӧръяс, вӧрса порсьяс</a:t>
            </a:r>
            <a:r>
              <a:rPr lang="ru-RU" sz="4800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Picturs\Животный мир\Собаки, Волки, Шакалы, Лисы\00018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57422" cy="1969998"/>
          </a:xfrm>
          <a:prstGeom prst="rect">
            <a:avLst/>
          </a:prstGeom>
          <a:noFill/>
        </p:spPr>
      </p:pic>
      <p:pic>
        <p:nvPicPr>
          <p:cNvPr id="52227" name="Picture 3" descr="F:\Picturs\Животный мир\Собаки, Волки, Шакалы, Лисы\00018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2714644" cy="1928802"/>
          </a:xfrm>
          <a:prstGeom prst="rect">
            <a:avLst/>
          </a:prstGeom>
          <a:noFill/>
        </p:spPr>
      </p:pic>
      <p:pic>
        <p:nvPicPr>
          <p:cNvPr id="52228" name="Picture 4" descr="F:\Picturs\Животный мир\Медведи\000155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214678" cy="1928802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214554"/>
            <a:ext cx="2428875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0"/>
            <a:ext cx="242887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071678"/>
            <a:ext cx="2571768" cy="218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572008"/>
            <a:ext cx="2786050" cy="216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500570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4572008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Picturs\Животный мир\Собаки, Волки, Шакалы, Лисы\00018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1795201" cy="1500174"/>
          </a:xfrm>
          <a:prstGeom prst="rect">
            <a:avLst/>
          </a:prstGeom>
          <a:noFill/>
        </p:spPr>
      </p:pic>
      <p:pic>
        <p:nvPicPr>
          <p:cNvPr id="3" name="Picture 4" descr="F:\Picturs\Животный мир\Медведи\000155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2143140" cy="1571636"/>
          </a:xfrm>
          <a:prstGeom prst="rect">
            <a:avLst/>
          </a:prstGeom>
          <a:noFill/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7166"/>
            <a:ext cx="19431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F:\Picturs\Животный мир\Собаки, Волки, Шакалы, Лисы\00018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14290"/>
            <a:ext cx="1785950" cy="1571636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357694"/>
            <a:ext cx="2143140" cy="180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357694"/>
            <a:ext cx="22860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28625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206" y="4286256"/>
            <a:ext cx="19287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049844"/>
            <a:ext cx="80010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ПРОПУСК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уджалі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бура,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ставсӧ гӧгӧрвои, уджъяс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вӧліны кокниӧсь, тӧдмалі уна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выльтор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уджалі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бура,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зіли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ставсӧ гӧгӧрвоны, ӧткымын удж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вӧчи сьӧкыдпырысь, тӧдмалі уна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выльтор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Зіли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уджавны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бура,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унатор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гӧгӧрвои,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эмӧсь сьӧкыдлунъяс уджъяс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вӧчӧмын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тӧдмалі уна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выльтор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Нинӧм эг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гӧгӧрво, талун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эг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уджав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Пукта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аслым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талунъя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уджысь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_____  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123172"/>
            <a:ext cx="71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Гортса</a:t>
            </a:r>
            <a:r>
              <a:rPr lang="ru-RU" sz="44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</a:t>
            </a:r>
            <a:r>
              <a:rPr lang="ru-RU" sz="44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Лыддьыны</a:t>
            </a:r>
            <a:r>
              <a:rPr lang="ru-RU" sz="44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 параграф</a:t>
            </a:r>
            <a:endParaRPr lang="ru-RU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srgbClr val="FFC000"/>
                </a:solidFill>
              </a:rPr>
              <a:t>вӧчны</a:t>
            </a:r>
            <a:r>
              <a:rPr lang="ru-RU" sz="4400" dirty="0" err="1"/>
              <a:t> </a:t>
            </a:r>
            <a:r>
              <a:rPr lang="ru-RU" sz="4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106 </a:t>
            </a:r>
            <a:r>
              <a:rPr lang="ru-RU" sz="44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</a:t>
            </a:r>
            <a:r>
              <a:rPr lang="ru-RU" sz="44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75 л.б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360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Гӧбӧчӧ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тӧрис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градвыв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пуктас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и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свеклӧ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морков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картупель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кӧчан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Вӧв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мӧс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порсь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ыж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менам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радейтана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гортса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пемӧсъяс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И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Гриша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Коля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Паша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C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ставныс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волісны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ордйысьӧм вылӧ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1429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ӧтвывтан</a:t>
            </a:r>
            <a:endParaRPr lang="ru-RU" sz="8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торйӧдан</a:t>
            </a:r>
            <a:endParaRPr lang="ru-RU" sz="8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чуксалан</a:t>
            </a:r>
            <a:endParaRPr lang="ru-RU" sz="80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йитан</a:t>
            </a:r>
            <a:endParaRPr lang="ru-RU" sz="8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4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0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ӧтвывтан</a:t>
            </a:r>
            <a:endParaRPr lang="ru-RU" sz="80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торйӧдан</a:t>
            </a:r>
            <a:endParaRPr lang="ru-RU" sz="8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чуксалан</a:t>
            </a:r>
            <a:endParaRPr lang="ru-RU" sz="8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0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йитан</a:t>
            </a:r>
            <a:endParaRPr lang="ru-RU" sz="8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71546"/>
            <a:ext cx="752886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u="sng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ӧтвывтан</a:t>
            </a:r>
            <a:endParaRPr lang="ru-RU" sz="8800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2295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8715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srgbClr val="FFC000"/>
                </a:solidFill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5400" dirty="0" err="1" smtClean="0">
                <a:solidFill>
                  <a:srgbClr val="FFC000"/>
                </a:solidFill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шым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тӧлысь квайтӧд </a:t>
            </a:r>
            <a:r>
              <a:rPr lang="ru-RU" sz="5400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лун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Классын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 err="1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удж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err="1" smtClean="0">
                <a:solidFill>
                  <a:srgbClr val="FFC000"/>
                </a:solidFill>
                <a:latin typeface="Calibri"/>
                <a:ea typeface="Calibri" pitchFamily="34" charset="0"/>
                <a:cs typeface="Times New Roman" pitchFamily="18" charset="0"/>
              </a:rPr>
              <a:t>Ö</a:t>
            </a: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тсяма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юкӧдъяс бердын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5400" dirty="0" err="1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ӧтвывтан кывъяс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lang="ru-RU" sz="5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5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 </a:t>
            </a:r>
            <a:r>
              <a:rPr lang="ru-RU" sz="4000" u="sng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ниа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дукыс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lang="ru-RU" sz="4000" u="sng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кыдз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кӧрыс </a:t>
            </a:r>
            <a:r>
              <a:rPr lang="ru-RU" sz="4000" dirty="0">
                <a:solidFill>
                  <a:prstClr val="white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ставыс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сорласис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ӧтилаӧ</a:t>
            </a:r>
            <a:r>
              <a:rPr lang="ru-RU" sz="4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2.Ставыс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нима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4000" u="sng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ёль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40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чукыльӧсь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ордым</a:t>
            </a:r>
            <a:r>
              <a:rPr lang="ru-RU" sz="4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3.Тылатӧ весаліс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Пераыд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кинас</a:t>
            </a:r>
            <a:r>
              <a:rPr lang="ru-RU" sz="4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нетшкывліс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пуяссӧ ректысянінас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40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u="sng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пожӧм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ниа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кыдз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4000" u="sng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пипу</a:t>
            </a:r>
            <a:r>
              <a:rPr lang="ru-RU" sz="40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ниа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сир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дукыс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кыдз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кӧрыс </a:t>
            </a:r>
            <a:r>
              <a:rPr lang="ru-RU" sz="4400" dirty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ставыс</a:t>
            </a:r>
            <a:r>
              <a:rPr lang="ru-RU" sz="4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сорласис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ӧтилаӧ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</a:t>
            </a:r>
            <a:r>
              <a:rPr lang="ru-RU" sz="4400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Ставыс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нима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ёль и </a:t>
            </a:r>
            <a:r>
              <a:rPr lang="ru-RU" sz="44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чукыльӧсь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ордым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3.Тылатӧ весаліс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Пераыд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кинас</a:t>
            </a:r>
            <a:r>
              <a:rPr lang="ru-RU" sz="44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нетшкывліс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пуяссӧ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ректысянінас</a:t>
            </a: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пожӧм пу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ниа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кыдз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4400" dirty="0" err="1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пипу</a:t>
            </a:r>
            <a:r>
              <a:rPr lang="ru-RU" sz="4400" dirty="0">
                <a:solidFill>
                  <a:prstClr val="whit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4"/>
            <a:ext cx="76438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FFFF00"/>
                </a:solidFill>
              </a:rPr>
              <a:t>1) </a:t>
            </a:r>
            <a:r>
              <a:rPr lang="ru-RU" sz="3200" dirty="0" err="1">
                <a:solidFill>
                  <a:srgbClr val="FFFF00"/>
                </a:solidFill>
              </a:rPr>
              <a:t>Ловпуяс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пипуяс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кыдз__яс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пелыс__яс</a:t>
            </a:r>
            <a:r>
              <a:rPr lang="ru-RU" sz="3200" dirty="0">
                <a:solidFill>
                  <a:srgbClr val="FFFF00"/>
                </a:solidFill>
              </a:rPr>
              <a:t>  </a:t>
            </a:r>
            <a:r>
              <a:rPr lang="ru-RU" sz="3200" dirty="0" err="1">
                <a:solidFill>
                  <a:srgbClr val="FFFF00"/>
                </a:solidFill>
              </a:rPr>
              <a:t>ставыс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р</a:t>
            </a:r>
            <a:r>
              <a:rPr lang="ru-RU" sz="3200" dirty="0">
                <a:solidFill>
                  <a:srgbClr val="FFFF00"/>
                </a:solidFill>
              </a:rPr>
              <a:t>(е/э)</a:t>
            </a:r>
            <a:r>
              <a:rPr lang="ru-RU" sz="3200" dirty="0" err="1">
                <a:solidFill>
                  <a:srgbClr val="FFFF00"/>
                </a:solidFill>
              </a:rPr>
              <a:t>гыд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нин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кышӧ</a:t>
            </a:r>
            <a:r>
              <a:rPr lang="ru-RU" sz="3200" dirty="0">
                <a:solidFill>
                  <a:srgbClr val="FFFF00"/>
                </a:solidFill>
              </a:rPr>
              <a:t>(</a:t>
            </a:r>
            <a:r>
              <a:rPr lang="ru-RU" sz="3200" dirty="0" err="1">
                <a:solidFill>
                  <a:srgbClr val="FFFF00"/>
                </a:solidFill>
              </a:rPr>
              <a:t>д</a:t>
            </a:r>
            <a:r>
              <a:rPr lang="ru-RU" sz="3200" dirty="0">
                <a:solidFill>
                  <a:srgbClr val="FFFF00"/>
                </a:solidFill>
              </a:rPr>
              <a:t>/ч)</a:t>
            </a:r>
            <a:r>
              <a:rPr lang="ru-RU" sz="3200" dirty="0" err="1">
                <a:solidFill>
                  <a:srgbClr val="FFFF00"/>
                </a:solidFill>
              </a:rPr>
              <a:t>часны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вижӧдӧм кор___яснас</a:t>
            </a:r>
            <a:r>
              <a:rPr lang="ru-RU" sz="3200" dirty="0">
                <a:solidFill>
                  <a:srgbClr val="FFFF00"/>
                </a:solidFill>
              </a:rPr>
              <a:t>. 2) </a:t>
            </a:r>
            <a:r>
              <a:rPr lang="ru-RU" sz="3200" dirty="0" err="1">
                <a:solidFill>
                  <a:srgbClr val="FFFF00"/>
                </a:solidFill>
              </a:rPr>
              <a:t>Эз</a:t>
            </a:r>
            <a:r>
              <a:rPr lang="ru-RU" sz="3200" dirty="0">
                <a:solidFill>
                  <a:srgbClr val="FFFF00"/>
                </a:solidFill>
              </a:rPr>
              <a:t> кокни </a:t>
            </a:r>
            <a:r>
              <a:rPr lang="ru-RU" sz="3200" dirty="0" err="1">
                <a:solidFill>
                  <a:srgbClr val="FFFF00"/>
                </a:solidFill>
              </a:rPr>
              <a:t>вӧв восьлавны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вӧрса туйӧд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r>
              <a:rPr lang="ru-RU" sz="3200" dirty="0" err="1">
                <a:solidFill>
                  <a:srgbClr val="FFFF00"/>
                </a:solidFill>
              </a:rPr>
              <a:t>Быдторйыс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паныдасьл</a:t>
            </a:r>
            <a:r>
              <a:rPr lang="ru-RU" sz="3200" dirty="0">
                <a:solidFill>
                  <a:srgbClr val="FFFF00"/>
                </a:solidFill>
              </a:rPr>
              <a:t>(</a:t>
            </a:r>
            <a:r>
              <a:rPr lang="ru-RU" sz="3200" dirty="0" err="1">
                <a:solidFill>
                  <a:srgbClr val="FFFF00"/>
                </a:solidFill>
              </a:rPr>
              <a:t>і</a:t>
            </a:r>
            <a:r>
              <a:rPr lang="ru-RU" sz="3200" dirty="0">
                <a:solidFill>
                  <a:srgbClr val="FFFF00"/>
                </a:solidFill>
              </a:rPr>
              <a:t>/и)с кок </a:t>
            </a:r>
            <a:r>
              <a:rPr lang="ru-RU" sz="3200" dirty="0" err="1">
                <a:solidFill>
                  <a:srgbClr val="FFFF00"/>
                </a:solidFill>
              </a:rPr>
              <a:t>улын</a:t>
            </a:r>
            <a:r>
              <a:rPr lang="ru-RU" sz="3200" dirty="0">
                <a:solidFill>
                  <a:srgbClr val="FFFF00"/>
                </a:solidFill>
              </a:rPr>
              <a:t>: </a:t>
            </a:r>
            <a:r>
              <a:rPr lang="ru-RU" sz="3200" dirty="0" err="1">
                <a:solidFill>
                  <a:srgbClr val="FFFF00"/>
                </a:solidFill>
              </a:rPr>
              <a:t>пӧрӧм пуяс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вутш__яс</a:t>
            </a:r>
            <a:r>
              <a:rPr lang="ru-RU" sz="3200" dirty="0">
                <a:solidFill>
                  <a:srgbClr val="FFFF00"/>
                </a:solidFill>
              </a:rPr>
              <a:t>, зыбуч </a:t>
            </a:r>
            <a:r>
              <a:rPr lang="ru-RU" sz="3200" dirty="0" err="1">
                <a:solidFill>
                  <a:srgbClr val="FFFF00"/>
                </a:solidFill>
              </a:rPr>
              <a:t>местаяс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визув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шор__яс</a:t>
            </a:r>
            <a:r>
              <a:rPr lang="ru-RU" sz="3200" dirty="0">
                <a:solidFill>
                  <a:srgbClr val="FFFF00"/>
                </a:solidFill>
              </a:rPr>
              <a:t>. 3) </a:t>
            </a:r>
            <a:r>
              <a:rPr lang="ru-RU" sz="3200" dirty="0" err="1">
                <a:solidFill>
                  <a:srgbClr val="FFFF00"/>
                </a:solidFill>
              </a:rPr>
              <a:t>Пӧрыс__яс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том__яс</a:t>
            </a:r>
            <a:r>
              <a:rPr lang="ru-RU" sz="3200" dirty="0">
                <a:solidFill>
                  <a:srgbClr val="FFFF00"/>
                </a:solidFill>
              </a:rPr>
              <a:t> ч(е/э)</a:t>
            </a:r>
            <a:r>
              <a:rPr lang="ru-RU" sz="3200" dirty="0" err="1">
                <a:solidFill>
                  <a:srgbClr val="FFFF00"/>
                </a:solidFill>
              </a:rPr>
              <a:t>лядь</a:t>
            </a:r>
            <a:r>
              <a:rPr lang="ru-RU" sz="3200" dirty="0">
                <a:solidFill>
                  <a:srgbClr val="FFFF00"/>
                </a:solidFill>
              </a:rPr>
              <a:t>  </a:t>
            </a:r>
            <a:r>
              <a:rPr lang="ru-RU" sz="3200" dirty="0" err="1">
                <a:solidFill>
                  <a:srgbClr val="FFFF00"/>
                </a:solidFill>
              </a:rPr>
              <a:t>ставныс</a:t>
            </a:r>
            <a:r>
              <a:rPr lang="ru-RU" sz="3200" dirty="0">
                <a:solidFill>
                  <a:srgbClr val="FFFF00"/>
                </a:solidFill>
              </a:rPr>
              <a:t> лэ(т/ч)</a:t>
            </a:r>
            <a:r>
              <a:rPr lang="ru-RU" sz="3200" dirty="0" err="1">
                <a:solidFill>
                  <a:srgbClr val="FFFF00"/>
                </a:solidFill>
              </a:rPr>
              <a:t>чӧмаӧсь ю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дорӧ</a:t>
            </a:r>
            <a:r>
              <a:rPr lang="ru-RU" sz="3200" dirty="0">
                <a:solidFill>
                  <a:srgbClr val="FFFF00"/>
                </a:solidFill>
              </a:rPr>
              <a:t>. 4) </a:t>
            </a:r>
            <a:r>
              <a:rPr lang="ru-RU" sz="3200" dirty="0" err="1">
                <a:solidFill>
                  <a:srgbClr val="FFFF00"/>
                </a:solidFill>
              </a:rPr>
              <a:t>Нэм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чӧжыс уджаліс-керліс</a:t>
            </a:r>
            <a:r>
              <a:rPr lang="ru-RU" sz="3200" dirty="0">
                <a:solidFill>
                  <a:srgbClr val="FFFF00"/>
                </a:solidFill>
              </a:rPr>
              <a:t>, </a:t>
            </a:r>
            <a:r>
              <a:rPr lang="ru-RU" sz="3200" dirty="0" err="1">
                <a:solidFill>
                  <a:srgbClr val="FFFF00"/>
                </a:solidFill>
              </a:rPr>
              <a:t>шойччӧг эз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тӧдлы  му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кокис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видз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вӧчис кыйсис</a:t>
            </a:r>
            <a:r>
              <a:rPr lang="ru-RU" sz="3200" dirty="0">
                <a:solidFill>
                  <a:srgbClr val="FFFF00"/>
                </a:solidFill>
              </a:rPr>
              <a:t> к(э/е)</a:t>
            </a:r>
            <a:r>
              <a:rPr lang="ru-RU" sz="3200" dirty="0" err="1">
                <a:solidFill>
                  <a:srgbClr val="FFFF00"/>
                </a:solidFill>
              </a:rPr>
              <a:t>р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лэдзис</a:t>
            </a:r>
            <a:r>
              <a:rPr lang="ru-RU" sz="3200" dirty="0">
                <a:solidFill>
                  <a:srgbClr val="FFFF00"/>
                </a:solidFill>
              </a:rPr>
              <a:t>. 5) </a:t>
            </a:r>
            <a:r>
              <a:rPr lang="ru-RU" sz="3200" dirty="0" err="1">
                <a:solidFill>
                  <a:srgbClr val="FFFF00"/>
                </a:solidFill>
              </a:rPr>
              <a:t>Найӧ ол</a:t>
            </a:r>
            <a:r>
              <a:rPr lang="ru-RU" sz="3200" dirty="0">
                <a:solidFill>
                  <a:srgbClr val="FFFF00"/>
                </a:solidFill>
              </a:rPr>
              <a:t>(</a:t>
            </a:r>
            <a:r>
              <a:rPr lang="ru-RU" sz="3200" dirty="0" err="1">
                <a:solidFill>
                  <a:srgbClr val="FFFF00"/>
                </a:solidFill>
              </a:rPr>
              <a:t>і</a:t>
            </a:r>
            <a:r>
              <a:rPr lang="ru-RU" sz="3200" dirty="0">
                <a:solidFill>
                  <a:srgbClr val="FFFF00"/>
                </a:solidFill>
              </a:rPr>
              <a:t>/и)сны </a:t>
            </a:r>
            <a:r>
              <a:rPr lang="ru-RU" sz="3200" dirty="0" err="1">
                <a:solidFill>
                  <a:srgbClr val="FFFF00"/>
                </a:solidFill>
              </a:rPr>
              <a:t>кыкӧн Ульяна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пӧч </a:t>
            </a:r>
            <a:r>
              <a:rPr lang="ru-RU" sz="3200" dirty="0">
                <a:solidFill>
                  <a:srgbClr val="FFFF00"/>
                </a:solidFill>
              </a:rPr>
              <a:t>да </a:t>
            </a:r>
            <a:r>
              <a:rPr lang="ru-RU" sz="3200" dirty="0" err="1">
                <a:solidFill>
                  <a:srgbClr val="FFFF00"/>
                </a:solidFill>
              </a:rPr>
              <a:t>небыдик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гӧна </a:t>
            </a:r>
            <a:r>
              <a:rPr lang="ru-RU" sz="3200" dirty="0">
                <a:solidFill>
                  <a:srgbClr val="FFFF00"/>
                </a:solidFill>
              </a:rPr>
              <a:t>Дорофей кань.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214</TotalTime>
  <Words>520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1.Кутшӧм сӧмын тшак оз быдмы миян вӧрын: ягсер, ельдӧг, гоб. 2. Печора, Эжва, Летка – Комиын визувтысь юяс.              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Паньков</dc:creator>
  <cp:lastModifiedBy>Паньков</cp:lastModifiedBy>
  <cp:revision>21</cp:revision>
  <dcterms:created xsi:type="dcterms:W3CDTF">2013-12-05T14:26:51Z</dcterms:created>
  <dcterms:modified xsi:type="dcterms:W3CDTF">2013-12-05T18:09:34Z</dcterms:modified>
</cp:coreProperties>
</file>