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6" r:id="rId5"/>
    <p:sldId id="258" r:id="rId6"/>
    <p:sldId id="259" r:id="rId7"/>
    <p:sldId id="264" r:id="rId8"/>
    <p:sldId id="265" r:id="rId9"/>
    <p:sldId id="263" r:id="rId10"/>
    <p:sldId id="262" r:id="rId11"/>
    <p:sldId id="261" r:id="rId12"/>
    <p:sldId id="260" r:id="rId13"/>
    <p:sldId id="277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2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9E4E-79D8-498D-9D40-CEB1971053AB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7D0845-F18A-41D0-A14F-10256631F0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5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9E4E-79D8-498D-9D40-CEB1971053AB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D0845-F18A-41D0-A14F-10256631F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9E4E-79D8-498D-9D40-CEB1971053AB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D0845-F18A-41D0-A14F-10256631F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8A9E4E-79D8-498D-9D40-CEB1971053AB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17D0845-F18A-41D0-A14F-10256631F0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Click="0" advTm="15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9E4E-79D8-498D-9D40-CEB1971053AB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D0845-F18A-41D0-A14F-10256631F0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15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9E4E-79D8-498D-9D40-CEB1971053AB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D0845-F18A-41D0-A14F-10256631F0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 advTm="15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D0845-F18A-41D0-A14F-10256631F0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9E4E-79D8-498D-9D40-CEB1971053AB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15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9E4E-79D8-498D-9D40-CEB1971053AB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D0845-F18A-41D0-A14F-10256631F0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Click="0" advTm="15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9E4E-79D8-498D-9D40-CEB1971053AB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D0845-F18A-41D0-A14F-10256631F0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5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8A9E4E-79D8-498D-9D40-CEB1971053AB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17D0845-F18A-41D0-A14F-10256631F0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5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A9E4E-79D8-498D-9D40-CEB1971053AB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7D0845-F18A-41D0-A14F-10256631F0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5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48A9E4E-79D8-498D-9D40-CEB1971053AB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17D0845-F18A-41D0-A14F-10256631F0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15000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2420888"/>
            <a:ext cx="6400800" cy="1752600"/>
          </a:xfrm>
        </p:spPr>
        <p:txBody>
          <a:bodyPr>
            <a:normAutofit/>
          </a:bodyPr>
          <a:lstStyle/>
          <a:p>
            <a:pPr algn="r">
              <a:buClr>
                <a:schemeClr val="tx1">
                  <a:shade val="95000"/>
                </a:schemeClr>
              </a:buClr>
              <a:defRPr/>
            </a:pPr>
            <a:r>
              <a:rPr lang="ru-RU" dirty="0" err="1">
                <a:solidFill>
                  <a:schemeClr val="tx1"/>
                </a:solidFill>
                <a:cs typeface="Times New Roman" pitchFamily="18" charset="0"/>
              </a:rPr>
              <a:t>Сачко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 Наталья Михайловна</a:t>
            </a:r>
          </a:p>
          <a:p>
            <a:pPr algn="r">
              <a:buClr>
                <a:schemeClr val="tx1">
                  <a:shade val="95000"/>
                </a:schemeClr>
              </a:buClr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ГУ «Валерьяновская основная школа отдела образования </a:t>
            </a:r>
            <a:r>
              <a:rPr lang="ru-RU" dirty="0" err="1">
                <a:solidFill>
                  <a:schemeClr val="tx1"/>
                </a:solidFill>
                <a:cs typeface="Times New Roman" pitchFamily="18" charset="0"/>
              </a:rPr>
              <a:t>акимата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 Тарановского района»</a:t>
            </a:r>
          </a:p>
          <a:p>
            <a:pPr algn="r">
              <a:buClr>
                <a:schemeClr val="tx1">
                  <a:shade val="95000"/>
                </a:schemeClr>
              </a:buClr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Учитель технологии.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046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Тема: «</a:t>
            </a:r>
            <a:r>
              <a:rPr lang="ru-RU" dirty="0">
                <a:solidFill>
                  <a:srgbClr val="FFC000"/>
                </a:solidFill>
              </a:rPr>
              <a:t>Теория и практика </a:t>
            </a:r>
            <a:r>
              <a:rPr lang="ru-RU" dirty="0" smtClean="0">
                <a:solidFill>
                  <a:srgbClr val="FFC000"/>
                </a:solidFill>
              </a:rPr>
              <a:t>формообразования заготовок»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Профили напильников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098" name="Picture 2" descr="C:\Users\Пользователь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9983" y="1524000"/>
            <a:ext cx="6004034" cy="457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Рабочая поза при опиливании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122" name="Picture 2" descr="C:\Users\Пользователь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5666313" cy="470911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Способы опиливания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6146" name="Picture 2" descr="C:\Users\Пользователь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1765" y="1524000"/>
            <a:ext cx="5064531" cy="482349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1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04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1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548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2" descr="f8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715000"/>
            <a:ext cx="7715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3" descr="f8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791200"/>
            <a:ext cx="7715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14" descr="f8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381000"/>
            <a:ext cx="7715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15" descr="f8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7715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2" descr="J028357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5410200"/>
            <a:ext cx="19050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WordArt 16"/>
          <p:cNvSpPr>
            <a:spLocks noChangeArrowheads="1" noChangeShapeType="1" noTextEdit="1"/>
          </p:cNvSpPr>
          <p:nvPr/>
        </p:nvSpPr>
        <p:spPr bwMode="auto">
          <a:xfrm>
            <a:off x="762000" y="2362200"/>
            <a:ext cx="73152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Берегите глаза!</a:t>
            </a:r>
          </a:p>
        </p:txBody>
      </p:sp>
      <p:pic>
        <p:nvPicPr>
          <p:cNvPr id="8209" name="Picture 17" descr="4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4343400"/>
            <a:ext cx="18288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WordArt 18"/>
          <p:cNvSpPr>
            <a:spLocks noChangeArrowheads="1" noChangeShapeType="1" noTextEdit="1"/>
          </p:cNvSpPr>
          <p:nvPr/>
        </p:nvSpPr>
        <p:spPr bwMode="auto">
          <a:xfrm>
            <a:off x="1295400" y="1447800"/>
            <a:ext cx="6934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99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Поморгаем...</a:t>
            </a:r>
          </a:p>
        </p:txBody>
      </p:sp>
    </p:spTree>
  </p:cSld>
  <p:clrMapOvr>
    <a:masterClrMapping/>
  </p:clrMapOvr>
  <p:transition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1.84971E-6 L -0.00417 -0.8092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4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80925 L 0.00417 -0.010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1017 L -3.33333E-6 -0.8083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80925 L 0.00417 0.0009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4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63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417 -0.39861 L 0.4125 -0.3986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40" presetID="63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583 -0.39861 L 0.4125 -0.3986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0"/>
                            </p:stCondLst>
                            <p:childTnLst>
                              <p:par>
                                <p:cTn id="4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500"/>
                            </p:stCondLst>
                            <p:childTnLst>
                              <p:par>
                                <p:cTn id="5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000"/>
                            </p:stCondLst>
                            <p:childTnLst>
                              <p:par>
                                <p:cTn id="5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9500"/>
                            </p:stCondLst>
                            <p:childTnLst>
                              <p:par>
                                <p:cTn id="59" presetID="56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583 0.03422 L 0.42083 -0.7759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" y="-4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3500"/>
                            </p:stCondLst>
                            <p:childTnLst>
                              <p:par>
                                <p:cTn id="62" presetID="49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583 -0.79815 L 0.40417 0.0120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" y="4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500"/>
                            </p:stCondLst>
                            <p:childTnLst>
                              <p:par>
                                <p:cTn id="65" presetID="7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583 -0.79815 L 0.42083 -0.79815 L 0.42083 0.03422 L -0.44583 0.03422 L -0.44583 -0.79815 Z " pathEditMode="relative" rAng="0" ptsTypes="FFFFF">
                                      <p:cBhvr>
                                        <p:cTn id="66" dur="5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" y="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7500"/>
                            </p:stCondLst>
                            <p:childTnLst>
                              <p:par>
                                <p:cTn id="68" presetID="44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083 0.04532 L -0.19983 -0.57041 C -0.1533 -0.71122 -0.08403 -0.78705 -0.01181 -0.78705 C 0.07031 -0.78705 0.13646 -0.71122 0.18264 -0.57041 L 0.40417 0.04532 " pathEditMode="relative" rAng="0" ptsTypes="FffFF">
                                      <p:cBhvr>
                                        <p:cTn id="69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" y="-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1500"/>
                            </p:stCondLst>
                            <p:childTnLst>
                              <p:par>
                                <p:cTn id="71" presetID="37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583 -0.79815 L -0.21163 -0.18428 C -0.16233 -0.04555 -0.08889 0.03422 -0.01215 0.03422 C 0.07517 0.03422 0.14514 -0.04555 0.19427 -0.18428 L 0.42917 -0.79815 " pathEditMode="relative" rAng="0" ptsTypes="FffFF">
                                      <p:cBhvr>
                                        <p:cTn id="72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" y="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500"/>
                            </p:stCondLst>
                            <p:childTnLst>
                              <p:par>
                                <p:cTn id="7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583 0.04532 L -0.44583 -0.79815 " pathEditMode="relative" ptsTypes="AA">
                                      <p:cBhvr>
                                        <p:cTn id="75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750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583 -0.79815 L 0.42083 0.03422 " pathEditMode="relative" ptsTypes="AA">
                                      <p:cBhvr>
                                        <p:cTn id="78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950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416 0.01202 L 0.40416 -0.83145 " pathEditMode="relative" ptsTypes="AA">
                                      <p:cBhvr>
                                        <p:cTn id="81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1500"/>
                            </p:stCondLst>
                            <p:childTnLst>
                              <p:par>
                                <p:cTn id="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84 -0.77595 L -0.44583 0.04532 " pathEditMode="relative" ptsTypes="AA">
                                      <p:cBhvr>
                                        <p:cTn id="84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3500"/>
                            </p:stCondLst>
                            <p:childTnLst>
                              <p:par>
                                <p:cTn id="8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25 0.03422 L 0.2625 0.03422 " pathEditMode="relative" ptsTypes="AA">
                                      <p:cBhvr>
                                        <p:cTn id="87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50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25 0.03422 L -0.2875 -0.80925 " pathEditMode="relative" ptsTypes="AA">
                                      <p:cBhvr>
                                        <p:cTn id="90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7500"/>
                            </p:stCondLst>
                            <p:childTnLst>
                              <p:par>
                                <p:cTn id="9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75 -0.80925 L 0.22917 -0.80925 " pathEditMode="relative" ptsTypes="AA">
                                      <p:cBhvr>
                                        <p:cTn id="93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9500"/>
                            </p:stCondLst>
                            <p:childTnLst>
                              <p:par>
                                <p:cTn id="9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916 -0.80925 L 0.24583 0.02312 " pathEditMode="relative" ptsTypes="AA">
                                      <p:cBhvr>
                                        <p:cTn id="96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1500"/>
                            </p:stCondLst>
                            <p:childTnLst>
                              <p:par>
                                <p:cTn id="98" presetID="51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017 -0.79815 L -0.35035 -0.57226 C -0.39566 -0.52463 -0.42083 -0.45387 -0.42083 -0.38012 C -0.42083 -0.29572 -0.39566 -0.22844 -0.35035 -0.18081 L -0.15017 0.04532 " pathEditMode="relative" rAng="0" ptsTypes="FffFF">
                                      <p:cBhvr>
                                        <p:cTn id="99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500"/>
                            </p:stCondLst>
                            <p:childTnLst>
                              <p:par>
                                <p:cTn id="101" presetID="58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17 -0.79815 L 0.33281 -0.56925 C 0.37326 -0.52116 0.39583 -0.44925 0.39583 -0.37457 C 0.39583 -0.28902 0.37326 -0.22081 0.33281 -0.17272 L 0.15417 0.05641 " pathEditMode="relative" rAng="0" ptsTypes="FffFF">
                                      <p:cBhvr>
                                        <p:cTn id="102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4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9500"/>
                            </p:stCondLst>
                            <p:childTnLst>
                              <p:par>
                                <p:cTn id="104" presetID="46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53 -0.3022 C -0.42917 -0.56717 -0.27934 -0.7963 -0.0783 -0.81179 C 0.11372 -0.83145 0.2934 -0.65411 0.30556 -0.39676 C 0.32083 -0.15954 0.19444 0.06173 0.01424 0.07745 C -0.15017 0.08971 -0.30642 -0.05711 -0.31858 -0.27838 C -0.33038 -0.47977 -0.22517 -0.67006 -0.07274 -0.68578 C 0.06858 -0.69734 0.20087 -0.5748 0.20955 -0.3889 C 0.21858 -0.22335 0.13455 -0.06104 0.00868 -0.05272 C -0.10538 -0.04139 -0.21337 -0.13572 -0.22274 -0.28648 C -0.2283 -0.42127 -0.16545 -0.55145 -0.06649 -0.55908 C 0.02049 -0.56717 0.10747 -0.49549 0.11372 -0.38104 C 0.11944 -0.28231 0.07465 -0.18775 0.00226 -0.17919 C -0.05764 -0.17202 -0.12066 -0.21503 -0.12378 -0.29387 C -0.12934 -0.35792 -0.10538 -0.4252 -0.06059 -0.43283 C -0.02431 -0.43283 0.01163 -0.41688 0.01753 -0.37341 C 0.02049 -0.3459 0.01424 -0.31792 -0.00347 -0.30613 C -0.01233 -0.3022 -0.0184 -0.3022 -0.02726 -0.30613 " pathEditMode="relative" rAng="0" ptsTypes="fffffffffffffffff">
                                      <p:cBhvr>
                                        <p:cTn id="105" dur="5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9500"/>
                            </p:stCondLst>
                            <p:childTnLst>
                              <p:par>
                                <p:cTn id="107" presetID="53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319 -0.38913 C -0.48906 -0.16694 -0.43038 -0.00231 -0.38316 -0.00231 C -0.3401 -0.0037 -0.30799 -0.16347 -0.30677 -0.37919 C -0.30799 -0.59399 -0.3401 -0.77596 -0.38316 -0.77596 C -0.43038 -0.77596 -0.44201 -0.58752 -0.41042 -0.37202 C -0.37361 -0.16 -0.31476 -0.00231 -0.27309 -0.00231 C -0.22934 -0.00231 -0.19253 -0.16694 -0.19392 -0.37919 C -0.19392 -0.59399 -0.22934 -0.77596 -0.27309 -0.77596 C -0.31632 -0.77596 -0.32778 -0.58752 -0.29635 -0.37549 C -0.26493 -0.16 -0.20625 -0.00231 -0.16181 -0.00231 C -0.11528 -0.00231 -0.07986 -0.16694 -0.07778 -0.38197 C -0.07986 -0.59399 -0.11528 -0.77596 -0.1625 -0.77596 C -0.20208 -0.77596 -0.21233 -0.58752 -0.18628 -0.37549 C -0.15486 -0.16463 -0.09201 -0.00231 -0.04687 -0.00231 C -0.00312 -0.0037 0.03021 -0.17064 0.03021 -0.38197 C 0.03021 -0.60093 -0.00312 -0.77596 -0.04687 -0.77596 C -0.09201 -0.77596 -0.10365 -0.59098 -0.07222 -0.37919 C -0.0408 -0.16694 0.01927 -0.00301 0.06163 -0.00231 C 0.10885 -0.00231 0.14028 -0.17064 0.14028 -0.38544 C 0.14028 -0.60093 0.10486 -0.77596 0.06163 -0.77596 C 0.01858 -0.77596 0.00642 -0.59098 0.03785 -0.37919 C 0.06997 -0.16694 0.13264 -0.00231 0.17517 -0.00231 C 0.21545 -0.00231 0.25035 -0.17364 0.25035 -0.38544 C 0.25035 -0.60093 0.21545 -0.77596 0.17361 -0.77596 C 0.13264 -0.77596 0.12188 -0.59353 0.15052 -0.37919 C 0.18194 -0.16763 0.24271 -0.00301 0.28576 -0.00231 C 0.32743 -0.00231 0.36441 -0.17364 0.36441 -0.38913 C 0.36441 -0.60463 0.32951 -0.77596 0.28576 -0.77596 C 0.24271 -0.77596 0.23108 -0.59399 0.26267 -0.38197 C 0.29531 -0.17064 0.35278 0.00092 0.39653 -0.00231 C 0.43958 -0.00532 0.47083 -0.17364 0.47083 -0.38913 C 0.47083 -0.60463 0.43542 -0.77596 0.39253 -0.77596 C 0.35278 -0.77596 0.34115 -0.60093 0.37674 -0.38913 " pathEditMode="relative" rAng="16200000" ptsTypes="fffffffffffffffffffffffffffffffff">
                                      <p:cBhvr>
                                        <p:cTn id="108" dur="5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9500"/>
                            </p:stCondLst>
                            <p:childTnLst>
                              <p:par>
                                <p:cTn id="110" presetID="53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6705 C 0.14097 0.0437 0.24878 -0.0141 0.24878 -0.06058 C 0.24878 -0.10312 0.1434 -0.1348 0.00226 -0.1348 C -0.13837 -0.1348 -0.25729 -0.10289 -0.25729 -0.06058 C -0.25747 -0.01434 -0.13403 -0.00277 0.00677 -0.03399 C 0.14566 -0.06867 0.24878 -0.12647 0.24878 -0.16902 C 0.24878 -0.21202 0.14097 -0.24694 0.00226 -0.24694 C -0.13837 -0.24694 -0.25729 -0.21202 -0.25729 -0.16902 C -0.25729 -0.12647 -0.1342 -0.11514 0.00451 -0.14613 C 0.14566 -0.17711 0.24861 -0.23514 0.24878 -0.27792 C 0.24878 -0.32439 0.14097 -0.35954 0.00017 -0.35954 C -0.13837 -0.35954 -0.25729 -0.32439 -0.25729 -0.27815 C -0.25729 -0.23884 -0.1342 -0.22751 0.00451 -0.25434 C 0.1434 -0.28532 0.24861 -0.34728 0.24878 -0.39052 C 0.24861 -0.43283 0.13871 -0.46798 0.00017 -0.46798 C -0.14306 -0.46798 -0.25747 -0.43283 -0.25729 -0.39052 C -0.25747 -0.34728 -0.13646 -0.33595 0.00226 -0.3674 C 0.1408 -0.39792 0.24861 -0.45642 0.24861 -0.49873 C 0.24861 -0.5452 0.13854 -0.57618 -0.00208 -0.57618 C -0.14306 -0.57618 -0.25747 -0.54127 -0.25747 -0.49873 C -0.25729 -0.45642 -0.13646 -0.44439 0.00226 -0.47514 C 0.14097 -0.50682 0.24861 -0.56902 0.24878 -0.60717 C 0.24861 -0.6504 0.1368 -0.68462 -0.00208 -0.68462 C -0.14306 -0.68439 -0.25747 -0.6504 -0.25747 -0.60717 C -0.25747 -0.56902 -0.13837 -0.55676 0.00226 -0.58428 C 0.1408 -0.61503 0.24878 -0.67723 0.24878 -0.71954 C 0.24878 -0.75838 0.1368 -0.79676 -0.00417 -0.79699 C -0.14531 -0.79699 -0.25747 -0.76277 -0.25747 -0.71954 C -0.25747 -0.67723 -0.13837 -0.66543 0.00017 -0.69642 C 0.13871 -0.7274 0.25087 -0.78566 0.24878 -0.82867 C 0.24687 -0.87121 0.1368 -0.90243 -0.00417 -0.90243 C -0.14531 -0.90243 -0.25747 -0.86705 -0.25747 -0.82451 C -0.25747 -0.78566 -0.14306 -0.77387 -0.00417 -0.80925 " pathEditMode="relative" rAng="10800000" ptsTypes="fffffffffffffffffffffffffffffffff">
                                      <p:cBhvr>
                                        <p:cTn id="111" dur="5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4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9500"/>
                            </p:stCondLst>
                            <p:childTnLst>
                              <p:par>
                                <p:cTn id="113" presetID="38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917 -0.70937 L -0.41962 -0.03376 L -0.36319 -0.70937 L -0.30365 -0.03376 L -0.24392 -0.70937 L -0.18819 -0.03376 L -0.12865 -0.70937 L -0.07222 -0.03376 L -0.0125 -0.70937 L 0.04705 -0.03376 L 0.10347 -0.70937 L 0.16302 -0.03376 L 0.21875 -0.70937 L 0.27847 -0.03376 L 0.33802 -0.70937 L 0.39444 -0.03376 L 0.45417 -0.70937 " pathEditMode="relative" rAng="0" ptsTypes="FFFFFFFFFFFFFFFFF">
                                      <p:cBhvr>
                                        <p:cTn id="114" dur="5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" y="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116" presetID="26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417 -0.39861 C -0.45417 -0.19168 -0.3526 -0.02127 -0.2283 -0.02127 C -0.08177 -0.02127 -0.02865 -0.21018 -0.0066 -0.3237 L 0.01632 -0.47422 C 0.03924 -0.58752 0.09549 -0.77596 0.26094 -0.77596 C 0.36684 -0.77596 0.4875 -0.60601 0.4875 -0.39861 C 0.4875 -0.19168 0.36684 -0.02127 0.26094 -0.02127 C 0.09549 -0.02127 0.03924 -0.21018 0.01632 -0.3237 L -0.0066 -0.47422 C -0.02865 -0.58752 -0.08177 -0.77596 -0.2283 -0.77596 C -0.3526 -0.77596 -0.45417 -0.60601 -0.45417 -0.39861 Z " pathEditMode="relative" rAng="0" ptsTypes="ffFffffFfff">
                                      <p:cBhvr>
                                        <p:cTn id="117" dur="5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9500"/>
                            </p:stCondLst>
                            <p:childTnLst>
                              <p:par>
                                <p:cTn id="11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00"/>
                            </p:stCondLst>
                            <p:childTnLst>
                              <p:par>
                                <p:cTn id="1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25500"/>
                            </p:stCondLst>
                            <p:childTnLst>
                              <p:par>
                                <p:cTn id="13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6000"/>
                            </p:stCondLst>
                            <p:childTnLst>
                              <p:par>
                                <p:cTn id="137" presetID="42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8" grpId="0" animBg="1"/>
      <p:bldP spid="8210" grpId="0" animBg="1"/>
      <p:bldP spid="82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2587352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FFC000"/>
                </a:solidFill>
              </a:rPr>
              <a:t>Практическая работа</a:t>
            </a:r>
            <a:endParaRPr lang="ru-RU" sz="7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Clr>
                <a:srgbClr val="FFC000"/>
              </a:buClr>
              <a:buAutoNum type="arabicPeriod"/>
            </a:pPr>
            <a:r>
              <a:rPr lang="ru-RU" dirty="0" smtClean="0"/>
              <a:t>Хранить напильники на подкладках из мягких материалов.</a:t>
            </a:r>
          </a:p>
          <a:p>
            <a:pPr marL="514350" indent="-514350">
              <a:buClr>
                <a:srgbClr val="FFC000"/>
              </a:buClr>
              <a:buAutoNum type="arabicPeriod"/>
            </a:pPr>
            <a:r>
              <a:rPr lang="ru-RU" dirty="0" smtClean="0"/>
              <a:t>Оберегайте их от попадания воды и масла.</a:t>
            </a:r>
          </a:p>
          <a:p>
            <a:pPr marL="514350" indent="-514350">
              <a:buClr>
                <a:srgbClr val="FFC000"/>
              </a:buClr>
              <a:buAutoNum type="arabicPeriod"/>
            </a:pPr>
            <a:r>
              <a:rPr lang="ru-RU" dirty="0" smtClean="0"/>
              <a:t>Предохраняйте от ударов, которые могут повредить зубья напильника.</a:t>
            </a:r>
          </a:p>
          <a:p>
            <a:pPr marL="514350" indent="-514350">
              <a:buClr>
                <a:srgbClr val="FFC000"/>
              </a:buClr>
              <a:buAutoNum type="arabicPeriod"/>
            </a:pPr>
            <a:r>
              <a:rPr lang="ru-RU" dirty="0" smtClean="0"/>
              <a:t>Периодически очищайте напильники проволочной щеткой.</a:t>
            </a:r>
          </a:p>
          <a:p>
            <a:pPr marL="514350" indent="-514350">
              <a:buClr>
                <a:srgbClr val="FFC000"/>
              </a:buClr>
              <a:buAutoNum type="arabicPeriod"/>
            </a:pPr>
            <a:r>
              <a:rPr lang="ru-RU" dirty="0" smtClean="0"/>
              <a:t>Заготовка должна быть надежно закреплена в тесках.</a:t>
            </a:r>
          </a:p>
          <a:p>
            <a:pPr marL="514350" indent="-514350">
              <a:buClr>
                <a:srgbClr val="FFC000"/>
              </a:buClr>
              <a:buAutoNum type="arabicPeriod"/>
            </a:pPr>
            <a:r>
              <a:rPr lang="ru-RU" dirty="0" smtClean="0"/>
              <a:t>Ручка напильника должна быть исправной, без трещин и прочно насажена на хвостовик.</a:t>
            </a:r>
          </a:p>
          <a:p>
            <a:pPr marL="514350" indent="-514350">
              <a:buClr>
                <a:srgbClr val="FFC000"/>
              </a:buClr>
              <a:buAutoNum type="arabicPeriod"/>
            </a:pPr>
            <a:r>
              <a:rPr lang="ru-RU" dirty="0" smtClean="0"/>
              <a:t>Нельзя охватывать носок напильника левой рукой.</a:t>
            </a:r>
          </a:p>
          <a:p>
            <a:pPr marL="514350" indent="-514350">
              <a:buClr>
                <a:srgbClr val="FFC000"/>
              </a:buClr>
              <a:buAutoNum type="arabicPeriod"/>
            </a:pPr>
            <a:r>
              <a:rPr lang="ru-RU" dirty="0" smtClean="0"/>
              <a:t>Опилки сметайте щеткой – сметкой.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Техника безопасности при опиливании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Выполните опиливание различных деталей из сортового проката.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Задание для практической работы.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1.Назовите устройство напильника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Закрепление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0" name="Рисунок 1" descr="D:\Тете и Дяде\HWScan00060\HWScan00065.jpg"/>
          <p:cNvPicPr>
            <a:picLocks noChangeAspect="1" noChangeArrowheads="1"/>
          </p:cNvPicPr>
          <p:nvPr/>
        </p:nvPicPr>
        <p:blipFill>
          <a:blip r:embed="rId2" cstate="print"/>
          <a:srcRect l="18118" t="17398" r="63281" b="60883"/>
          <a:stretch>
            <a:fillRect/>
          </a:stretch>
        </p:blipFill>
        <p:spPr bwMode="auto">
          <a:xfrm>
            <a:off x="1259632" y="2060848"/>
            <a:ext cx="2520280" cy="4149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211960" y="2242390"/>
            <a:ext cx="950404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а- Ручка</a:t>
            </a:r>
            <a:b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б- Нос</a:t>
            </a:r>
            <a:b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в- Ребро</a:t>
            </a:r>
            <a:b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г- Кольцо</a:t>
            </a:r>
            <a:b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Пятка</a:t>
            </a:r>
            <a:b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е- Грань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1932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2. Перечислите виды напильников</a:t>
            </a:r>
            <a:endParaRPr lang="ru-RU" dirty="0"/>
          </a:p>
        </p:txBody>
      </p:sp>
      <p:pic>
        <p:nvPicPr>
          <p:cNvPr id="30722" name="Рисунок 2" descr="D:\Тете и Дяде\HWScan00060\HWScan00066.jpg"/>
          <p:cNvPicPr>
            <a:picLocks noChangeAspect="1" noChangeArrowheads="1"/>
          </p:cNvPicPr>
          <p:nvPr/>
        </p:nvPicPr>
        <p:blipFill>
          <a:blip r:embed="rId2" cstate="print"/>
          <a:srcRect l="4649" t="1488" r="46899" b="61447"/>
          <a:stretch>
            <a:fillRect/>
          </a:stretch>
        </p:blipFill>
        <p:spPr bwMode="auto">
          <a:xfrm>
            <a:off x="971599" y="1340768"/>
            <a:ext cx="3837603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347864" y="278092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5364088" y="1449938"/>
            <a:ext cx="3365601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Ромбический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Ножовочный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Плоский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Полукруглый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Трехгранный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Квадратный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Круглый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Задание: Составит кроссворд по теме «Опиливание заготовок и отделка изделий из металла»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Домашнее задание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91336"/>
          </a:xfrm>
        </p:spPr>
        <p:txBody>
          <a:bodyPr/>
          <a:lstStyle/>
          <a:p>
            <a:pPr>
              <a:buNone/>
            </a:pPr>
            <a:endParaRPr lang="ru-RU" sz="6000" dirty="0" smtClean="0">
              <a:latin typeface="Monotype Corsiva" pitchFamily="66" charset="0"/>
              <a:cs typeface="JasmineUPC" pitchFamily="18" charset="-34"/>
            </a:endParaRPr>
          </a:p>
          <a:p>
            <a:pPr>
              <a:buNone/>
            </a:pPr>
            <a:r>
              <a:rPr lang="ru-RU" sz="6000" dirty="0" smtClean="0">
                <a:solidFill>
                  <a:srgbClr val="FFC000"/>
                </a:solidFill>
                <a:latin typeface="Monotype Corsiva" pitchFamily="66" charset="0"/>
                <a:cs typeface="JasmineUPC" pitchFamily="18" charset="-34"/>
              </a:rPr>
              <a:t>«Творчество есть процесс, творчество есть овладение новыми возможностями.» 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															</a:t>
            </a:r>
            <a:r>
              <a:rPr lang="ru-RU" sz="4800" dirty="0" smtClean="0">
                <a:solidFill>
                  <a:srgbClr val="FFC000"/>
                </a:solidFill>
                <a:latin typeface="Monotype Corsiva" pitchFamily="66" charset="0"/>
              </a:rPr>
              <a:t>Н.Рерих</a:t>
            </a:r>
            <a:endParaRPr lang="ru-RU" sz="4800" dirty="0">
              <a:solidFill>
                <a:srgbClr val="FFC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Clr>
                <a:srgbClr val="FFC000"/>
              </a:buClr>
            </a:pPr>
            <a:r>
              <a:rPr lang="ru-RU" dirty="0" smtClean="0"/>
              <a:t>Коженкова Т. И., </a:t>
            </a:r>
            <a:r>
              <a:rPr lang="ru-RU" dirty="0" err="1" smtClean="0"/>
              <a:t>Фельдштейн</a:t>
            </a:r>
            <a:r>
              <a:rPr lang="ru-RU" dirty="0" smtClean="0"/>
              <a:t> е. Э., Лабораторные работы по резанию металлов: Учеб. Пособие по специальности 0501 «Технология машиностроения, металлорежущие станки и инструменты», Мн., высшая школа, 1985, 176 с.</a:t>
            </a:r>
          </a:p>
          <a:p>
            <a:pPr lvl="0">
              <a:buClr>
                <a:srgbClr val="FFC000"/>
              </a:buClr>
            </a:pPr>
            <a:r>
              <a:rPr lang="ru-RU" dirty="0" err="1" smtClean="0"/>
              <a:t>Рихвк</a:t>
            </a:r>
            <a:r>
              <a:rPr lang="ru-RU" dirty="0" smtClean="0"/>
              <a:t> Э. В., Обработка металла в школьных мастерских: Книга для учителя, М., Просвещение, 1991, 174 с.</a:t>
            </a:r>
          </a:p>
          <a:p>
            <a:pPr lvl="0">
              <a:buClr>
                <a:srgbClr val="FFC000"/>
              </a:buClr>
            </a:pPr>
            <a:r>
              <a:rPr lang="ru-RU" dirty="0" smtClean="0"/>
              <a:t>Скакун В. А., Руководство по обучению слесарному делу: Учеб. Пособие для средних профтехучилищ, М., Высшая школа, 1982, 110 с.</a:t>
            </a:r>
          </a:p>
          <a:p>
            <a:pPr lvl="0">
              <a:buClr>
                <a:srgbClr val="FFC000"/>
              </a:buClr>
            </a:pPr>
            <a:r>
              <a:rPr lang="ru-RU" dirty="0" err="1" smtClean="0"/>
              <a:t>Чукалин</a:t>
            </a:r>
            <a:r>
              <a:rPr lang="ru-RU" dirty="0" smtClean="0"/>
              <a:t> В.Г., Технология (для мальчиков). Учебник для 6 класса общеобразовательной школы. Кокшетау: </a:t>
            </a:r>
            <a:r>
              <a:rPr lang="ru-RU" dirty="0" err="1" smtClean="0"/>
              <a:t>Кешелек</a:t>
            </a:r>
            <a:r>
              <a:rPr lang="ru-RU" dirty="0" smtClean="0"/>
              <a:t> – 2030, 2011. – 179 с.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Используемая литература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19328"/>
          </a:xfrm>
        </p:spPr>
        <p:txBody>
          <a:bodyPr/>
          <a:lstStyle/>
          <a:p>
            <a:pPr algn="ctr">
              <a:buNone/>
            </a:pPr>
            <a:r>
              <a:rPr lang="ru-RU" sz="4400" dirty="0" smtClean="0">
                <a:solidFill>
                  <a:srgbClr val="FFC000"/>
                </a:solidFill>
                <a:latin typeface="+mj-lt"/>
              </a:rPr>
              <a:t>Содержание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Актуализация знаний у учащихся по прошлой теме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2.Процесс опиливания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3.Напильник. Устройство и типы напильников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4.Способы и виды опиливания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5.Физминутка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6.Практическая работа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7.Техника безопасности при опиливании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8.Закрепление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 Домашнее задание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10. Используемая литература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100"/>
                            </p:stCondLst>
                            <p:childTnLst>
                              <p:par>
                                <p:cTn id="2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900"/>
                            </p:stCondLst>
                            <p:childTnLst>
                              <p:par>
                                <p:cTn id="3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600"/>
                            </p:stCondLst>
                            <p:childTnLst>
                              <p:par>
                                <p:cTn id="3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900"/>
                            </p:stCondLst>
                            <p:childTnLst>
                              <p:par>
                                <p:cTn id="4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tmFilter="0,0; .5, 1; 1, 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0"/>
                            </p:stCondLst>
                            <p:childTnLst>
                              <p:par>
                                <p:cTn id="5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tmFilter="0,0; .5, 1; 1, 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900"/>
                            </p:stCondLst>
                            <p:childTnLst>
                              <p:par>
                                <p:cTn id="6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tmFilter="0,0; .5, 1; 1, 1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7200"/>
                            </p:stCondLst>
                            <p:childTnLst>
                              <p:par>
                                <p:cTn id="7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tmFilter="0,0; .5, 1; 1, 1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9400"/>
                            </p:stCondLst>
                            <p:childTnLst>
                              <p:par>
                                <p:cTn id="7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tmFilter="0,0; .5, 1; 1, 1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2000"/>
                            </p:stCondLst>
                            <p:childTnLst>
                              <p:par>
                                <p:cTn id="8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tmFilter="0,0; .5, 1; 1, 1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C000"/>
              </a:buClr>
              <a:buFont typeface="Wingdings" pitchFamily="2" charset="2"/>
              <a:buChar char="Ø"/>
            </a:pPr>
            <a:r>
              <a:rPr lang="ru-RU" dirty="0" smtClean="0"/>
              <a:t>Формообразование – процесс создания или преобразования формы объекта.</a:t>
            </a:r>
          </a:p>
          <a:p>
            <a:pPr>
              <a:buClr>
                <a:srgbClr val="FFC000"/>
              </a:buClr>
              <a:buFont typeface="Wingdings" pitchFamily="2" charset="2"/>
              <a:buChar char="Ø"/>
            </a:pPr>
            <a:r>
              <a:rPr lang="ru-RU" dirty="0" smtClean="0"/>
              <a:t>Опиливание – это операция обработки металлов, заключающаяся в снятии небольшого слоя материала.</a:t>
            </a:r>
          </a:p>
          <a:p>
            <a:pPr>
              <a:buClr>
                <a:srgbClr val="FFC000"/>
              </a:buClr>
              <a:buFont typeface="Wingdings" pitchFamily="2" charset="2"/>
              <a:buChar char="Ø"/>
            </a:pPr>
            <a:r>
              <a:rPr lang="ru-RU" dirty="0" smtClean="0"/>
              <a:t>Деталь – изделие, являющееся частью машины, изготавливаемое из однородного по структуре и свойствам материала без применения каких-либо сборочных операций.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Глоссарий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47320"/>
          </a:xfrm>
        </p:spPr>
        <p:txBody>
          <a:bodyPr>
            <a:normAutofit fontScale="77500" lnSpcReduction="20000"/>
          </a:bodyPr>
          <a:lstStyle/>
          <a:p>
            <a:pPr algn="ctr">
              <a:buClr>
                <a:srgbClr val="FFC000"/>
              </a:buClr>
              <a:buNone/>
            </a:pPr>
            <a:r>
              <a:rPr lang="ru-RU" sz="5700" dirty="0" smtClean="0">
                <a:solidFill>
                  <a:srgbClr val="FFC000"/>
                </a:solidFill>
                <a:latin typeface="+mj-lt"/>
              </a:rPr>
              <a:t>Цели урока</a:t>
            </a:r>
            <a:endParaRPr lang="ru-RU" sz="5700" dirty="0" smtClean="0">
              <a:solidFill>
                <a:srgbClr val="FFC000"/>
              </a:solidFill>
              <a:latin typeface="+mj-lt"/>
            </a:endParaRPr>
          </a:p>
          <a:p>
            <a:pPr>
              <a:buClr>
                <a:srgbClr val="FFC000"/>
              </a:buClr>
            </a:pPr>
            <a:r>
              <a:rPr lang="ru-RU" dirty="0" smtClean="0"/>
              <a:t>-Образовательная. Научить учащихся правилам и приёмам опиливании металла, знакомство с устройством, формами поперечного сечения, назначению, числу насечек на 10 мм длины напильника. Расширить знания способов резания металла вручную для формообразования, пригонки деталей и получения необходимой шероховатости поверхности.</a:t>
            </a:r>
          </a:p>
          <a:p>
            <a:pPr>
              <a:buClr>
                <a:srgbClr val="FFC000"/>
              </a:buClr>
            </a:pPr>
            <a:r>
              <a:rPr lang="ru-RU" dirty="0" smtClean="0"/>
              <a:t>-Развивающая. Развить у учащихся умение подбирать напильники по форме поперечного сечения, по числу насечек на 10 мм длины для выполнения соответствующей работы; принятие самостоятельных решений, само контроля при опиливании заготовок. Развить у учащихся профессиональный интерес к профессии слесаря (инструментальщика, сборщика), а так же личностных качеств: воли, аккуратности при выполнении работы.</a:t>
            </a:r>
          </a:p>
          <a:p>
            <a:pPr>
              <a:buClr>
                <a:srgbClr val="FFC000"/>
              </a:buClr>
            </a:pPr>
            <a:r>
              <a:rPr lang="ru-RU" dirty="0" smtClean="0"/>
              <a:t>-Воспитательная. Воспитать внимательность, трудолюбие, творческое отношение к труду. Совершенствовать экономическое (выбор заготовки, разметка), экологическое (утилизация отходов), эстетическое воспитание учащихся.</a:t>
            </a:r>
          </a:p>
          <a:p>
            <a:pPr>
              <a:buClr>
                <a:srgbClr val="FFC000"/>
              </a:buCl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353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Какие инструменты применяют при рубке? </a:t>
            </a:r>
          </a:p>
          <a:p>
            <a:pPr>
              <a:buNone/>
            </a:pPr>
            <a:r>
              <a:rPr lang="ru-RU" dirty="0" smtClean="0"/>
              <a:t>(зубило, </a:t>
            </a:r>
            <a:r>
              <a:rPr lang="ru-RU" dirty="0" smtClean="0"/>
              <a:t>молоток)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Как устроено слесарное зубило?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 descr="C:\Users\Пользователь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590250" y="1666334"/>
            <a:ext cx="2866087" cy="466322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962347" y="358133"/>
            <a:ext cx="3168352" cy="72938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836712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Какие виды ударов молотком при рубке вы знаете?</a:t>
            </a:r>
            <a:endParaRPr lang="ru-RU" sz="3200" dirty="0"/>
          </a:p>
        </p:txBody>
      </p:sp>
    </p:spTree>
  </p:cSld>
  <p:clrMapOvr>
    <a:masterClrMapping/>
  </p:clrMapOvr>
  <p:transition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033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Опиливание – это операция обработки металлов, заключающаяся в снятии небольшого слоя материала.</a:t>
            </a:r>
          </a:p>
          <a:p>
            <a:pPr>
              <a:buNone/>
            </a:pPr>
            <a:r>
              <a:rPr lang="ru-RU" dirty="0" smtClean="0"/>
              <a:t>Напильник – режущий инструмент при опиливании.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Пользователь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708920"/>
            <a:ext cx="6660232" cy="33852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Виды насечек напильников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3074" name="Picture 2" descr="C:\Users\Пользователь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74152"/>
            <a:ext cx="8229600" cy="407169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225</TotalTime>
  <Words>568</Words>
  <Application>Microsoft Office PowerPoint</Application>
  <PresentationFormat>Экран (4:3)</PresentationFormat>
  <Paragraphs>72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Тема: «Теория и практика формообразования заготовок»</vt:lpstr>
      <vt:lpstr>Слайд 2</vt:lpstr>
      <vt:lpstr>Слайд 3</vt:lpstr>
      <vt:lpstr>Глоссарий </vt:lpstr>
      <vt:lpstr>Слайд 5</vt:lpstr>
      <vt:lpstr>Слайд 6</vt:lpstr>
      <vt:lpstr>Слайд 7</vt:lpstr>
      <vt:lpstr>Слайд 8</vt:lpstr>
      <vt:lpstr>Виды насечек напильников</vt:lpstr>
      <vt:lpstr>Профили напильников</vt:lpstr>
      <vt:lpstr>Рабочая поза при опиливании</vt:lpstr>
      <vt:lpstr>Способы опиливания</vt:lpstr>
      <vt:lpstr>Слайд 13</vt:lpstr>
      <vt:lpstr>Практическая работа</vt:lpstr>
      <vt:lpstr>Техника безопасности при опиливании</vt:lpstr>
      <vt:lpstr>Задание для практической работы.</vt:lpstr>
      <vt:lpstr>Закрепление </vt:lpstr>
      <vt:lpstr>Слайд 18</vt:lpstr>
      <vt:lpstr>Домашнее задание</vt:lpstr>
      <vt:lpstr>Используемая 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«Теория и практика формообразования заготовок»</dc:title>
  <dc:creator>Пользователь</dc:creator>
  <cp:lastModifiedBy>Пользователь</cp:lastModifiedBy>
  <cp:revision>24</cp:revision>
  <dcterms:created xsi:type="dcterms:W3CDTF">2013-03-09T09:47:34Z</dcterms:created>
  <dcterms:modified xsi:type="dcterms:W3CDTF">2013-03-09T15:54:10Z</dcterms:modified>
</cp:coreProperties>
</file>