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9" r:id="rId3"/>
    <p:sldId id="276" r:id="rId4"/>
    <p:sldId id="291" r:id="rId5"/>
    <p:sldId id="340" r:id="rId6"/>
    <p:sldId id="343" r:id="rId7"/>
    <p:sldId id="344" r:id="rId8"/>
    <p:sldId id="345" r:id="rId9"/>
    <p:sldId id="348" r:id="rId10"/>
    <p:sldId id="349" r:id="rId11"/>
    <p:sldId id="296" r:id="rId12"/>
    <p:sldId id="350" r:id="rId13"/>
    <p:sldId id="352" r:id="rId14"/>
    <p:sldId id="311" r:id="rId15"/>
    <p:sldId id="359" r:id="rId16"/>
    <p:sldId id="338" r:id="rId17"/>
    <p:sldId id="339" r:id="rId18"/>
  </p:sldIdLst>
  <p:sldSz cx="9144000" cy="6858000" type="screen4x3"/>
  <p:notesSz cx="6834188" cy="9979025"/>
  <p:defaultTextStyle>
    <a:defPPr>
      <a:defRPr lang="ru-RU"/>
    </a:defPPr>
    <a:lvl1pPr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FFCC"/>
    <a:srgbClr val="FFCC99"/>
    <a:srgbClr val="009900"/>
    <a:srgbClr val="FFCCFF"/>
    <a:srgbClr val="66FFFF"/>
    <a:srgbClr val="00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4" autoAdjust="0"/>
    <p:restoredTop sz="95673" autoAdjust="0"/>
  </p:normalViewPr>
  <p:slideViewPr>
    <p:cSldViewPr>
      <p:cViewPr>
        <p:scale>
          <a:sx n="66" d="100"/>
          <a:sy n="66" d="100"/>
        </p:scale>
        <p:origin x="-1272" y="-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C1700-F4FF-4797-A0DE-592B542F2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88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CC2E2-2DA0-49B9-8ADB-DFCB3D77A2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07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0BCAD-E6D9-46B9-AD54-7A4C6E2B1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72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28345-2607-4959-88E8-E42813AA92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37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EFA45-B7B9-4899-8909-14797D1A98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81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2AD23-A6C9-42B0-A222-94A1743CFC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623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AC594-B0A3-40D7-8F39-E217A484E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22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B9F41-C6F9-43BA-B7AD-10989F1C2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78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D4376-CC4C-4272-9D8B-EBE74059FC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229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87F65-B945-4C97-B1D9-8139C90AF2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68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76171-14AB-470B-B8DA-8DE327C4E5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39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B9892AFA-E5B2-4E38-BE2D-329D1CAC68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3" r:id="rId2"/>
    <p:sldLayoutId id="2147483712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13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www.ivrayon.ru/images/stories/news/ccc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ccarte.ru/source/foto/m2.jpg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www.kombitel.ru/files/bezopasnost/ras2.jpg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401638" y="1557338"/>
            <a:ext cx="8424862" cy="393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ru-RU" sz="48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Нормативно-правовые документы по профилактике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sz="48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  пожарной безопасности в России и Республике Татарстан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Стрелка вниз 37"/>
          <p:cNvSpPr/>
          <p:nvPr/>
        </p:nvSpPr>
        <p:spPr>
          <a:xfrm>
            <a:off x="4214813" y="4214813"/>
            <a:ext cx="500062" cy="1214437"/>
          </a:xfrm>
          <a:prstGeom prst="downArrow">
            <a:avLst>
              <a:gd name="adj1" fmla="val 39719"/>
              <a:gd name="adj2" fmla="val 62851"/>
            </a:avLst>
          </a:prstGeom>
          <a:solidFill>
            <a:srgbClr val="000099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955160" y="0"/>
            <a:ext cx="5117170" cy="11541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ru-RU" sz="3200" dirty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Система обеспечения </a:t>
            </a:r>
          </a:p>
          <a:p>
            <a:pPr algn="ctr">
              <a:spcBef>
                <a:spcPts val="600"/>
              </a:spcBef>
              <a:defRPr/>
            </a:pPr>
            <a:r>
              <a:rPr lang="ru-RU" sz="3200" dirty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пожарной безопасности</a:t>
            </a: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285750" y="1214438"/>
            <a:ext cx="8572500" cy="1143000"/>
            <a:chOff x="285720" y="1214422"/>
            <a:chExt cx="8572560" cy="1143008"/>
          </a:xfrm>
        </p:grpSpPr>
        <p:sp>
          <p:nvSpPr>
            <p:cNvPr id="18" name="Прямоугольник с двумя вырезанными соседними углами 17"/>
            <p:cNvSpPr/>
            <p:nvPr/>
          </p:nvSpPr>
          <p:spPr>
            <a:xfrm>
              <a:off x="285720" y="1214422"/>
              <a:ext cx="8572560" cy="1143008"/>
            </a:xfrm>
            <a:prstGeom prst="snip2SameRect">
              <a:avLst>
                <a:gd name="adj1" fmla="val 0"/>
                <a:gd name="adj2" fmla="val 22694"/>
              </a:avLst>
            </a:prstGeom>
            <a:gradFill>
              <a:gsLst>
                <a:gs pos="19000">
                  <a:srgbClr val="CCFF99"/>
                </a:gs>
                <a:gs pos="61000">
                  <a:srgbClr val="FFFF99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7400000" scaled="0"/>
            </a:gra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359" name="TextBox 16"/>
            <p:cNvSpPr txBox="1">
              <a:spLocks noChangeArrowheads="1"/>
            </p:cNvSpPr>
            <p:nvPr/>
          </p:nvSpPr>
          <p:spPr bwMode="auto">
            <a:xfrm>
              <a:off x="428596" y="1270329"/>
              <a:ext cx="8286808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ru-RU" sz="2000">
                  <a:cs typeface="Arial" charset="0"/>
                </a:rPr>
                <a:t>- совокупность сил и средств, а также мер правового, организационного, экономического, социального и научно-технического характера, направленных на</a:t>
              </a:r>
              <a:r>
                <a:rPr lang="en-US" sz="2000">
                  <a:cs typeface="Arial" charset="0"/>
                </a:rPr>
                <a:t> </a:t>
              </a:r>
              <a:r>
                <a:rPr lang="ru-RU" sz="2000">
                  <a:cs typeface="Arial" charset="0"/>
                </a:rPr>
                <a:t>борьбу с пожарами.</a:t>
              </a:r>
              <a:endParaRPr lang="ru-RU"/>
            </a:p>
          </p:txBody>
        </p:sp>
      </p:grp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214313" y="3000375"/>
            <a:ext cx="3357562" cy="1143000"/>
            <a:chOff x="214282" y="3000372"/>
            <a:chExt cx="3357586" cy="1143008"/>
          </a:xfrm>
        </p:grpSpPr>
        <p:sp>
          <p:nvSpPr>
            <p:cNvPr id="22" name="Прямоугольник с двумя скругленными соседними углами 21"/>
            <p:cNvSpPr/>
            <p:nvPr/>
          </p:nvSpPr>
          <p:spPr>
            <a:xfrm>
              <a:off x="214282" y="3000372"/>
              <a:ext cx="3357586" cy="1143008"/>
            </a:xfrm>
            <a:prstGeom prst="round2SameRect">
              <a:avLst>
                <a:gd name="adj1" fmla="val 50000"/>
                <a:gd name="adj2" fmla="val 0"/>
              </a:avLst>
            </a:prstGeom>
            <a:blipFill>
              <a:blip r:embed="rId2"/>
              <a:stretch>
                <a:fillRect/>
              </a:stretch>
            </a:blip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357" name="Прямоугольник 23"/>
            <p:cNvSpPr>
              <a:spLocks noChangeArrowheads="1"/>
            </p:cNvSpPr>
            <p:nvPr/>
          </p:nvSpPr>
          <p:spPr bwMode="auto">
            <a:xfrm>
              <a:off x="357157" y="3056279"/>
              <a:ext cx="3071835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ts val="2400"/>
                </a:lnSpc>
                <a:spcBef>
                  <a:spcPts val="600"/>
                </a:spcBef>
              </a:pPr>
              <a:r>
                <a:rPr lang="ru-RU" sz="2200">
                  <a:solidFill>
                    <a:srgbClr val="C00000"/>
                  </a:solidFill>
                </a:rPr>
                <a:t>Органы государственной власти </a:t>
              </a:r>
            </a:p>
          </p:txBody>
        </p:sp>
      </p:grpSp>
      <p:grpSp>
        <p:nvGrpSpPr>
          <p:cNvPr id="4" name="Группа 29"/>
          <p:cNvGrpSpPr>
            <a:grpSpLocks/>
          </p:cNvGrpSpPr>
          <p:nvPr/>
        </p:nvGrpSpPr>
        <p:grpSpPr bwMode="auto">
          <a:xfrm>
            <a:off x="214313" y="4429125"/>
            <a:ext cx="3357562" cy="571500"/>
            <a:chOff x="214282" y="4429132"/>
            <a:chExt cx="3357586" cy="571504"/>
          </a:xfrm>
        </p:grpSpPr>
        <p:sp>
          <p:nvSpPr>
            <p:cNvPr id="23" name="Прямоугольник с двумя скругленными соседними углами 22"/>
            <p:cNvSpPr/>
            <p:nvPr/>
          </p:nvSpPr>
          <p:spPr>
            <a:xfrm rot="10800000">
              <a:off x="214282" y="4429132"/>
              <a:ext cx="3357586" cy="571504"/>
            </a:xfrm>
            <a:prstGeom prst="round2SameRect">
              <a:avLst>
                <a:gd name="adj1" fmla="val 50000"/>
                <a:gd name="adj2" fmla="val 0"/>
              </a:avLst>
            </a:prstGeom>
            <a:blipFill>
              <a:blip r:embed="rId2"/>
              <a:stretch>
                <a:fillRect/>
              </a:stretch>
            </a:blip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355" name="Прямоугольник 24"/>
            <p:cNvSpPr>
              <a:spLocks noChangeArrowheads="1"/>
            </p:cNvSpPr>
            <p:nvPr/>
          </p:nvSpPr>
          <p:spPr bwMode="auto">
            <a:xfrm>
              <a:off x="428596" y="4500570"/>
              <a:ext cx="291137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ts val="2400"/>
                </a:lnSpc>
                <a:spcBef>
                  <a:spcPts val="600"/>
                </a:spcBef>
              </a:pPr>
              <a:r>
                <a:rPr lang="ru-RU" sz="2200">
                  <a:solidFill>
                    <a:srgbClr val="660066"/>
                  </a:solidFill>
                </a:rPr>
                <a:t>Пожарная охрана</a:t>
              </a:r>
            </a:p>
          </p:txBody>
        </p:sp>
      </p:grpSp>
      <p:grpSp>
        <p:nvGrpSpPr>
          <p:cNvPr id="5" name="Группа 33"/>
          <p:cNvGrpSpPr>
            <a:grpSpLocks/>
          </p:cNvGrpSpPr>
          <p:nvPr/>
        </p:nvGrpSpPr>
        <p:grpSpPr bwMode="auto">
          <a:xfrm>
            <a:off x="5429250" y="3000375"/>
            <a:ext cx="3357563" cy="1143000"/>
            <a:chOff x="5429256" y="3000372"/>
            <a:chExt cx="3357586" cy="1143008"/>
          </a:xfrm>
        </p:grpSpPr>
        <p:sp>
          <p:nvSpPr>
            <p:cNvPr id="26" name="Прямоугольник с двумя скругленными соседними углами 25"/>
            <p:cNvSpPr/>
            <p:nvPr/>
          </p:nvSpPr>
          <p:spPr>
            <a:xfrm>
              <a:off x="5429256" y="3000372"/>
              <a:ext cx="3357586" cy="1143008"/>
            </a:xfrm>
            <a:prstGeom prst="round2SameRect">
              <a:avLst>
                <a:gd name="adj1" fmla="val 50000"/>
                <a:gd name="adj2" fmla="val 0"/>
              </a:avLst>
            </a:prstGeom>
            <a:blipFill>
              <a:blip r:embed="rId2"/>
              <a:stretch>
                <a:fillRect/>
              </a:stretch>
            </a:blip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4353" name="Прямоугольник 27"/>
            <p:cNvSpPr>
              <a:spLocks noChangeArrowheads="1"/>
            </p:cNvSpPr>
            <p:nvPr/>
          </p:nvSpPr>
          <p:spPr bwMode="auto">
            <a:xfrm>
              <a:off x="5643570" y="3214686"/>
              <a:ext cx="2928958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ts val="2400"/>
                </a:lnSpc>
                <a:spcBef>
                  <a:spcPts val="600"/>
                </a:spcBef>
              </a:pPr>
              <a:r>
                <a:rPr lang="ru-RU" sz="2200">
                  <a:solidFill>
                    <a:srgbClr val="003300"/>
                  </a:solidFill>
                </a:rPr>
                <a:t>Органы местного самоуправления</a:t>
              </a:r>
            </a:p>
          </p:txBody>
        </p:sp>
      </p:grpSp>
      <p:grpSp>
        <p:nvGrpSpPr>
          <p:cNvPr id="6" name="Группа 34"/>
          <p:cNvGrpSpPr>
            <a:grpSpLocks/>
          </p:cNvGrpSpPr>
          <p:nvPr/>
        </p:nvGrpSpPr>
        <p:grpSpPr bwMode="auto">
          <a:xfrm>
            <a:off x="5429250" y="4357688"/>
            <a:ext cx="3357563" cy="708025"/>
            <a:chOff x="5429256" y="4357694"/>
            <a:chExt cx="3357586" cy="707886"/>
          </a:xfrm>
        </p:grpSpPr>
        <p:sp>
          <p:nvSpPr>
            <p:cNvPr id="27" name="Прямоугольник с двумя скругленными соседними углами 26"/>
            <p:cNvSpPr/>
            <p:nvPr/>
          </p:nvSpPr>
          <p:spPr>
            <a:xfrm rot="10800000">
              <a:off x="5429256" y="4429117"/>
              <a:ext cx="3357586" cy="571388"/>
            </a:xfrm>
            <a:prstGeom prst="round2SameRect">
              <a:avLst>
                <a:gd name="adj1" fmla="val 50000"/>
                <a:gd name="adj2" fmla="val 0"/>
              </a:avLst>
            </a:prstGeom>
            <a:blipFill>
              <a:blip r:embed="rId2"/>
              <a:stretch>
                <a:fillRect/>
              </a:stretch>
            </a:blip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351" name="Прямоугольник 28"/>
            <p:cNvSpPr>
              <a:spLocks noChangeArrowheads="1"/>
            </p:cNvSpPr>
            <p:nvPr/>
          </p:nvSpPr>
          <p:spPr bwMode="auto">
            <a:xfrm>
              <a:off x="5500694" y="4357694"/>
              <a:ext cx="321471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ts val="2400"/>
                </a:lnSpc>
                <a:spcBef>
                  <a:spcPts val="600"/>
                </a:spcBef>
              </a:pPr>
              <a:r>
                <a:rPr lang="ru-RU" sz="2200">
                  <a:solidFill>
                    <a:srgbClr val="0000FF"/>
                  </a:solidFill>
                </a:rPr>
                <a:t>Организации, граждане</a:t>
              </a:r>
            </a:p>
          </p:txBody>
        </p:sp>
      </p:grpSp>
      <p:grpSp>
        <p:nvGrpSpPr>
          <p:cNvPr id="7" name="Группа 35"/>
          <p:cNvGrpSpPr>
            <a:grpSpLocks/>
          </p:cNvGrpSpPr>
          <p:nvPr/>
        </p:nvGrpSpPr>
        <p:grpSpPr bwMode="auto">
          <a:xfrm>
            <a:off x="714375" y="5500688"/>
            <a:ext cx="7572375" cy="1143000"/>
            <a:chOff x="714348" y="5500702"/>
            <a:chExt cx="7572428" cy="1143008"/>
          </a:xfrm>
        </p:grpSpPr>
        <p:sp>
          <p:nvSpPr>
            <p:cNvPr id="31" name="Скругленный прямоугольник 30"/>
            <p:cNvSpPr/>
            <p:nvPr/>
          </p:nvSpPr>
          <p:spPr>
            <a:xfrm>
              <a:off x="714348" y="5500702"/>
              <a:ext cx="7572428" cy="1143008"/>
            </a:xfrm>
            <a:prstGeom prst="roundRect">
              <a:avLst>
                <a:gd name="adj" fmla="val 44777"/>
              </a:avLst>
            </a:prstGeom>
            <a:blipFill>
              <a:blip r:embed="rId2"/>
              <a:stretch>
                <a:fillRect/>
              </a:stretch>
            </a:blip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349" name="Прямоугольник 31"/>
            <p:cNvSpPr>
              <a:spLocks noChangeArrowheads="1"/>
            </p:cNvSpPr>
            <p:nvPr/>
          </p:nvSpPr>
          <p:spPr bwMode="auto">
            <a:xfrm>
              <a:off x="928662" y="5556609"/>
              <a:ext cx="7072362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ts val="2400"/>
                </a:lnSpc>
                <a:spcBef>
                  <a:spcPts val="600"/>
                </a:spcBef>
              </a:pPr>
              <a:r>
                <a:rPr lang="ru-RU" sz="2200"/>
                <a:t>принимающие участие в обеспечении пожарной безопасности в соответствии с законодательством Российской Федерации</a:t>
              </a:r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1571604" y="2405714"/>
            <a:ext cx="591379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>
                <a:ln w="12700">
                  <a:solidFill>
                    <a:srgbClr val="000099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Основные элементы системы</a:t>
            </a:r>
          </a:p>
        </p:txBody>
      </p:sp>
      <p:sp>
        <p:nvSpPr>
          <p:cNvPr id="37" name="Двойная стрелка влево/вправо 36"/>
          <p:cNvSpPr/>
          <p:nvPr/>
        </p:nvSpPr>
        <p:spPr>
          <a:xfrm>
            <a:off x="3643313" y="3857625"/>
            <a:ext cx="1714500" cy="571500"/>
          </a:xfrm>
          <a:prstGeom prst="leftRightArrow">
            <a:avLst>
              <a:gd name="adj1" fmla="val 30723"/>
              <a:gd name="adj2" fmla="val 57711"/>
            </a:avLst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203575" y="1052513"/>
            <a:ext cx="2808288" cy="865187"/>
            <a:chOff x="2018" y="663"/>
            <a:chExt cx="1769" cy="545"/>
          </a:xfrm>
        </p:grpSpPr>
        <p:sp>
          <p:nvSpPr>
            <p:cNvPr id="121867" name="AutoShape 11"/>
            <p:cNvSpPr>
              <a:spLocks noChangeArrowheads="1"/>
            </p:cNvSpPr>
            <p:nvPr/>
          </p:nvSpPr>
          <p:spPr bwMode="auto">
            <a:xfrm rot="5400000">
              <a:off x="2630" y="51"/>
              <a:ext cx="545" cy="1769"/>
            </a:xfrm>
            <a:prstGeom prst="chevron">
              <a:avLst>
                <a:gd name="adj" fmla="val 25000"/>
              </a:avLst>
            </a:prstGeom>
            <a:gradFill rotWithShape="1">
              <a:gsLst>
                <a:gs pos="0">
                  <a:srgbClr val="FF3300"/>
                </a:gs>
                <a:gs pos="50000">
                  <a:schemeClr val="bg1"/>
                </a:gs>
                <a:gs pos="100000">
                  <a:srgbClr val="FF3300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70" name="Text Box 12"/>
            <p:cNvSpPr txBox="1">
              <a:spLocks noChangeArrowheads="1"/>
            </p:cNvSpPr>
            <p:nvPr/>
          </p:nvSpPr>
          <p:spPr bwMode="auto">
            <a:xfrm>
              <a:off x="2155" y="845"/>
              <a:ext cx="154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700">
                  <a:solidFill>
                    <a:srgbClr val="0000FF"/>
                  </a:solidFill>
                </a:rPr>
                <a:t>С О Б Л Ю Д Е Н И Е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403350" y="333375"/>
            <a:ext cx="6480175" cy="574675"/>
            <a:chOff x="884" y="210"/>
            <a:chExt cx="4082" cy="362"/>
          </a:xfrm>
        </p:grpSpPr>
        <p:sp>
          <p:nvSpPr>
            <p:cNvPr id="15367" name="AutoShape 4"/>
            <p:cNvSpPr>
              <a:spLocks noChangeArrowheads="1"/>
            </p:cNvSpPr>
            <p:nvPr/>
          </p:nvSpPr>
          <p:spPr bwMode="auto">
            <a:xfrm>
              <a:off x="884" y="210"/>
              <a:ext cx="4082" cy="362"/>
            </a:xfrm>
            <a:prstGeom prst="roundRect">
              <a:avLst>
                <a:gd name="adj" fmla="val 16667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5368" name="Text Box 13"/>
            <p:cNvSpPr txBox="1">
              <a:spLocks noChangeArrowheads="1"/>
            </p:cNvSpPr>
            <p:nvPr/>
          </p:nvSpPr>
          <p:spPr bwMode="auto">
            <a:xfrm>
              <a:off x="930" y="261"/>
              <a:ext cx="3947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700">
                  <a:solidFill>
                    <a:schemeClr val="bg1"/>
                  </a:solidFill>
                </a:rPr>
                <a:t>ОСНОВА ОБЕСПЕЧЕНИЯ ПОЖАРНОЙ БЕЗОПАСНОСТИ </a:t>
              </a:r>
            </a:p>
          </p:txBody>
        </p:sp>
      </p:grpSp>
      <p:sp>
        <p:nvSpPr>
          <p:cNvPr id="121873" name="Text Box 17"/>
          <p:cNvSpPr txBox="1">
            <a:spLocks noChangeArrowheads="1"/>
          </p:cNvSpPr>
          <p:nvPr/>
        </p:nvSpPr>
        <p:spPr bwMode="auto">
          <a:xfrm>
            <a:off x="250825" y="2205038"/>
            <a:ext cx="6697663" cy="944562"/>
          </a:xfrm>
          <a:prstGeom prst="rect">
            <a:avLst/>
          </a:prstGeom>
          <a:solidFill>
            <a:srgbClr val="CCFF99"/>
          </a:solidFill>
          <a:ln w="28575" algn="ctr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sz="1800">
                <a:solidFill>
                  <a:srgbClr val="FF3300"/>
                </a:solidFill>
              </a:rPr>
              <a:t>Мер пожарной безопасности,</a:t>
            </a:r>
            <a:r>
              <a:rPr lang="ru-RU" sz="1800">
                <a:solidFill>
                  <a:srgbClr val="0000CC"/>
                </a:solidFill>
              </a:rPr>
              <a:t> то есть действий по обеспечению пожарной безопасности, в том числе по выполнению требований пожарной безопасности</a:t>
            </a:r>
          </a:p>
        </p:txBody>
      </p:sp>
      <p:sp>
        <p:nvSpPr>
          <p:cNvPr id="121874" name="Text Box 18"/>
          <p:cNvSpPr txBox="1">
            <a:spLocks noChangeArrowheads="1"/>
          </p:cNvSpPr>
          <p:nvPr/>
        </p:nvSpPr>
        <p:spPr bwMode="auto">
          <a:xfrm>
            <a:off x="1189038" y="3424238"/>
            <a:ext cx="7199312" cy="1493837"/>
          </a:xfrm>
          <a:prstGeom prst="rect">
            <a:avLst/>
          </a:prstGeom>
          <a:solidFill>
            <a:srgbClr val="FFCCFF"/>
          </a:solidFill>
          <a:ln w="28575" algn="ctr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sz="1800" b="0"/>
              <a:t> </a:t>
            </a:r>
            <a:r>
              <a:rPr lang="ru-RU" sz="1800">
                <a:solidFill>
                  <a:srgbClr val="FF3300"/>
                </a:solidFill>
              </a:rPr>
              <a:t>Противопожарного  режима,</a:t>
            </a:r>
            <a:r>
              <a:rPr lang="ru-RU" sz="1800"/>
              <a:t> то есть правил поведения людей, порядка организации производства и (или) содержания помещений (территорий), обеспечивающих предупреждение нарушений требований безопасности и тушение пожаров</a:t>
            </a:r>
          </a:p>
        </p:txBody>
      </p:sp>
      <p:sp>
        <p:nvSpPr>
          <p:cNvPr id="121875" name="Text Box 19"/>
          <p:cNvSpPr txBox="1">
            <a:spLocks noChangeArrowheads="1"/>
          </p:cNvSpPr>
          <p:nvPr/>
        </p:nvSpPr>
        <p:spPr bwMode="auto">
          <a:xfrm>
            <a:off x="395288" y="5192713"/>
            <a:ext cx="8424862" cy="1493837"/>
          </a:xfrm>
          <a:prstGeom prst="rect">
            <a:avLst/>
          </a:prstGeom>
          <a:solidFill>
            <a:srgbClr val="CCECFF"/>
          </a:solidFill>
          <a:ln w="28575" algn="ctr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sz="1800">
                <a:solidFill>
                  <a:srgbClr val="FF3300"/>
                </a:solidFill>
              </a:rPr>
              <a:t>Требований пожарной безопасности,</a:t>
            </a:r>
            <a:r>
              <a:rPr lang="ru-RU" sz="1800">
                <a:solidFill>
                  <a:srgbClr val="0000CC"/>
                </a:solidFill>
              </a:rPr>
              <a:t> под которыми подразумеваются специальные условия социального и (или) технического характера, установленные в целях обеспечения пожарной безопасности законодательством Российской Федерации, нормативными документами или уполномоченным государственным органом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1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21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1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73" grpId="0" animBg="1"/>
      <p:bldP spid="121874" grpId="0" animBg="1"/>
      <p:bldP spid="12187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01650" y="1844675"/>
            <a:ext cx="8229600" cy="4032250"/>
          </a:xfrm>
          <a:prstGeom prst="rect">
            <a:avLst/>
          </a:prstGeom>
          <a:gradFill rotWithShape="1">
            <a:gsLst>
              <a:gs pos="0">
                <a:srgbClr val="FFDDFF"/>
              </a:gs>
              <a:gs pos="50000">
                <a:srgbClr val="FFFFFF"/>
              </a:gs>
              <a:gs pos="100000">
                <a:srgbClr val="FFDDFF"/>
              </a:gs>
            </a:gsLst>
            <a:lin ang="0" scaled="1"/>
          </a:gra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sz="3200">
                <a:solidFill>
                  <a:srgbClr val="C00000"/>
                </a:solidFill>
              </a:rPr>
              <a:t>– совокупность созданных в установленном порядке органов управления подразделений и организаций, предназначенных для организации профилактики пожаров, их тушения и проведения возложенных на них аварийно-спасательных работ.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42852"/>
            <a:ext cx="715452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Пожарная  охрана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85720" y="28361"/>
            <a:ext cx="8643998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spc="50" dirty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F99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Основные  задачи  пожарной охраны</a:t>
            </a: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357188" y="1500188"/>
            <a:ext cx="5715000" cy="928687"/>
          </a:xfrm>
          <a:prstGeom prst="snip2DiagRect">
            <a:avLst>
              <a:gd name="adj1" fmla="val 0"/>
              <a:gd name="adj2" fmla="val 36294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1938" indent="-261938">
              <a:buClr>
                <a:srgbClr val="A50021"/>
              </a:buClr>
              <a:buFont typeface="Wingdings" pitchFamily="2" charset="2"/>
              <a:buChar char="q"/>
              <a:defRPr/>
            </a:pPr>
            <a:r>
              <a:rPr lang="ru-RU" sz="2200" dirty="0"/>
              <a:t> </a:t>
            </a:r>
            <a:r>
              <a:rPr lang="ru-RU" sz="2200" dirty="0">
                <a:solidFill>
                  <a:srgbClr val="FFFF00"/>
                </a:solidFill>
              </a:rPr>
              <a:t>Организация и осуществление профилактики пожаров .</a:t>
            </a: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3071813" y="3143250"/>
            <a:ext cx="5715000" cy="928688"/>
          </a:xfrm>
          <a:prstGeom prst="snip2DiagRect">
            <a:avLst>
              <a:gd name="adj1" fmla="val 50000"/>
              <a:gd name="adj2" fmla="val 0"/>
            </a:avLst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1938" indent="-261938">
              <a:buClr>
                <a:srgbClr val="A50021"/>
              </a:buClr>
              <a:buFont typeface="Wingdings" pitchFamily="2" charset="2"/>
              <a:buChar char="q"/>
              <a:defRPr/>
            </a:pPr>
            <a:r>
              <a:rPr lang="ru-RU" sz="2400" dirty="0"/>
              <a:t> </a:t>
            </a:r>
            <a:r>
              <a:rPr lang="ru-RU" sz="2200" dirty="0">
                <a:solidFill>
                  <a:schemeClr val="tx1"/>
                </a:solidFill>
              </a:rPr>
              <a:t>Спасение людей и имущества при пожарах. </a:t>
            </a: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428625" y="5000625"/>
            <a:ext cx="5715000" cy="1571625"/>
          </a:xfrm>
          <a:prstGeom prst="snip2DiagRect">
            <a:avLst>
              <a:gd name="adj1" fmla="val 0"/>
              <a:gd name="adj2" fmla="val 36294"/>
            </a:avLst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1938" indent="-261938">
              <a:buClr>
                <a:srgbClr val="A50021"/>
              </a:buClr>
              <a:buFont typeface="Wingdings" pitchFamily="2" charset="2"/>
              <a:buChar char="q"/>
              <a:defRPr/>
            </a:pPr>
            <a:r>
              <a:rPr lang="ru-RU" sz="2400" dirty="0"/>
              <a:t> </a:t>
            </a:r>
            <a:r>
              <a:rPr lang="ru-RU" sz="2200" dirty="0">
                <a:solidFill>
                  <a:srgbClr val="000099"/>
                </a:solidFill>
              </a:rPr>
              <a:t>Организация и осуществление тушения пожаров и проведения аварийно-спасательных работ.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441" name="Picture 33" descr="Картинка 3 из 931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292600"/>
            <a:ext cx="252095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2627313" y="260350"/>
            <a:ext cx="4038600" cy="609600"/>
            <a:chOff x="1655" y="255"/>
            <a:chExt cx="2544" cy="384"/>
          </a:xfrm>
        </p:grpSpPr>
        <p:sp>
          <p:nvSpPr>
            <p:cNvPr id="18471" name="AutoShape 3"/>
            <p:cNvSpPr>
              <a:spLocks noChangeArrowheads="1"/>
            </p:cNvSpPr>
            <p:nvPr/>
          </p:nvSpPr>
          <p:spPr bwMode="auto">
            <a:xfrm>
              <a:off x="1655" y="255"/>
              <a:ext cx="2544" cy="384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2" name="Text Box 34"/>
            <p:cNvSpPr txBox="1">
              <a:spLocks noChangeArrowheads="1"/>
            </p:cNvSpPr>
            <p:nvPr/>
          </p:nvSpPr>
          <p:spPr bwMode="auto">
            <a:xfrm>
              <a:off x="1838" y="312"/>
              <a:ext cx="217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2200">
                  <a:solidFill>
                    <a:srgbClr val="FF0000"/>
                  </a:solidFill>
                </a:rPr>
                <a:t>Системы  оповещения</a:t>
              </a:r>
              <a:r>
                <a:rPr lang="ru-RU" sz="2200"/>
                <a:t> </a:t>
              </a:r>
            </a:p>
          </p:txBody>
        </p:sp>
      </p:grpSp>
      <p:sp>
        <p:nvSpPr>
          <p:cNvPr id="145444" name="Text Box 36"/>
          <p:cNvSpPr txBox="1">
            <a:spLocks noChangeArrowheads="1"/>
          </p:cNvSpPr>
          <p:nvPr/>
        </p:nvSpPr>
        <p:spPr bwMode="auto">
          <a:xfrm>
            <a:off x="2627313" y="981075"/>
            <a:ext cx="41036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000">
                <a:solidFill>
                  <a:srgbClr val="000066"/>
                </a:solidFill>
              </a:rPr>
              <a:t>По способу    оповещения</a:t>
            </a:r>
          </a:p>
        </p:txBody>
      </p: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900113" y="908050"/>
            <a:ext cx="2260600" cy="1462088"/>
            <a:chOff x="567" y="572"/>
            <a:chExt cx="1424" cy="921"/>
          </a:xfrm>
        </p:grpSpPr>
        <p:sp>
          <p:nvSpPr>
            <p:cNvPr id="18469" name="Line 7"/>
            <p:cNvSpPr>
              <a:spLocks noChangeShapeType="1"/>
            </p:cNvSpPr>
            <p:nvPr/>
          </p:nvSpPr>
          <p:spPr bwMode="auto">
            <a:xfrm flipH="1">
              <a:off x="839" y="572"/>
              <a:ext cx="1152" cy="62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70" name="Text Box 37"/>
            <p:cNvSpPr txBox="1">
              <a:spLocks noChangeArrowheads="1"/>
            </p:cNvSpPr>
            <p:nvPr/>
          </p:nvSpPr>
          <p:spPr bwMode="auto">
            <a:xfrm>
              <a:off x="567" y="1207"/>
              <a:ext cx="1134" cy="286"/>
            </a:xfrm>
            <a:prstGeom prst="rect">
              <a:avLst/>
            </a:prstGeom>
            <a:solidFill>
              <a:srgbClr val="CCFF99"/>
            </a:solidFill>
            <a:ln w="57150" cmpd="thinThick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2000"/>
                <a:t>Звуковые</a:t>
              </a:r>
            </a:p>
          </p:txBody>
        </p:sp>
      </p:grpSp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4211638" y="908050"/>
            <a:ext cx="1800225" cy="1462088"/>
            <a:chOff x="2653" y="572"/>
            <a:chExt cx="1134" cy="921"/>
          </a:xfrm>
        </p:grpSpPr>
        <p:sp>
          <p:nvSpPr>
            <p:cNvPr id="18467" name="Line 10"/>
            <p:cNvSpPr>
              <a:spLocks noChangeShapeType="1"/>
            </p:cNvSpPr>
            <p:nvPr/>
          </p:nvSpPr>
          <p:spPr bwMode="auto">
            <a:xfrm>
              <a:off x="2880" y="572"/>
              <a:ext cx="0" cy="62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8" name="Text Box 38"/>
            <p:cNvSpPr txBox="1">
              <a:spLocks noChangeArrowheads="1"/>
            </p:cNvSpPr>
            <p:nvPr/>
          </p:nvSpPr>
          <p:spPr bwMode="auto">
            <a:xfrm>
              <a:off x="2653" y="1207"/>
              <a:ext cx="1134" cy="286"/>
            </a:xfrm>
            <a:prstGeom prst="rect">
              <a:avLst/>
            </a:prstGeom>
            <a:solidFill>
              <a:srgbClr val="66FFFF"/>
            </a:solidFill>
            <a:ln w="57150" cmpd="thinThick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2000"/>
                <a:t>Речевые</a:t>
              </a:r>
            </a:p>
          </p:txBody>
        </p:sp>
      </p:grpSp>
      <p:grpSp>
        <p:nvGrpSpPr>
          <p:cNvPr id="5" name="Group 65"/>
          <p:cNvGrpSpPr>
            <a:grpSpLocks/>
          </p:cNvGrpSpPr>
          <p:nvPr/>
        </p:nvGrpSpPr>
        <p:grpSpPr bwMode="auto">
          <a:xfrm>
            <a:off x="6011863" y="908050"/>
            <a:ext cx="2520950" cy="1462088"/>
            <a:chOff x="3787" y="572"/>
            <a:chExt cx="1588" cy="921"/>
          </a:xfrm>
        </p:grpSpPr>
        <p:sp>
          <p:nvSpPr>
            <p:cNvPr id="18465" name="Line 22"/>
            <p:cNvSpPr>
              <a:spLocks noChangeShapeType="1"/>
            </p:cNvSpPr>
            <p:nvPr/>
          </p:nvSpPr>
          <p:spPr bwMode="auto">
            <a:xfrm>
              <a:off x="3787" y="572"/>
              <a:ext cx="1200" cy="62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6" name="Text Box 39"/>
            <p:cNvSpPr txBox="1">
              <a:spLocks noChangeArrowheads="1"/>
            </p:cNvSpPr>
            <p:nvPr/>
          </p:nvSpPr>
          <p:spPr bwMode="auto">
            <a:xfrm>
              <a:off x="4241" y="1207"/>
              <a:ext cx="1134" cy="286"/>
            </a:xfrm>
            <a:prstGeom prst="rect">
              <a:avLst/>
            </a:prstGeom>
            <a:solidFill>
              <a:srgbClr val="FFCCFF"/>
            </a:solidFill>
            <a:ln w="57150" cmpd="thinThick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2000"/>
                <a:t>Световые</a:t>
              </a:r>
            </a:p>
          </p:txBody>
        </p:sp>
      </p:grp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179388" y="2133600"/>
            <a:ext cx="1368425" cy="1655763"/>
            <a:chOff x="113" y="1344"/>
            <a:chExt cx="862" cy="1043"/>
          </a:xfrm>
        </p:grpSpPr>
        <p:sp>
          <p:nvSpPr>
            <p:cNvPr id="18462" name="Line 13"/>
            <p:cNvSpPr>
              <a:spLocks noChangeShapeType="1"/>
            </p:cNvSpPr>
            <p:nvPr/>
          </p:nvSpPr>
          <p:spPr bwMode="auto">
            <a:xfrm flipH="1">
              <a:off x="340" y="1344"/>
              <a:ext cx="240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3" name="Line 14"/>
            <p:cNvSpPr>
              <a:spLocks noChangeShapeType="1"/>
            </p:cNvSpPr>
            <p:nvPr/>
          </p:nvSpPr>
          <p:spPr bwMode="auto">
            <a:xfrm flipH="1">
              <a:off x="340" y="1344"/>
              <a:ext cx="0" cy="63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4" name="Text Box 40"/>
            <p:cNvSpPr txBox="1">
              <a:spLocks noChangeArrowheads="1"/>
            </p:cNvSpPr>
            <p:nvPr/>
          </p:nvSpPr>
          <p:spPr bwMode="auto">
            <a:xfrm>
              <a:off x="113" y="1979"/>
              <a:ext cx="862" cy="408"/>
            </a:xfrm>
            <a:prstGeom prst="rect">
              <a:avLst/>
            </a:prstGeom>
            <a:solidFill>
              <a:srgbClr val="CCFFCC"/>
            </a:solidFill>
            <a:ln w="28575" algn="ctr">
              <a:solidFill>
                <a:srgbClr val="0099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800"/>
                <a:t>Ручные</a:t>
              </a:r>
            </a:p>
          </p:txBody>
        </p:sp>
      </p:grp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1763713" y="2133600"/>
            <a:ext cx="2089150" cy="1655763"/>
            <a:chOff x="1111" y="1344"/>
            <a:chExt cx="1316" cy="1043"/>
          </a:xfrm>
        </p:grpSpPr>
        <p:sp>
          <p:nvSpPr>
            <p:cNvPr id="18459" name="Text Box 41"/>
            <p:cNvSpPr txBox="1">
              <a:spLocks noChangeArrowheads="1"/>
            </p:cNvSpPr>
            <p:nvPr/>
          </p:nvSpPr>
          <p:spPr bwMode="auto">
            <a:xfrm>
              <a:off x="1111" y="1979"/>
              <a:ext cx="1316" cy="408"/>
            </a:xfrm>
            <a:prstGeom prst="rect">
              <a:avLst/>
            </a:prstGeom>
            <a:solidFill>
              <a:srgbClr val="CCFFCC"/>
            </a:solidFill>
            <a:ln w="28575" algn="ctr">
              <a:solidFill>
                <a:srgbClr val="0099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800"/>
                <a:t>Простейшие автоматические</a:t>
              </a:r>
            </a:p>
          </p:txBody>
        </p:sp>
        <p:sp>
          <p:nvSpPr>
            <p:cNvPr id="18460" name="Line 42"/>
            <p:cNvSpPr>
              <a:spLocks noChangeShapeType="1"/>
            </p:cNvSpPr>
            <p:nvPr/>
          </p:nvSpPr>
          <p:spPr bwMode="auto">
            <a:xfrm flipH="1">
              <a:off x="1701" y="1344"/>
              <a:ext cx="240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1" name="Line 43"/>
            <p:cNvSpPr>
              <a:spLocks noChangeShapeType="1"/>
            </p:cNvSpPr>
            <p:nvPr/>
          </p:nvSpPr>
          <p:spPr bwMode="auto">
            <a:xfrm flipH="1">
              <a:off x="1927" y="1344"/>
              <a:ext cx="4" cy="63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4643438" y="2349500"/>
            <a:ext cx="3168650" cy="2087563"/>
            <a:chOff x="2925" y="1480"/>
            <a:chExt cx="1996" cy="1315"/>
          </a:xfrm>
        </p:grpSpPr>
        <p:sp>
          <p:nvSpPr>
            <p:cNvPr id="18456" name="Text Box 24"/>
            <p:cNvSpPr txBox="1">
              <a:spLocks noChangeArrowheads="1"/>
            </p:cNvSpPr>
            <p:nvPr/>
          </p:nvSpPr>
          <p:spPr bwMode="auto">
            <a:xfrm>
              <a:off x="3152" y="1752"/>
              <a:ext cx="1769" cy="243"/>
            </a:xfrm>
            <a:prstGeom prst="rect">
              <a:avLst/>
            </a:prstGeom>
            <a:gradFill rotWithShape="0">
              <a:gsLst>
                <a:gs pos="0">
                  <a:srgbClr val="00FFFF"/>
                </a:gs>
                <a:gs pos="100000">
                  <a:srgbClr val="FFCCFF"/>
                </a:gs>
              </a:gsLst>
              <a:lin ang="2700000" scaled="1"/>
            </a:gradFill>
            <a:ln w="19050">
              <a:solidFill>
                <a:srgbClr val="0000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800"/>
                <a:t>Ручные</a:t>
              </a:r>
            </a:p>
          </p:txBody>
        </p:sp>
        <p:sp>
          <p:nvSpPr>
            <p:cNvPr id="18457" name="Line 29"/>
            <p:cNvSpPr>
              <a:spLocks noChangeShapeType="1"/>
            </p:cNvSpPr>
            <p:nvPr/>
          </p:nvSpPr>
          <p:spPr bwMode="auto">
            <a:xfrm flipH="1">
              <a:off x="2925" y="1888"/>
              <a:ext cx="227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8" name="Line 47"/>
            <p:cNvSpPr>
              <a:spLocks noChangeShapeType="1"/>
            </p:cNvSpPr>
            <p:nvPr/>
          </p:nvSpPr>
          <p:spPr bwMode="auto">
            <a:xfrm flipH="1">
              <a:off x="2925" y="1480"/>
              <a:ext cx="0" cy="1315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63"/>
          <p:cNvGrpSpPr>
            <a:grpSpLocks/>
          </p:cNvGrpSpPr>
          <p:nvPr/>
        </p:nvGrpSpPr>
        <p:grpSpPr bwMode="auto">
          <a:xfrm>
            <a:off x="4643438" y="3500438"/>
            <a:ext cx="3168650" cy="385762"/>
            <a:chOff x="2925" y="2205"/>
            <a:chExt cx="1996" cy="243"/>
          </a:xfrm>
        </p:grpSpPr>
        <p:sp>
          <p:nvSpPr>
            <p:cNvPr id="18454" name="Text Box 45"/>
            <p:cNvSpPr txBox="1">
              <a:spLocks noChangeArrowheads="1"/>
            </p:cNvSpPr>
            <p:nvPr/>
          </p:nvSpPr>
          <p:spPr bwMode="auto">
            <a:xfrm>
              <a:off x="3152" y="2205"/>
              <a:ext cx="1769" cy="243"/>
            </a:xfrm>
            <a:prstGeom prst="rect">
              <a:avLst/>
            </a:prstGeom>
            <a:gradFill rotWithShape="0">
              <a:gsLst>
                <a:gs pos="0">
                  <a:srgbClr val="00FFFF"/>
                </a:gs>
                <a:gs pos="100000">
                  <a:srgbClr val="FFCCFF"/>
                </a:gs>
              </a:gsLst>
              <a:lin ang="2700000" scaled="1"/>
            </a:gradFill>
            <a:ln w="19050">
              <a:solidFill>
                <a:srgbClr val="0000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800"/>
                <a:t>Полуавтоматические</a:t>
              </a:r>
            </a:p>
          </p:txBody>
        </p:sp>
        <p:sp>
          <p:nvSpPr>
            <p:cNvPr id="18455" name="Line 48"/>
            <p:cNvSpPr>
              <a:spLocks noChangeShapeType="1"/>
            </p:cNvSpPr>
            <p:nvPr/>
          </p:nvSpPr>
          <p:spPr bwMode="auto">
            <a:xfrm flipH="1">
              <a:off x="2925" y="2341"/>
              <a:ext cx="227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64"/>
          <p:cNvGrpSpPr>
            <a:grpSpLocks/>
          </p:cNvGrpSpPr>
          <p:nvPr/>
        </p:nvGrpSpPr>
        <p:grpSpPr bwMode="auto">
          <a:xfrm>
            <a:off x="4643438" y="4221163"/>
            <a:ext cx="3168650" cy="385762"/>
            <a:chOff x="2925" y="2659"/>
            <a:chExt cx="1996" cy="243"/>
          </a:xfrm>
        </p:grpSpPr>
        <p:sp>
          <p:nvSpPr>
            <p:cNvPr id="18452" name="Text Box 46"/>
            <p:cNvSpPr txBox="1">
              <a:spLocks noChangeArrowheads="1"/>
            </p:cNvSpPr>
            <p:nvPr/>
          </p:nvSpPr>
          <p:spPr bwMode="auto">
            <a:xfrm>
              <a:off x="3152" y="2659"/>
              <a:ext cx="1769" cy="243"/>
            </a:xfrm>
            <a:prstGeom prst="rect">
              <a:avLst/>
            </a:prstGeom>
            <a:gradFill rotWithShape="0">
              <a:gsLst>
                <a:gs pos="0">
                  <a:srgbClr val="00FFFF"/>
                </a:gs>
                <a:gs pos="100000">
                  <a:srgbClr val="FFCCFF"/>
                </a:gs>
              </a:gsLst>
              <a:lin ang="2700000" scaled="1"/>
            </a:gradFill>
            <a:ln w="19050">
              <a:solidFill>
                <a:srgbClr val="0000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800"/>
                <a:t>Автоматические</a:t>
              </a:r>
            </a:p>
          </p:txBody>
        </p:sp>
        <p:sp>
          <p:nvSpPr>
            <p:cNvPr id="18453" name="Line 49"/>
            <p:cNvSpPr>
              <a:spLocks noChangeShapeType="1"/>
            </p:cNvSpPr>
            <p:nvPr/>
          </p:nvSpPr>
          <p:spPr bwMode="auto">
            <a:xfrm flipH="1">
              <a:off x="2925" y="2795"/>
              <a:ext cx="227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66"/>
          <p:cNvGrpSpPr>
            <a:grpSpLocks/>
          </p:cNvGrpSpPr>
          <p:nvPr/>
        </p:nvGrpSpPr>
        <p:grpSpPr bwMode="auto">
          <a:xfrm>
            <a:off x="7812088" y="2349500"/>
            <a:ext cx="360362" cy="2087563"/>
            <a:chOff x="4921" y="1480"/>
            <a:chExt cx="227" cy="1315"/>
          </a:xfrm>
        </p:grpSpPr>
        <p:sp>
          <p:nvSpPr>
            <p:cNvPr id="18448" name="Line 50"/>
            <p:cNvSpPr>
              <a:spLocks noChangeShapeType="1"/>
            </p:cNvSpPr>
            <p:nvPr/>
          </p:nvSpPr>
          <p:spPr bwMode="auto">
            <a:xfrm flipH="1">
              <a:off x="5148" y="1480"/>
              <a:ext cx="0" cy="1315"/>
            </a:xfrm>
            <a:prstGeom prst="line">
              <a:avLst/>
            </a:prstGeom>
            <a:noFill/>
            <a:ln w="28575">
              <a:solidFill>
                <a:srgbClr val="EA005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49" name="Line 51"/>
            <p:cNvSpPr>
              <a:spLocks noChangeShapeType="1"/>
            </p:cNvSpPr>
            <p:nvPr/>
          </p:nvSpPr>
          <p:spPr bwMode="auto">
            <a:xfrm flipH="1">
              <a:off x="4921" y="1888"/>
              <a:ext cx="227" cy="0"/>
            </a:xfrm>
            <a:prstGeom prst="line">
              <a:avLst/>
            </a:prstGeom>
            <a:noFill/>
            <a:ln w="28575">
              <a:solidFill>
                <a:srgbClr val="EA005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0" name="Line 52"/>
            <p:cNvSpPr>
              <a:spLocks noChangeShapeType="1"/>
            </p:cNvSpPr>
            <p:nvPr/>
          </p:nvSpPr>
          <p:spPr bwMode="auto">
            <a:xfrm flipH="1">
              <a:off x="4921" y="2341"/>
              <a:ext cx="227" cy="0"/>
            </a:xfrm>
            <a:prstGeom prst="line">
              <a:avLst/>
            </a:prstGeom>
            <a:noFill/>
            <a:ln w="28575">
              <a:solidFill>
                <a:srgbClr val="EA005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1" name="Line 53"/>
            <p:cNvSpPr>
              <a:spLocks noChangeShapeType="1"/>
            </p:cNvSpPr>
            <p:nvPr/>
          </p:nvSpPr>
          <p:spPr bwMode="auto">
            <a:xfrm flipH="1">
              <a:off x="4921" y="2795"/>
              <a:ext cx="227" cy="0"/>
            </a:xfrm>
            <a:prstGeom prst="line">
              <a:avLst/>
            </a:prstGeom>
            <a:noFill/>
            <a:ln w="28575">
              <a:solidFill>
                <a:srgbClr val="EA005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45463" name="Picture 55" descr="Картинка 12 из 2884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5013325"/>
            <a:ext cx="25209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5465" name="Picture 57" descr="Картинка 5 из 2518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981575"/>
            <a:ext cx="1616075" cy="1616075"/>
          </a:xfrm>
          <a:prstGeom prst="rect">
            <a:avLst/>
          </a:prstGeom>
          <a:noFill/>
          <a:ln w="9525">
            <a:solidFill>
              <a:srgbClr val="EA00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45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45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45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1071510" y="243681"/>
            <a:ext cx="7500990" cy="487362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ru-RU" sz="2400" b="0" cap="all" dirty="0">
                <a:solidFill>
                  <a:schemeClr val="bg1"/>
                </a:solidFill>
                <a:effectLst>
                  <a:glow rad="101600">
                    <a:schemeClr val="tx1">
                      <a:lumMod val="95000"/>
                      <a:lumOff val="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эвакуация 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1893888" y="4392613"/>
            <a:ext cx="1785937" cy="1587"/>
          </a:xfrm>
          <a:prstGeom prst="straightConnector1">
            <a:avLst/>
          </a:prstGeom>
          <a:ln w="57150">
            <a:solidFill>
              <a:srgbClr val="00FF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714500" y="4000500"/>
            <a:ext cx="1071563" cy="1588"/>
          </a:xfrm>
          <a:prstGeom prst="line">
            <a:avLst/>
          </a:prstGeom>
          <a:ln w="508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786063" y="3786188"/>
            <a:ext cx="1000125" cy="1587"/>
          </a:xfrm>
          <a:prstGeom prst="line">
            <a:avLst/>
          </a:prstGeom>
          <a:ln w="508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>
            <a:off x="3857625" y="3786188"/>
            <a:ext cx="1571625" cy="1587"/>
          </a:xfrm>
          <a:prstGeom prst="straightConnector1">
            <a:avLst/>
          </a:prstGeom>
          <a:ln w="5080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4751388" y="3894138"/>
            <a:ext cx="642937" cy="1587"/>
          </a:xfrm>
          <a:prstGeom prst="line">
            <a:avLst/>
          </a:prstGeom>
          <a:ln w="508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6108700" y="3892550"/>
            <a:ext cx="642938" cy="1588"/>
          </a:xfrm>
          <a:prstGeom prst="line">
            <a:avLst/>
          </a:prstGeom>
          <a:ln w="508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0800000">
            <a:off x="5500688" y="3786188"/>
            <a:ext cx="928687" cy="1587"/>
          </a:xfrm>
          <a:prstGeom prst="straightConnector1">
            <a:avLst/>
          </a:prstGeom>
          <a:ln w="5080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>
            <a:off x="357188" y="5070475"/>
            <a:ext cx="2428875" cy="1588"/>
          </a:xfrm>
          <a:prstGeom prst="line">
            <a:avLst/>
          </a:prstGeom>
          <a:ln w="57150" cmpd="sng">
            <a:solidFill>
              <a:srgbClr val="00FF00"/>
            </a:solidFill>
            <a:prstDash val="dash"/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6537325" y="3751263"/>
            <a:ext cx="642937" cy="1588"/>
          </a:xfrm>
          <a:prstGeom prst="line">
            <a:avLst/>
          </a:prstGeom>
          <a:ln w="5080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6929438" y="3786188"/>
            <a:ext cx="642937" cy="1587"/>
          </a:xfrm>
          <a:prstGeom prst="straightConnector1">
            <a:avLst/>
          </a:prstGeom>
          <a:ln w="50800">
            <a:solidFill>
              <a:srgbClr val="00FF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6500813" y="3786188"/>
            <a:ext cx="285750" cy="1587"/>
          </a:xfrm>
          <a:prstGeom prst="straightConnector1">
            <a:avLst/>
          </a:prstGeom>
          <a:ln w="50800">
            <a:solidFill>
              <a:srgbClr val="00FF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6930231" y="3856832"/>
            <a:ext cx="714375" cy="1588"/>
          </a:xfrm>
          <a:prstGeom prst="line">
            <a:avLst/>
          </a:prstGeom>
          <a:ln w="5080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7358856" y="3856832"/>
            <a:ext cx="714375" cy="1588"/>
          </a:xfrm>
          <a:prstGeom prst="line">
            <a:avLst/>
          </a:prstGeom>
          <a:ln w="5080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7643813" y="3786188"/>
            <a:ext cx="642937" cy="1587"/>
          </a:xfrm>
          <a:prstGeom prst="straightConnector1">
            <a:avLst/>
          </a:prstGeom>
          <a:ln w="50800">
            <a:solidFill>
              <a:srgbClr val="00FF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7537450" y="4322763"/>
            <a:ext cx="1643063" cy="1587"/>
          </a:xfrm>
          <a:prstGeom prst="line">
            <a:avLst/>
          </a:prstGeom>
          <a:ln w="50800">
            <a:solidFill>
              <a:srgbClr val="00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8358188" y="5143500"/>
            <a:ext cx="428625" cy="1588"/>
          </a:xfrm>
          <a:prstGeom prst="straightConnector1">
            <a:avLst/>
          </a:prstGeom>
          <a:ln w="50800">
            <a:solidFill>
              <a:srgbClr val="00FF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475" name="Группа 27"/>
          <p:cNvGrpSpPr>
            <a:grpSpLocks/>
          </p:cNvGrpSpPr>
          <p:nvPr/>
        </p:nvGrpSpPr>
        <p:grpSpPr bwMode="auto">
          <a:xfrm>
            <a:off x="285750" y="954088"/>
            <a:ext cx="8715375" cy="5595937"/>
            <a:chOff x="214282" y="1142984"/>
            <a:chExt cx="8715436" cy="5595920"/>
          </a:xfrm>
        </p:grpSpPr>
        <p:pic>
          <p:nvPicPr>
            <p:cNvPr id="1947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282" y="1142984"/>
              <a:ext cx="8715436" cy="559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77" name="Прямоугольник 26"/>
            <p:cNvSpPr>
              <a:spLocks noChangeArrowheads="1"/>
            </p:cNvSpPr>
            <p:nvPr/>
          </p:nvSpPr>
          <p:spPr bwMode="auto">
            <a:xfrm>
              <a:off x="428596" y="1142984"/>
              <a:ext cx="2928958" cy="7143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76778"/>
            <a:ext cx="453681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5400" dirty="0">
                <a:ln w="12700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Литература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2588" y="4926013"/>
            <a:ext cx="8715375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3" indent="-354013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FontTx/>
              <a:buBlip>
                <a:blip r:embed="rId2"/>
              </a:buBlip>
            </a:pPr>
            <a:r>
              <a:rPr lang="ru-RU" sz="2200">
                <a:solidFill>
                  <a:srgbClr val="000099"/>
                </a:solidFill>
                <a:cs typeface="Arial" charset="0"/>
              </a:rPr>
              <a:t>Организация и ведение гражданской обороны и защиты населения и территорий от чрезвычайных ситуаций природного и техногенного характера (Методическое пособие).  Под редакцией Г.Н. Кириллова – М.: Институт риска и безопасности, 2011 г. 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58775" y="836613"/>
            <a:ext cx="85725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3" indent="-354013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FontTx/>
              <a:buBlip>
                <a:blip r:embed="rId2"/>
              </a:buBlip>
            </a:pPr>
            <a:r>
              <a:rPr lang="ru-RU" sz="2200">
                <a:solidFill>
                  <a:srgbClr val="000099"/>
                </a:solidFill>
                <a:cs typeface="Arial" charset="0"/>
              </a:rPr>
              <a:t>Гражданская оборона  и  пожарная  безопасность (Методическое пособие). Под редакцией М.И.Фалеева – М.: Институт риска и безопасности, 2002 г.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2588" y="1844675"/>
            <a:ext cx="842962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3" indent="-354013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FontTx/>
              <a:buBlip>
                <a:blip r:embed="rId2"/>
              </a:buBlip>
            </a:pPr>
            <a:r>
              <a:rPr lang="ru-RU" sz="2200">
                <a:solidFill>
                  <a:srgbClr val="000099"/>
                </a:solidFill>
                <a:cs typeface="Arial" charset="0"/>
              </a:rPr>
              <a:t>Обеспечение пожарной безопасности предприятия (Практическое пособие для руководителя). Под редакцией А.Н.Проценко – М.: Институт риска и безопасности, 2003 г.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82588" y="3141663"/>
            <a:ext cx="8429625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3" indent="-354013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FontTx/>
              <a:buBlip>
                <a:blip r:embed="rId2"/>
              </a:buBlip>
            </a:pPr>
            <a:r>
              <a:rPr lang="ru-RU" sz="2200">
                <a:solidFill>
                  <a:srgbClr val="000099"/>
                </a:solidFill>
                <a:cs typeface="Arial" charset="0"/>
              </a:rPr>
              <a:t>Коротчик Л.А. «Пожарно-технический  минимум»  (методическое  пособие    для руководителей и ответственных за пожарную безопасность на предприятиях, в учреждениях и организациях). Институт риска и безопасности, М., 2003г.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7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5984" y="76778"/>
            <a:ext cx="453681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5400" dirty="0">
                <a:ln w="12700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Литература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3550" y="4508500"/>
            <a:ext cx="8143875" cy="195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Blip>
                <a:blip r:embed="rId2"/>
              </a:buBlip>
            </a:pPr>
            <a:r>
              <a:rPr lang="ru-RU" sz="2200"/>
              <a:t>  </a:t>
            </a:r>
            <a:r>
              <a:rPr lang="ru-RU" sz="2200">
                <a:solidFill>
                  <a:srgbClr val="000099"/>
                </a:solidFill>
              </a:rPr>
              <a:t>Сайт МЧС Республики Татарстан  </a:t>
            </a:r>
            <a:r>
              <a:rPr lang="en-US" sz="2200">
                <a:solidFill>
                  <a:srgbClr val="000099"/>
                </a:solidFill>
              </a:rPr>
              <a:t>hppt:</a:t>
            </a:r>
            <a:r>
              <a:rPr lang="en-US" sz="2200">
                <a:solidFill>
                  <a:srgbClr val="000099"/>
                </a:solidFill>
                <a:sym typeface="Wingdings" pitchFamily="2" charset="2"/>
              </a:rPr>
              <a:t>//mchs.tatarstan.ru</a:t>
            </a:r>
            <a:endParaRPr lang="ru-RU" sz="2200">
              <a:solidFill>
                <a:srgbClr val="000099"/>
              </a:solidFill>
            </a:endParaRPr>
          </a:p>
          <a:p>
            <a:pPr eaLnBrk="1" hangingPunct="1">
              <a:buFontTx/>
              <a:buBlip>
                <a:blip r:embed="rId2"/>
              </a:buBlip>
            </a:pPr>
            <a:r>
              <a:rPr lang="ru-RU" sz="2200">
                <a:solidFill>
                  <a:srgbClr val="000099"/>
                </a:solidFill>
              </a:rPr>
              <a:t>  Материалы учебно-методического центра по гражданской обороне и чрезвычайным ситуациям Республики Татарстан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8625" y="1268413"/>
            <a:ext cx="8715375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3" indent="-354013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FontTx/>
              <a:buBlip>
                <a:blip r:embed="rId2"/>
              </a:buBlip>
              <a:defRPr/>
            </a:pPr>
            <a:r>
              <a:rPr lang="ru-RU" sz="2200" dirty="0" smtClean="0">
                <a:solidFill>
                  <a:srgbClr val="000099"/>
                </a:solidFill>
              </a:rPr>
              <a:t>Предупреждение и ликвидация чрезвычайных ситуаций обусловленных террористическими акциями, взрывами, пожарами (Методическое пособие).  Под редакцией </a:t>
            </a:r>
            <a:r>
              <a:rPr lang="ru-RU" sz="2200" dirty="0" err="1" smtClean="0">
                <a:solidFill>
                  <a:srgbClr val="000099"/>
                </a:solidFill>
              </a:rPr>
              <a:t>М.И.Фалеева</a:t>
            </a:r>
            <a:r>
              <a:rPr lang="ru-RU" sz="2200" dirty="0" smtClean="0">
                <a:solidFill>
                  <a:srgbClr val="000099"/>
                </a:solidFill>
              </a:rPr>
              <a:t> – М.: Институт риска и безопасности, 2007 г.</a:t>
            </a:r>
          </a:p>
          <a:p>
            <a:pPr algn="just" eaLnBrk="1" hangingPunct="1">
              <a:buFontTx/>
              <a:buBlip>
                <a:blip r:embed="rId2"/>
              </a:buBlip>
              <a:defRPr/>
            </a:pPr>
            <a:r>
              <a:rPr lang="ru-RU" sz="2200" dirty="0" err="1" smtClean="0">
                <a:solidFill>
                  <a:srgbClr val="000099"/>
                </a:solidFill>
              </a:rPr>
              <a:t>Святова</a:t>
            </a:r>
            <a:r>
              <a:rPr lang="ru-RU" sz="2200" dirty="0" smtClean="0">
                <a:solidFill>
                  <a:srgbClr val="000099"/>
                </a:solidFill>
              </a:rPr>
              <a:t> Н.В., </a:t>
            </a:r>
            <a:r>
              <a:rPr lang="ru-RU" sz="2200" dirty="0" err="1" smtClean="0">
                <a:solidFill>
                  <a:srgbClr val="000099"/>
                </a:solidFill>
              </a:rPr>
              <a:t>Мисбахов</a:t>
            </a:r>
            <a:r>
              <a:rPr lang="ru-RU" sz="2200" dirty="0" smtClean="0">
                <a:solidFill>
                  <a:srgbClr val="000099"/>
                </a:solidFill>
              </a:rPr>
              <a:t> А.А., </a:t>
            </a:r>
            <a:r>
              <a:rPr lang="ru-RU" sz="2200" dirty="0" err="1" smtClean="0">
                <a:solidFill>
                  <a:srgbClr val="000099"/>
                </a:solidFill>
              </a:rPr>
              <a:t>Кабыш</a:t>
            </a:r>
            <a:r>
              <a:rPr lang="ru-RU" sz="2200" dirty="0" smtClean="0">
                <a:solidFill>
                  <a:srgbClr val="000099"/>
                </a:solidFill>
              </a:rPr>
              <a:t> Е.Г., </a:t>
            </a:r>
            <a:r>
              <a:rPr lang="ru-RU" sz="2200" dirty="0" err="1" smtClean="0">
                <a:solidFill>
                  <a:srgbClr val="000099"/>
                </a:solidFill>
              </a:rPr>
              <a:t>Мустаев</a:t>
            </a:r>
            <a:r>
              <a:rPr lang="ru-RU" sz="2200" dirty="0" smtClean="0">
                <a:solidFill>
                  <a:srgbClr val="000099"/>
                </a:solidFill>
              </a:rPr>
              <a:t> Р.Ш. Безопасность и защита человека в чрезвычайных ситуациях. – Казань: ГУ «НЦ БЖД». ТГПУ – НЦБЖ, 2011г .</a:t>
            </a:r>
          </a:p>
          <a:p>
            <a:pPr marL="0" indent="0" algn="just" eaLnBrk="1" hangingPunct="1">
              <a:defRPr/>
            </a:pPr>
            <a:endParaRPr lang="ru-RU" sz="22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9" name="Text Box 49"/>
          <p:cNvSpPr txBox="1">
            <a:spLocks noChangeArrowheads="1"/>
          </p:cNvSpPr>
          <p:nvPr/>
        </p:nvSpPr>
        <p:spPr bwMode="auto">
          <a:xfrm>
            <a:off x="342900" y="476250"/>
            <a:ext cx="8424863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sz="2000">
                <a:solidFill>
                  <a:srgbClr val="FF0066"/>
                </a:solidFill>
              </a:rPr>
              <a:t>В России</a:t>
            </a:r>
            <a:r>
              <a:rPr lang="ru-RU" sz="2000">
                <a:solidFill>
                  <a:srgbClr val="0000FF"/>
                </a:solidFill>
              </a:rPr>
              <a:t> </a:t>
            </a:r>
            <a:r>
              <a:rPr lang="ru-RU" sz="2000"/>
              <a:t>ежегодно происходит примерно 240 тыс. пожаров, на которых погибает порядка 19 тыс. человек.</a:t>
            </a:r>
          </a:p>
          <a:p>
            <a:pPr algn="just" eaLnBrk="1" hangingPunct="1"/>
            <a:r>
              <a:rPr lang="ru-RU" sz="2000">
                <a:solidFill>
                  <a:srgbClr val="0000FF"/>
                </a:solidFill>
              </a:rPr>
              <a:t>Прямой материальный ущерб </a:t>
            </a:r>
            <a:r>
              <a:rPr lang="ru-RU" sz="2000"/>
              <a:t>составляет </a:t>
            </a:r>
            <a:r>
              <a:rPr lang="en-US" sz="2000"/>
              <a:t>~</a:t>
            </a:r>
            <a:r>
              <a:rPr lang="ru-RU" sz="2000"/>
              <a:t> 6500 млн.руб.</a:t>
            </a:r>
          </a:p>
          <a:p>
            <a:pPr algn="just" eaLnBrk="1" hangingPunct="1"/>
            <a:endParaRPr lang="ru-RU" sz="2000"/>
          </a:p>
          <a:p>
            <a:pPr algn="ctr" eaLnBrk="1" hangingPunct="1"/>
            <a:endParaRPr lang="ru-RU" sz="3600">
              <a:solidFill>
                <a:srgbClr val="FF0000"/>
              </a:solidFill>
            </a:endParaRPr>
          </a:p>
          <a:p>
            <a:pPr algn="ctr" eaLnBrk="1" hangingPunct="1"/>
            <a:endParaRPr lang="ru-RU" sz="3600">
              <a:solidFill>
                <a:srgbClr val="FF0000"/>
              </a:solidFill>
            </a:endParaRPr>
          </a:p>
          <a:p>
            <a:pPr algn="ctr" eaLnBrk="1" hangingPunct="1"/>
            <a:r>
              <a:rPr lang="ru-RU" sz="3600">
                <a:solidFill>
                  <a:srgbClr val="FF0000"/>
                </a:solidFill>
              </a:rPr>
              <a:t>Более 70% пожаров составляет  возгорания в жилом секторе.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339725" y="1916113"/>
            <a:ext cx="7920038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20000"/>
              </a:lnSpc>
            </a:pPr>
            <a:r>
              <a:rPr lang="ru-RU" sz="2000">
                <a:solidFill>
                  <a:srgbClr val="FF0066"/>
                </a:solidFill>
              </a:rPr>
              <a:t>В Республике Татарстан</a:t>
            </a:r>
            <a:r>
              <a:rPr lang="ru-RU" sz="2000"/>
              <a:t> ежегодно происходит </a:t>
            </a:r>
            <a:r>
              <a:rPr lang="en-US" sz="2000">
                <a:cs typeface="Arial" charset="0"/>
              </a:rPr>
              <a:t>~</a:t>
            </a:r>
            <a:r>
              <a:rPr lang="ru-RU" sz="2000">
                <a:cs typeface="Arial" charset="0"/>
              </a:rPr>
              <a:t> 4000-4100 пожаров, гибель людей составляет </a:t>
            </a:r>
            <a:r>
              <a:rPr lang="ru-RU" sz="2000"/>
              <a:t> </a:t>
            </a:r>
            <a:r>
              <a:rPr lang="en-US" sz="2000"/>
              <a:t>~</a:t>
            </a:r>
            <a:r>
              <a:rPr lang="ru-RU" sz="2000" b="0"/>
              <a:t> </a:t>
            </a:r>
            <a:r>
              <a:rPr lang="ru-RU" sz="2000"/>
              <a:t>300-320 человек.</a:t>
            </a:r>
          </a:p>
          <a:p>
            <a:pPr algn="just" eaLnBrk="1" hangingPunct="1">
              <a:lnSpc>
                <a:spcPct val="120000"/>
              </a:lnSpc>
            </a:pPr>
            <a:r>
              <a:rPr lang="ru-RU" sz="2000">
                <a:solidFill>
                  <a:srgbClr val="0000FF"/>
                </a:solidFill>
              </a:rPr>
              <a:t>Прямой материальный ущерб</a:t>
            </a:r>
            <a:r>
              <a:rPr lang="ru-RU" sz="2000"/>
              <a:t> </a:t>
            </a:r>
            <a:r>
              <a:rPr lang="en-US" sz="2000"/>
              <a:t>~</a:t>
            </a:r>
            <a:r>
              <a:rPr lang="ru-RU" sz="2000"/>
              <a:t> 85-90 млн.руб.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755650" y="1844675"/>
            <a:ext cx="7920038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20000"/>
              </a:lnSpc>
            </a:pPr>
            <a:r>
              <a:rPr lang="ru-RU" sz="2000">
                <a:solidFill>
                  <a:srgbClr val="FF0066"/>
                </a:solidFill>
              </a:rPr>
              <a:t>В Республике Татарстан</a:t>
            </a:r>
            <a:r>
              <a:rPr lang="ru-RU" sz="2000"/>
              <a:t> ежегодно происходит </a:t>
            </a:r>
            <a:r>
              <a:rPr lang="en-US" sz="2000">
                <a:cs typeface="Arial" charset="0"/>
              </a:rPr>
              <a:t>~</a:t>
            </a:r>
            <a:r>
              <a:rPr lang="ru-RU" sz="2000">
                <a:cs typeface="Arial" charset="0"/>
              </a:rPr>
              <a:t> 4000-4100 пожаров, гибель людей составляет </a:t>
            </a:r>
            <a:r>
              <a:rPr lang="ru-RU" sz="2000"/>
              <a:t> </a:t>
            </a:r>
            <a:r>
              <a:rPr lang="en-US" sz="2000"/>
              <a:t>~</a:t>
            </a:r>
            <a:r>
              <a:rPr lang="ru-RU" sz="2000" b="0"/>
              <a:t> </a:t>
            </a:r>
            <a:r>
              <a:rPr lang="ru-RU" sz="2000"/>
              <a:t>300-320 человек.</a:t>
            </a:r>
          </a:p>
          <a:p>
            <a:pPr algn="just" eaLnBrk="1" hangingPunct="1">
              <a:lnSpc>
                <a:spcPct val="120000"/>
              </a:lnSpc>
            </a:pPr>
            <a:r>
              <a:rPr lang="ru-RU" sz="2000">
                <a:solidFill>
                  <a:srgbClr val="0000FF"/>
                </a:solidFill>
              </a:rPr>
              <a:t>Прямой материальный ущерб</a:t>
            </a:r>
            <a:r>
              <a:rPr lang="ru-RU" sz="2000"/>
              <a:t> </a:t>
            </a:r>
            <a:r>
              <a:rPr lang="en-US" sz="2000"/>
              <a:t>~</a:t>
            </a:r>
            <a:r>
              <a:rPr lang="ru-RU" sz="2000"/>
              <a:t> 85-90 млн.руб.</a:t>
            </a:r>
            <a:endParaRPr lang="en-US" sz="200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250825" y="115888"/>
            <a:ext cx="864235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ru-RU" sz="2800">
                <a:solidFill>
                  <a:srgbClr val="CC0066"/>
                </a:solidFill>
              </a:rPr>
              <a:t>Основные причины возникновения  пожаров</a:t>
            </a:r>
          </a:p>
        </p:txBody>
      </p:sp>
      <p:grpSp>
        <p:nvGrpSpPr>
          <p:cNvPr id="2" name="Group 128"/>
          <p:cNvGrpSpPr>
            <a:grpSpLocks/>
          </p:cNvGrpSpPr>
          <p:nvPr/>
        </p:nvGrpSpPr>
        <p:grpSpPr bwMode="auto">
          <a:xfrm>
            <a:off x="0" y="1409700"/>
            <a:ext cx="8893175" cy="5354638"/>
            <a:chOff x="0" y="888"/>
            <a:chExt cx="5602" cy="3373"/>
          </a:xfrm>
        </p:grpSpPr>
        <p:sp>
          <p:nvSpPr>
            <p:cNvPr id="8196" name="AutoShape 129"/>
            <p:cNvSpPr>
              <a:spLocks noChangeAspect="1" noChangeArrowheads="1" noTextEdit="1"/>
            </p:cNvSpPr>
            <p:nvPr/>
          </p:nvSpPr>
          <p:spPr bwMode="auto">
            <a:xfrm>
              <a:off x="0" y="888"/>
              <a:ext cx="5602" cy="3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7" name="Freeform 130"/>
            <p:cNvSpPr>
              <a:spLocks/>
            </p:cNvSpPr>
            <p:nvPr/>
          </p:nvSpPr>
          <p:spPr bwMode="auto">
            <a:xfrm>
              <a:off x="1932" y="1952"/>
              <a:ext cx="46" cy="725"/>
            </a:xfrm>
            <a:custGeom>
              <a:avLst/>
              <a:gdLst>
                <a:gd name="T0" fmla="*/ 46 w 46"/>
                <a:gd name="T1" fmla="*/ 350 h 725"/>
                <a:gd name="T2" fmla="*/ 0 w 46"/>
                <a:gd name="T3" fmla="*/ 0 h 725"/>
                <a:gd name="T4" fmla="*/ 0 w 46"/>
                <a:gd name="T5" fmla="*/ 375 h 725"/>
                <a:gd name="T6" fmla="*/ 46 w 46"/>
                <a:gd name="T7" fmla="*/ 725 h 725"/>
                <a:gd name="T8" fmla="*/ 46 w 46"/>
                <a:gd name="T9" fmla="*/ 350 h 7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725"/>
                <a:gd name="T17" fmla="*/ 46 w 46"/>
                <a:gd name="T18" fmla="*/ 725 h 7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725">
                  <a:moveTo>
                    <a:pt x="46" y="350"/>
                  </a:moveTo>
                  <a:lnTo>
                    <a:pt x="0" y="0"/>
                  </a:lnTo>
                  <a:lnTo>
                    <a:pt x="0" y="375"/>
                  </a:lnTo>
                  <a:lnTo>
                    <a:pt x="46" y="725"/>
                  </a:lnTo>
                  <a:lnTo>
                    <a:pt x="46" y="350"/>
                  </a:lnTo>
                  <a:close/>
                </a:path>
              </a:pathLst>
            </a:custGeom>
            <a:solidFill>
              <a:srgbClr val="666680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8" name="Freeform 131"/>
            <p:cNvSpPr>
              <a:spLocks/>
            </p:cNvSpPr>
            <p:nvPr/>
          </p:nvSpPr>
          <p:spPr bwMode="auto">
            <a:xfrm>
              <a:off x="1932" y="1952"/>
              <a:ext cx="46" cy="350"/>
            </a:xfrm>
            <a:custGeom>
              <a:avLst/>
              <a:gdLst>
                <a:gd name="T0" fmla="*/ 0 w 46"/>
                <a:gd name="T1" fmla="*/ 0 h 350"/>
                <a:gd name="T2" fmla="*/ 23 w 46"/>
                <a:gd name="T3" fmla="*/ 0 h 350"/>
                <a:gd name="T4" fmla="*/ 23 w 46"/>
                <a:gd name="T5" fmla="*/ 0 h 350"/>
                <a:gd name="T6" fmla="*/ 46 w 46"/>
                <a:gd name="T7" fmla="*/ 0 h 350"/>
                <a:gd name="T8" fmla="*/ 46 w 46"/>
                <a:gd name="T9" fmla="*/ 350 h 350"/>
                <a:gd name="T10" fmla="*/ 0 w 46"/>
                <a:gd name="T11" fmla="*/ 0 h 3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"/>
                <a:gd name="T19" fmla="*/ 0 h 350"/>
                <a:gd name="T20" fmla="*/ 46 w 46"/>
                <a:gd name="T21" fmla="*/ 350 h 35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" h="350">
                  <a:moveTo>
                    <a:pt x="0" y="0"/>
                  </a:moveTo>
                  <a:lnTo>
                    <a:pt x="23" y="0"/>
                  </a:lnTo>
                  <a:lnTo>
                    <a:pt x="46" y="0"/>
                  </a:lnTo>
                  <a:lnTo>
                    <a:pt x="46" y="3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9" name="Freeform 132"/>
            <p:cNvSpPr>
              <a:spLocks/>
            </p:cNvSpPr>
            <p:nvPr/>
          </p:nvSpPr>
          <p:spPr bwMode="auto">
            <a:xfrm>
              <a:off x="1646" y="1964"/>
              <a:ext cx="286" cy="713"/>
            </a:xfrm>
            <a:custGeom>
              <a:avLst/>
              <a:gdLst>
                <a:gd name="T0" fmla="*/ 286 w 286"/>
                <a:gd name="T1" fmla="*/ 338 h 713"/>
                <a:gd name="T2" fmla="*/ 0 w 286"/>
                <a:gd name="T3" fmla="*/ 0 h 713"/>
                <a:gd name="T4" fmla="*/ 0 w 286"/>
                <a:gd name="T5" fmla="*/ 375 h 713"/>
                <a:gd name="T6" fmla="*/ 286 w 286"/>
                <a:gd name="T7" fmla="*/ 713 h 713"/>
                <a:gd name="T8" fmla="*/ 286 w 286"/>
                <a:gd name="T9" fmla="*/ 338 h 7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"/>
                <a:gd name="T16" fmla="*/ 0 h 713"/>
                <a:gd name="T17" fmla="*/ 286 w 286"/>
                <a:gd name="T18" fmla="*/ 713 h 7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" h="713">
                  <a:moveTo>
                    <a:pt x="286" y="338"/>
                  </a:moveTo>
                  <a:lnTo>
                    <a:pt x="0" y="0"/>
                  </a:lnTo>
                  <a:lnTo>
                    <a:pt x="0" y="375"/>
                  </a:lnTo>
                  <a:lnTo>
                    <a:pt x="286" y="713"/>
                  </a:lnTo>
                  <a:lnTo>
                    <a:pt x="286" y="338"/>
                  </a:lnTo>
                  <a:close/>
                </a:path>
              </a:pathLst>
            </a:custGeom>
            <a:solidFill>
              <a:srgbClr val="003366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0" name="Freeform 133"/>
            <p:cNvSpPr>
              <a:spLocks/>
            </p:cNvSpPr>
            <p:nvPr/>
          </p:nvSpPr>
          <p:spPr bwMode="auto">
            <a:xfrm>
              <a:off x="1646" y="1952"/>
              <a:ext cx="286" cy="350"/>
            </a:xfrm>
            <a:custGeom>
              <a:avLst/>
              <a:gdLst>
                <a:gd name="T0" fmla="*/ 0 w 286"/>
                <a:gd name="T1" fmla="*/ 0 h 350"/>
                <a:gd name="T2" fmla="*/ 46 w 286"/>
                <a:gd name="T3" fmla="*/ 0 h 350"/>
                <a:gd name="T4" fmla="*/ 80 w 286"/>
                <a:gd name="T5" fmla="*/ 0 h 350"/>
                <a:gd name="T6" fmla="*/ 126 w 286"/>
                <a:gd name="T7" fmla="*/ 0 h 350"/>
                <a:gd name="T8" fmla="*/ 149 w 286"/>
                <a:gd name="T9" fmla="*/ 0 h 350"/>
                <a:gd name="T10" fmla="*/ 195 w 286"/>
                <a:gd name="T11" fmla="*/ 0 h 350"/>
                <a:gd name="T12" fmla="*/ 240 w 286"/>
                <a:gd name="T13" fmla="*/ 0 h 350"/>
                <a:gd name="T14" fmla="*/ 286 w 286"/>
                <a:gd name="T15" fmla="*/ 350 h 350"/>
                <a:gd name="T16" fmla="*/ 0 w 286"/>
                <a:gd name="T17" fmla="*/ 0 h 3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86"/>
                <a:gd name="T28" fmla="*/ 0 h 350"/>
                <a:gd name="T29" fmla="*/ 286 w 286"/>
                <a:gd name="T30" fmla="*/ 350 h 35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86" h="350">
                  <a:moveTo>
                    <a:pt x="0" y="0"/>
                  </a:moveTo>
                  <a:lnTo>
                    <a:pt x="46" y="0"/>
                  </a:lnTo>
                  <a:lnTo>
                    <a:pt x="80" y="0"/>
                  </a:lnTo>
                  <a:lnTo>
                    <a:pt x="126" y="0"/>
                  </a:lnTo>
                  <a:lnTo>
                    <a:pt x="149" y="0"/>
                  </a:lnTo>
                  <a:lnTo>
                    <a:pt x="195" y="0"/>
                  </a:lnTo>
                  <a:lnTo>
                    <a:pt x="240" y="0"/>
                  </a:lnTo>
                  <a:lnTo>
                    <a:pt x="286" y="3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CC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1" name="Freeform 134"/>
            <p:cNvSpPr>
              <a:spLocks/>
            </p:cNvSpPr>
            <p:nvPr/>
          </p:nvSpPr>
          <p:spPr bwMode="auto">
            <a:xfrm>
              <a:off x="457" y="2339"/>
              <a:ext cx="1" cy="387"/>
            </a:xfrm>
            <a:custGeom>
              <a:avLst/>
              <a:gdLst>
                <a:gd name="T0" fmla="*/ 0 w 1"/>
                <a:gd name="T1" fmla="*/ 12 h 387"/>
                <a:gd name="T2" fmla="*/ 0 w 1"/>
                <a:gd name="T3" fmla="*/ 0 h 387"/>
                <a:gd name="T4" fmla="*/ 0 w 1"/>
                <a:gd name="T5" fmla="*/ 0 h 387"/>
                <a:gd name="T6" fmla="*/ 0 w 1"/>
                <a:gd name="T7" fmla="*/ 0 h 387"/>
                <a:gd name="T8" fmla="*/ 0 w 1"/>
                <a:gd name="T9" fmla="*/ 374 h 387"/>
                <a:gd name="T10" fmla="*/ 0 w 1"/>
                <a:gd name="T11" fmla="*/ 374 h 387"/>
                <a:gd name="T12" fmla="*/ 0 w 1"/>
                <a:gd name="T13" fmla="*/ 374 h 387"/>
                <a:gd name="T14" fmla="*/ 0 w 1"/>
                <a:gd name="T15" fmla="*/ 387 h 387"/>
                <a:gd name="T16" fmla="*/ 0 w 1"/>
                <a:gd name="T17" fmla="*/ 12 h 3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"/>
                <a:gd name="T28" fmla="*/ 0 h 387"/>
                <a:gd name="T29" fmla="*/ 1 w 1"/>
                <a:gd name="T30" fmla="*/ 387 h 3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" h="387">
                  <a:moveTo>
                    <a:pt x="0" y="12"/>
                  </a:moveTo>
                  <a:lnTo>
                    <a:pt x="0" y="0"/>
                  </a:lnTo>
                  <a:lnTo>
                    <a:pt x="0" y="374"/>
                  </a:lnTo>
                  <a:lnTo>
                    <a:pt x="0" y="387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804040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2" name="Freeform 135"/>
            <p:cNvSpPr>
              <a:spLocks/>
            </p:cNvSpPr>
            <p:nvPr/>
          </p:nvSpPr>
          <p:spPr bwMode="auto">
            <a:xfrm>
              <a:off x="457" y="2339"/>
              <a:ext cx="1269" cy="387"/>
            </a:xfrm>
            <a:custGeom>
              <a:avLst/>
              <a:gdLst>
                <a:gd name="T0" fmla="*/ 1269 w 1269"/>
                <a:gd name="T1" fmla="*/ 0 h 387"/>
                <a:gd name="T2" fmla="*/ 0 w 1269"/>
                <a:gd name="T3" fmla="*/ 12 h 387"/>
                <a:gd name="T4" fmla="*/ 0 w 1269"/>
                <a:gd name="T5" fmla="*/ 387 h 387"/>
                <a:gd name="T6" fmla="*/ 1269 w 1269"/>
                <a:gd name="T7" fmla="*/ 374 h 387"/>
                <a:gd name="T8" fmla="*/ 1269 w 1269"/>
                <a:gd name="T9" fmla="*/ 0 h 3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9"/>
                <a:gd name="T16" fmla="*/ 0 h 387"/>
                <a:gd name="T17" fmla="*/ 1269 w 1269"/>
                <a:gd name="T18" fmla="*/ 387 h 3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9" h="387">
                  <a:moveTo>
                    <a:pt x="1269" y="0"/>
                  </a:moveTo>
                  <a:lnTo>
                    <a:pt x="0" y="12"/>
                  </a:lnTo>
                  <a:lnTo>
                    <a:pt x="0" y="387"/>
                  </a:lnTo>
                  <a:lnTo>
                    <a:pt x="1269" y="374"/>
                  </a:lnTo>
                  <a:lnTo>
                    <a:pt x="1269" y="0"/>
                  </a:lnTo>
                  <a:close/>
                </a:path>
              </a:pathLst>
            </a:custGeom>
            <a:solidFill>
              <a:srgbClr val="804040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3" name="Freeform 136"/>
            <p:cNvSpPr>
              <a:spLocks/>
            </p:cNvSpPr>
            <p:nvPr/>
          </p:nvSpPr>
          <p:spPr bwMode="auto">
            <a:xfrm>
              <a:off x="457" y="1988"/>
              <a:ext cx="1269" cy="363"/>
            </a:xfrm>
            <a:custGeom>
              <a:avLst/>
              <a:gdLst>
                <a:gd name="T0" fmla="*/ 0 w 1269"/>
                <a:gd name="T1" fmla="*/ 363 h 363"/>
                <a:gd name="T2" fmla="*/ 0 w 1269"/>
                <a:gd name="T3" fmla="*/ 351 h 363"/>
                <a:gd name="T4" fmla="*/ 0 w 1269"/>
                <a:gd name="T5" fmla="*/ 339 h 363"/>
                <a:gd name="T6" fmla="*/ 0 w 1269"/>
                <a:gd name="T7" fmla="*/ 314 h 363"/>
                <a:gd name="T8" fmla="*/ 12 w 1269"/>
                <a:gd name="T9" fmla="*/ 302 h 363"/>
                <a:gd name="T10" fmla="*/ 12 w 1269"/>
                <a:gd name="T11" fmla="*/ 290 h 363"/>
                <a:gd name="T12" fmla="*/ 23 w 1269"/>
                <a:gd name="T13" fmla="*/ 278 h 363"/>
                <a:gd name="T14" fmla="*/ 35 w 1269"/>
                <a:gd name="T15" fmla="*/ 266 h 363"/>
                <a:gd name="T16" fmla="*/ 46 w 1269"/>
                <a:gd name="T17" fmla="*/ 254 h 363"/>
                <a:gd name="T18" fmla="*/ 57 w 1269"/>
                <a:gd name="T19" fmla="*/ 242 h 363"/>
                <a:gd name="T20" fmla="*/ 69 w 1269"/>
                <a:gd name="T21" fmla="*/ 230 h 363"/>
                <a:gd name="T22" fmla="*/ 92 w 1269"/>
                <a:gd name="T23" fmla="*/ 218 h 363"/>
                <a:gd name="T24" fmla="*/ 103 w 1269"/>
                <a:gd name="T25" fmla="*/ 206 h 363"/>
                <a:gd name="T26" fmla="*/ 137 w 1269"/>
                <a:gd name="T27" fmla="*/ 194 h 363"/>
                <a:gd name="T28" fmla="*/ 160 w 1269"/>
                <a:gd name="T29" fmla="*/ 181 h 363"/>
                <a:gd name="T30" fmla="*/ 183 w 1269"/>
                <a:gd name="T31" fmla="*/ 169 h 363"/>
                <a:gd name="T32" fmla="*/ 206 w 1269"/>
                <a:gd name="T33" fmla="*/ 157 h 363"/>
                <a:gd name="T34" fmla="*/ 229 w 1269"/>
                <a:gd name="T35" fmla="*/ 145 h 363"/>
                <a:gd name="T36" fmla="*/ 263 w 1269"/>
                <a:gd name="T37" fmla="*/ 133 h 363"/>
                <a:gd name="T38" fmla="*/ 298 w 1269"/>
                <a:gd name="T39" fmla="*/ 121 h 363"/>
                <a:gd name="T40" fmla="*/ 320 w 1269"/>
                <a:gd name="T41" fmla="*/ 109 h 363"/>
                <a:gd name="T42" fmla="*/ 355 w 1269"/>
                <a:gd name="T43" fmla="*/ 109 h 363"/>
                <a:gd name="T44" fmla="*/ 389 w 1269"/>
                <a:gd name="T45" fmla="*/ 97 h 363"/>
                <a:gd name="T46" fmla="*/ 412 w 1269"/>
                <a:gd name="T47" fmla="*/ 85 h 363"/>
                <a:gd name="T48" fmla="*/ 469 w 1269"/>
                <a:gd name="T49" fmla="*/ 73 h 363"/>
                <a:gd name="T50" fmla="*/ 503 w 1269"/>
                <a:gd name="T51" fmla="*/ 73 h 363"/>
                <a:gd name="T52" fmla="*/ 538 w 1269"/>
                <a:gd name="T53" fmla="*/ 61 h 363"/>
                <a:gd name="T54" fmla="*/ 572 w 1269"/>
                <a:gd name="T55" fmla="*/ 48 h 363"/>
                <a:gd name="T56" fmla="*/ 618 w 1269"/>
                <a:gd name="T57" fmla="*/ 48 h 363"/>
                <a:gd name="T58" fmla="*/ 675 w 1269"/>
                <a:gd name="T59" fmla="*/ 36 h 363"/>
                <a:gd name="T60" fmla="*/ 709 w 1269"/>
                <a:gd name="T61" fmla="*/ 36 h 363"/>
                <a:gd name="T62" fmla="*/ 755 w 1269"/>
                <a:gd name="T63" fmla="*/ 24 h 363"/>
                <a:gd name="T64" fmla="*/ 789 w 1269"/>
                <a:gd name="T65" fmla="*/ 24 h 363"/>
                <a:gd name="T66" fmla="*/ 835 w 1269"/>
                <a:gd name="T67" fmla="*/ 12 h 363"/>
                <a:gd name="T68" fmla="*/ 892 w 1269"/>
                <a:gd name="T69" fmla="*/ 12 h 363"/>
                <a:gd name="T70" fmla="*/ 938 w 1269"/>
                <a:gd name="T71" fmla="*/ 12 h 363"/>
                <a:gd name="T72" fmla="*/ 983 w 1269"/>
                <a:gd name="T73" fmla="*/ 0 h 363"/>
                <a:gd name="T74" fmla="*/ 1269 w 1269"/>
                <a:gd name="T75" fmla="*/ 351 h 363"/>
                <a:gd name="T76" fmla="*/ 0 w 1269"/>
                <a:gd name="T77" fmla="*/ 363 h 36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269"/>
                <a:gd name="T118" fmla="*/ 0 h 363"/>
                <a:gd name="T119" fmla="*/ 1269 w 1269"/>
                <a:gd name="T120" fmla="*/ 363 h 363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269" h="363">
                  <a:moveTo>
                    <a:pt x="0" y="363"/>
                  </a:moveTo>
                  <a:lnTo>
                    <a:pt x="0" y="351"/>
                  </a:lnTo>
                  <a:lnTo>
                    <a:pt x="0" y="339"/>
                  </a:lnTo>
                  <a:lnTo>
                    <a:pt x="0" y="314"/>
                  </a:lnTo>
                  <a:lnTo>
                    <a:pt x="12" y="302"/>
                  </a:lnTo>
                  <a:lnTo>
                    <a:pt x="12" y="290"/>
                  </a:lnTo>
                  <a:lnTo>
                    <a:pt x="23" y="278"/>
                  </a:lnTo>
                  <a:lnTo>
                    <a:pt x="35" y="266"/>
                  </a:lnTo>
                  <a:lnTo>
                    <a:pt x="46" y="254"/>
                  </a:lnTo>
                  <a:lnTo>
                    <a:pt x="57" y="242"/>
                  </a:lnTo>
                  <a:lnTo>
                    <a:pt x="69" y="230"/>
                  </a:lnTo>
                  <a:lnTo>
                    <a:pt x="92" y="218"/>
                  </a:lnTo>
                  <a:lnTo>
                    <a:pt x="103" y="206"/>
                  </a:lnTo>
                  <a:lnTo>
                    <a:pt x="137" y="194"/>
                  </a:lnTo>
                  <a:lnTo>
                    <a:pt x="160" y="181"/>
                  </a:lnTo>
                  <a:lnTo>
                    <a:pt x="183" y="169"/>
                  </a:lnTo>
                  <a:lnTo>
                    <a:pt x="206" y="157"/>
                  </a:lnTo>
                  <a:lnTo>
                    <a:pt x="229" y="145"/>
                  </a:lnTo>
                  <a:lnTo>
                    <a:pt x="263" y="133"/>
                  </a:lnTo>
                  <a:lnTo>
                    <a:pt x="298" y="121"/>
                  </a:lnTo>
                  <a:lnTo>
                    <a:pt x="320" y="109"/>
                  </a:lnTo>
                  <a:lnTo>
                    <a:pt x="355" y="109"/>
                  </a:lnTo>
                  <a:lnTo>
                    <a:pt x="389" y="97"/>
                  </a:lnTo>
                  <a:lnTo>
                    <a:pt x="412" y="85"/>
                  </a:lnTo>
                  <a:lnTo>
                    <a:pt x="469" y="73"/>
                  </a:lnTo>
                  <a:lnTo>
                    <a:pt x="503" y="73"/>
                  </a:lnTo>
                  <a:lnTo>
                    <a:pt x="538" y="61"/>
                  </a:lnTo>
                  <a:lnTo>
                    <a:pt x="572" y="48"/>
                  </a:lnTo>
                  <a:lnTo>
                    <a:pt x="618" y="48"/>
                  </a:lnTo>
                  <a:lnTo>
                    <a:pt x="675" y="36"/>
                  </a:lnTo>
                  <a:lnTo>
                    <a:pt x="709" y="36"/>
                  </a:lnTo>
                  <a:lnTo>
                    <a:pt x="755" y="24"/>
                  </a:lnTo>
                  <a:lnTo>
                    <a:pt x="789" y="24"/>
                  </a:lnTo>
                  <a:lnTo>
                    <a:pt x="835" y="12"/>
                  </a:lnTo>
                  <a:lnTo>
                    <a:pt x="892" y="12"/>
                  </a:lnTo>
                  <a:lnTo>
                    <a:pt x="938" y="12"/>
                  </a:lnTo>
                  <a:lnTo>
                    <a:pt x="983" y="0"/>
                  </a:lnTo>
                  <a:lnTo>
                    <a:pt x="1269" y="351"/>
                  </a:lnTo>
                  <a:lnTo>
                    <a:pt x="0" y="363"/>
                  </a:lnTo>
                  <a:close/>
                </a:path>
              </a:pathLst>
            </a:custGeom>
            <a:solidFill>
              <a:srgbClr val="FF8080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4" name="Freeform 137"/>
            <p:cNvSpPr>
              <a:spLocks/>
            </p:cNvSpPr>
            <p:nvPr/>
          </p:nvSpPr>
          <p:spPr bwMode="auto">
            <a:xfrm>
              <a:off x="389" y="2399"/>
              <a:ext cx="1" cy="387"/>
            </a:xfrm>
            <a:custGeom>
              <a:avLst/>
              <a:gdLst>
                <a:gd name="T0" fmla="*/ 0 w 1"/>
                <a:gd name="T1" fmla="*/ 12 h 387"/>
                <a:gd name="T2" fmla="*/ 0 w 1"/>
                <a:gd name="T3" fmla="*/ 0 h 387"/>
                <a:gd name="T4" fmla="*/ 0 w 1"/>
                <a:gd name="T5" fmla="*/ 0 h 387"/>
                <a:gd name="T6" fmla="*/ 0 w 1"/>
                <a:gd name="T7" fmla="*/ 0 h 387"/>
                <a:gd name="T8" fmla="*/ 0 w 1"/>
                <a:gd name="T9" fmla="*/ 375 h 387"/>
                <a:gd name="T10" fmla="*/ 0 w 1"/>
                <a:gd name="T11" fmla="*/ 375 h 387"/>
                <a:gd name="T12" fmla="*/ 0 w 1"/>
                <a:gd name="T13" fmla="*/ 375 h 387"/>
                <a:gd name="T14" fmla="*/ 0 w 1"/>
                <a:gd name="T15" fmla="*/ 387 h 387"/>
                <a:gd name="T16" fmla="*/ 0 w 1"/>
                <a:gd name="T17" fmla="*/ 12 h 3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"/>
                <a:gd name="T28" fmla="*/ 0 h 387"/>
                <a:gd name="T29" fmla="*/ 1 w 1"/>
                <a:gd name="T30" fmla="*/ 387 h 3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" h="387">
                  <a:moveTo>
                    <a:pt x="0" y="12"/>
                  </a:moveTo>
                  <a:lnTo>
                    <a:pt x="0" y="0"/>
                  </a:lnTo>
                  <a:lnTo>
                    <a:pt x="0" y="375"/>
                  </a:lnTo>
                  <a:lnTo>
                    <a:pt x="0" y="387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330033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Freeform 138"/>
            <p:cNvSpPr>
              <a:spLocks/>
            </p:cNvSpPr>
            <p:nvPr/>
          </p:nvSpPr>
          <p:spPr bwMode="auto">
            <a:xfrm>
              <a:off x="400" y="2387"/>
              <a:ext cx="1258" cy="399"/>
            </a:xfrm>
            <a:custGeom>
              <a:avLst/>
              <a:gdLst>
                <a:gd name="T0" fmla="*/ 1258 w 1258"/>
                <a:gd name="T1" fmla="*/ 0 h 399"/>
                <a:gd name="T2" fmla="*/ 0 w 1258"/>
                <a:gd name="T3" fmla="*/ 24 h 399"/>
                <a:gd name="T4" fmla="*/ 0 w 1258"/>
                <a:gd name="T5" fmla="*/ 399 h 399"/>
                <a:gd name="T6" fmla="*/ 1258 w 1258"/>
                <a:gd name="T7" fmla="*/ 375 h 399"/>
                <a:gd name="T8" fmla="*/ 1258 w 1258"/>
                <a:gd name="T9" fmla="*/ 0 h 3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58"/>
                <a:gd name="T16" fmla="*/ 0 h 399"/>
                <a:gd name="T17" fmla="*/ 1258 w 1258"/>
                <a:gd name="T18" fmla="*/ 399 h 3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58" h="399">
                  <a:moveTo>
                    <a:pt x="1258" y="0"/>
                  </a:moveTo>
                  <a:lnTo>
                    <a:pt x="0" y="24"/>
                  </a:lnTo>
                  <a:lnTo>
                    <a:pt x="0" y="399"/>
                  </a:lnTo>
                  <a:lnTo>
                    <a:pt x="1258" y="375"/>
                  </a:lnTo>
                  <a:lnTo>
                    <a:pt x="1258" y="0"/>
                  </a:lnTo>
                  <a:close/>
                </a:path>
              </a:pathLst>
            </a:custGeom>
            <a:solidFill>
              <a:srgbClr val="330033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6" name="Freeform 139"/>
            <p:cNvSpPr>
              <a:spLocks/>
            </p:cNvSpPr>
            <p:nvPr/>
          </p:nvSpPr>
          <p:spPr bwMode="auto">
            <a:xfrm>
              <a:off x="389" y="2387"/>
              <a:ext cx="1269" cy="24"/>
            </a:xfrm>
            <a:custGeom>
              <a:avLst/>
              <a:gdLst>
                <a:gd name="T0" fmla="*/ 0 w 1269"/>
                <a:gd name="T1" fmla="*/ 24 h 24"/>
                <a:gd name="T2" fmla="*/ 0 w 1269"/>
                <a:gd name="T3" fmla="*/ 12 h 24"/>
                <a:gd name="T4" fmla="*/ 0 w 1269"/>
                <a:gd name="T5" fmla="*/ 12 h 24"/>
                <a:gd name="T6" fmla="*/ 0 w 1269"/>
                <a:gd name="T7" fmla="*/ 12 h 24"/>
                <a:gd name="T8" fmla="*/ 1269 w 1269"/>
                <a:gd name="T9" fmla="*/ 0 h 24"/>
                <a:gd name="T10" fmla="*/ 0 w 1269"/>
                <a:gd name="T11" fmla="*/ 24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69"/>
                <a:gd name="T19" fmla="*/ 0 h 24"/>
                <a:gd name="T20" fmla="*/ 1269 w 1269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69" h="24">
                  <a:moveTo>
                    <a:pt x="0" y="24"/>
                  </a:moveTo>
                  <a:lnTo>
                    <a:pt x="0" y="12"/>
                  </a:lnTo>
                  <a:lnTo>
                    <a:pt x="1269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FF00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7" name="Freeform 140"/>
            <p:cNvSpPr>
              <a:spLocks/>
            </p:cNvSpPr>
            <p:nvPr/>
          </p:nvSpPr>
          <p:spPr bwMode="auto">
            <a:xfrm>
              <a:off x="434" y="2448"/>
              <a:ext cx="526" cy="628"/>
            </a:xfrm>
            <a:custGeom>
              <a:avLst/>
              <a:gdLst>
                <a:gd name="T0" fmla="*/ 526 w 526"/>
                <a:gd name="T1" fmla="*/ 253 h 628"/>
                <a:gd name="T2" fmla="*/ 481 w 526"/>
                <a:gd name="T3" fmla="*/ 253 h 628"/>
                <a:gd name="T4" fmla="*/ 446 w 526"/>
                <a:gd name="T5" fmla="*/ 241 h 628"/>
                <a:gd name="T6" fmla="*/ 412 w 526"/>
                <a:gd name="T7" fmla="*/ 229 h 628"/>
                <a:gd name="T8" fmla="*/ 389 w 526"/>
                <a:gd name="T9" fmla="*/ 229 h 628"/>
                <a:gd name="T10" fmla="*/ 355 w 526"/>
                <a:gd name="T11" fmla="*/ 217 h 628"/>
                <a:gd name="T12" fmla="*/ 309 w 526"/>
                <a:gd name="T13" fmla="*/ 205 h 628"/>
                <a:gd name="T14" fmla="*/ 275 w 526"/>
                <a:gd name="T15" fmla="*/ 193 h 628"/>
                <a:gd name="T16" fmla="*/ 252 w 526"/>
                <a:gd name="T17" fmla="*/ 181 h 628"/>
                <a:gd name="T18" fmla="*/ 229 w 526"/>
                <a:gd name="T19" fmla="*/ 169 h 628"/>
                <a:gd name="T20" fmla="*/ 206 w 526"/>
                <a:gd name="T21" fmla="*/ 169 h 628"/>
                <a:gd name="T22" fmla="*/ 183 w 526"/>
                <a:gd name="T23" fmla="*/ 157 h 628"/>
                <a:gd name="T24" fmla="*/ 160 w 526"/>
                <a:gd name="T25" fmla="*/ 145 h 628"/>
                <a:gd name="T26" fmla="*/ 138 w 526"/>
                <a:gd name="T27" fmla="*/ 132 h 628"/>
                <a:gd name="T28" fmla="*/ 115 w 526"/>
                <a:gd name="T29" fmla="*/ 120 h 628"/>
                <a:gd name="T30" fmla="*/ 103 w 526"/>
                <a:gd name="T31" fmla="*/ 108 h 628"/>
                <a:gd name="T32" fmla="*/ 80 w 526"/>
                <a:gd name="T33" fmla="*/ 96 h 628"/>
                <a:gd name="T34" fmla="*/ 69 w 526"/>
                <a:gd name="T35" fmla="*/ 84 h 628"/>
                <a:gd name="T36" fmla="*/ 46 w 526"/>
                <a:gd name="T37" fmla="*/ 72 h 628"/>
                <a:gd name="T38" fmla="*/ 35 w 526"/>
                <a:gd name="T39" fmla="*/ 60 h 628"/>
                <a:gd name="T40" fmla="*/ 23 w 526"/>
                <a:gd name="T41" fmla="*/ 48 h 628"/>
                <a:gd name="T42" fmla="*/ 12 w 526"/>
                <a:gd name="T43" fmla="*/ 36 h 628"/>
                <a:gd name="T44" fmla="*/ 12 w 526"/>
                <a:gd name="T45" fmla="*/ 24 h 628"/>
                <a:gd name="T46" fmla="*/ 0 w 526"/>
                <a:gd name="T47" fmla="*/ 12 h 628"/>
                <a:gd name="T48" fmla="*/ 0 w 526"/>
                <a:gd name="T49" fmla="*/ 0 h 628"/>
                <a:gd name="T50" fmla="*/ 0 w 526"/>
                <a:gd name="T51" fmla="*/ 374 h 628"/>
                <a:gd name="T52" fmla="*/ 0 w 526"/>
                <a:gd name="T53" fmla="*/ 386 h 628"/>
                <a:gd name="T54" fmla="*/ 12 w 526"/>
                <a:gd name="T55" fmla="*/ 398 h 628"/>
                <a:gd name="T56" fmla="*/ 12 w 526"/>
                <a:gd name="T57" fmla="*/ 411 h 628"/>
                <a:gd name="T58" fmla="*/ 23 w 526"/>
                <a:gd name="T59" fmla="*/ 423 h 628"/>
                <a:gd name="T60" fmla="*/ 35 w 526"/>
                <a:gd name="T61" fmla="*/ 435 h 628"/>
                <a:gd name="T62" fmla="*/ 46 w 526"/>
                <a:gd name="T63" fmla="*/ 447 h 628"/>
                <a:gd name="T64" fmla="*/ 69 w 526"/>
                <a:gd name="T65" fmla="*/ 459 h 628"/>
                <a:gd name="T66" fmla="*/ 80 w 526"/>
                <a:gd name="T67" fmla="*/ 471 h 628"/>
                <a:gd name="T68" fmla="*/ 103 w 526"/>
                <a:gd name="T69" fmla="*/ 483 h 628"/>
                <a:gd name="T70" fmla="*/ 115 w 526"/>
                <a:gd name="T71" fmla="*/ 495 h 628"/>
                <a:gd name="T72" fmla="*/ 138 w 526"/>
                <a:gd name="T73" fmla="*/ 507 h 628"/>
                <a:gd name="T74" fmla="*/ 160 w 526"/>
                <a:gd name="T75" fmla="*/ 519 h 628"/>
                <a:gd name="T76" fmla="*/ 183 w 526"/>
                <a:gd name="T77" fmla="*/ 531 h 628"/>
                <a:gd name="T78" fmla="*/ 206 w 526"/>
                <a:gd name="T79" fmla="*/ 544 h 628"/>
                <a:gd name="T80" fmla="*/ 229 w 526"/>
                <a:gd name="T81" fmla="*/ 544 h 628"/>
                <a:gd name="T82" fmla="*/ 252 w 526"/>
                <a:gd name="T83" fmla="*/ 556 h 628"/>
                <a:gd name="T84" fmla="*/ 275 w 526"/>
                <a:gd name="T85" fmla="*/ 568 h 628"/>
                <a:gd name="T86" fmla="*/ 309 w 526"/>
                <a:gd name="T87" fmla="*/ 580 h 628"/>
                <a:gd name="T88" fmla="*/ 355 w 526"/>
                <a:gd name="T89" fmla="*/ 592 h 628"/>
                <a:gd name="T90" fmla="*/ 389 w 526"/>
                <a:gd name="T91" fmla="*/ 604 h 628"/>
                <a:gd name="T92" fmla="*/ 412 w 526"/>
                <a:gd name="T93" fmla="*/ 604 h 628"/>
                <a:gd name="T94" fmla="*/ 446 w 526"/>
                <a:gd name="T95" fmla="*/ 616 h 628"/>
                <a:gd name="T96" fmla="*/ 481 w 526"/>
                <a:gd name="T97" fmla="*/ 628 h 628"/>
                <a:gd name="T98" fmla="*/ 526 w 526"/>
                <a:gd name="T99" fmla="*/ 628 h 628"/>
                <a:gd name="T100" fmla="*/ 526 w 526"/>
                <a:gd name="T101" fmla="*/ 253 h 62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26"/>
                <a:gd name="T154" fmla="*/ 0 h 628"/>
                <a:gd name="T155" fmla="*/ 526 w 526"/>
                <a:gd name="T156" fmla="*/ 628 h 62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26" h="628">
                  <a:moveTo>
                    <a:pt x="526" y="253"/>
                  </a:moveTo>
                  <a:lnTo>
                    <a:pt x="481" y="253"/>
                  </a:lnTo>
                  <a:lnTo>
                    <a:pt x="446" y="241"/>
                  </a:lnTo>
                  <a:lnTo>
                    <a:pt x="412" y="229"/>
                  </a:lnTo>
                  <a:lnTo>
                    <a:pt x="389" y="229"/>
                  </a:lnTo>
                  <a:lnTo>
                    <a:pt x="355" y="217"/>
                  </a:lnTo>
                  <a:lnTo>
                    <a:pt x="309" y="205"/>
                  </a:lnTo>
                  <a:lnTo>
                    <a:pt x="275" y="193"/>
                  </a:lnTo>
                  <a:lnTo>
                    <a:pt x="252" y="181"/>
                  </a:lnTo>
                  <a:lnTo>
                    <a:pt x="229" y="169"/>
                  </a:lnTo>
                  <a:lnTo>
                    <a:pt x="206" y="169"/>
                  </a:lnTo>
                  <a:lnTo>
                    <a:pt x="183" y="157"/>
                  </a:lnTo>
                  <a:lnTo>
                    <a:pt x="160" y="145"/>
                  </a:lnTo>
                  <a:lnTo>
                    <a:pt x="138" y="132"/>
                  </a:lnTo>
                  <a:lnTo>
                    <a:pt x="115" y="120"/>
                  </a:lnTo>
                  <a:lnTo>
                    <a:pt x="103" y="108"/>
                  </a:lnTo>
                  <a:lnTo>
                    <a:pt x="80" y="96"/>
                  </a:lnTo>
                  <a:lnTo>
                    <a:pt x="69" y="84"/>
                  </a:lnTo>
                  <a:lnTo>
                    <a:pt x="46" y="72"/>
                  </a:lnTo>
                  <a:lnTo>
                    <a:pt x="35" y="60"/>
                  </a:lnTo>
                  <a:lnTo>
                    <a:pt x="23" y="48"/>
                  </a:lnTo>
                  <a:lnTo>
                    <a:pt x="12" y="36"/>
                  </a:lnTo>
                  <a:lnTo>
                    <a:pt x="12" y="24"/>
                  </a:lnTo>
                  <a:lnTo>
                    <a:pt x="0" y="12"/>
                  </a:lnTo>
                  <a:lnTo>
                    <a:pt x="0" y="0"/>
                  </a:lnTo>
                  <a:lnTo>
                    <a:pt x="0" y="374"/>
                  </a:lnTo>
                  <a:lnTo>
                    <a:pt x="0" y="386"/>
                  </a:lnTo>
                  <a:lnTo>
                    <a:pt x="12" y="398"/>
                  </a:lnTo>
                  <a:lnTo>
                    <a:pt x="12" y="411"/>
                  </a:lnTo>
                  <a:lnTo>
                    <a:pt x="23" y="423"/>
                  </a:lnTo>
                  <a:lnTo>
                    <a:pt x="35" y="435"/>
                  </a:lnTo>
                  <a:lnTo>
                    <a:pt x="46" y="447"/>
                  </a:lnTo>
                  <a:lnTo>
                    <a:pt x="69" y="459"/>
                  </a:lnTo>
                  <a:lnTo>
                    <a:pt x="80" y="471"/>
                  </a:lnTo>
                  <a:lnTo>
                    <a:pt x="103" y="483"/>
                  </a:lnTo>
                  <a:lnTo>
                    <a:pt x="115" y="495"/>
                  </a:lnTo>
                  <a:lnTo>
                    <a:pt x="138" y="507"/>
                  </a:lnTo>
                  <a:lnTo>
                    <a:pt x="160" y="519"/>
                  </a:lnTo>
                  <a:lnTo>
                    <a:pt x="183" y="531"/>
                  </a:lnTo>
                  <a:lnTo>
                    <a:pt x="206" y="544"/>
                  </a:lnTo>
                  <a:lnTo>
                    <a:pt x="229" y="544"/>
                  </a:lnTo>
                  <a:lnTo>
                    <a:pt x="252" y="556"/>
                  </a:lnTo>
                  <a:lnTo>
                    <a:pt x="275" y="568"/>
                  </a:lnTo>
                  <a:lnTo>
                    <a:pt x="309" y="580"/>
                  </a:lnTo>
                  <a:lnTo>
                    <a:pt x="355" y="592"/>
                  </a:lnTo>
                  <a:lnTo>
                    <a:pt x="389" y="604"/>
                  </a:lnTo>
                  <a:lnTo>
                    <a:pt x="412" y="604"/>
                  </a:lnTo>
                  <a:lnTo>
                    <a:pt x="446" y="616"/>
                  </a:lnTo>
                  <a:lnTo>
                    <a:pt x="481" y="628"/>
                  </a:lnTo>
                  <a:lnTo>
                    <a:pt x="526" y="628"/>
                  </a:lnTo>
                  <a:lnTo>
                    <a:pt x="526" y="253"/>
                  </a:lnTo>
                  <a:close/>
                </a:path>
              </a:pathLst>
            </a:custGeom>
            <a:solidFill>
              <a:srgbClr val="668080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8" name="Freeform 141"/>
            <p:cNvSpPr>
              <a:spLocks/>
            </p:cNvSpPr>
            <p:nvPr/>
          </p:nvSpPr>
          <p:spPr bwMode="auto">
            <a:xfrm>
              <a:off x="960" y="2423"/>
              <a:ext cx="743" cy="653"/>
            </a:xfrm>
            <a:custGeom>
              <a:avLst/>
              <a:gdLst>
                <a:gd name="T0" fmla="*/ 743 w 743"/>
                <a:gd name="T1" fmla="*/ 0 h 653"/>
                <a:gd name="T2" fmla="*/ 0 w 743"/>
                <a:gd name="T3" fmla="*/ 278 h 653"/>
                <a:gd name="T4" fmla="*/ 0 w 743"/>
                <a:gd name="T5" fmla="*/ 653 h 653"/>
                <a:gd name="T6" fmla="*/ 743 w 743"/>
                <a:gd name="T7" fmla="*/ 375 h 653"/>
                <a:gd name="T8" fmla="*/ 743 w 743"/>
                <a:gd name="T9" fmla="*/ 0 h 6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3"/>
                <a:gd name="T16" fmla="*/ 0 h 653"/>
                <a:gd name="T17" fmla="*/ 743 w 743"/>
                <a:gd name="T18" fmla="*/ 653 h 6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3" h="653">
                  <a:moveTo>
                    <a:pt x="743" y="0"/>
                  </a:moveTo>
                  <a:lnTo>
                    <a:pt x="0" y="278"/>
                  </a:lnTo>
                  <a:lnTo>
                    <a:pt x="0" y="653"/>
                  </a:lnTo>
                  <a:lnTo>
                    <a:pt x="743" y="375"/>
                  </a:lnTo>
                  <a:lnTo>
                    <a:pt x="743" y="0"/>
                  </a:lnTo>
                  <a:close/>
                </a:path>
              </a:pathLst>
            </a:custGeom>
            <a:solidFill>
              <a:srgbClr val="668080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Freeform 142"/>
            <p:cNvSpPr>
              <a:spLocks/>
            </p:cNvSpPr>
            <p:nvPr/>
          </p:nvSpPr>
          <p:spPr bwMode="auto">
            <a:xfrm>
              <a:off x="434" y="2423"/>
              <a:ext cx="1269" cy="278"/>
            </a:xfrm>
            <a:custGeom>
              <a:avLst/>
              <a:gdLst>
                <a:gd name="T0" fmla="*/ 526 w 1269"/>
                <a:gd name="T1" fmla="*/ 278 h 278"/>
                <a:gd name="T2" fmla="*/ 481 w 1269"/>
                <a:gd name="T3" fmla="*/ 278 h 278"/>
                <a:gd name="T4" fmla="*/ 446 w 1269"/>
                <a:gd name="T5" fmla="*/ 266 h 278"/>
                <a:gd name="T6" fmla="*/ 412 w 1269"/>
                <a:gd name="T7" fmla="*/ 254 h 278"/>
                <a:gd name="T8" fmla="*/ 389 w 1269"/>
                <a:gd name="T9" fmla="*/ 254 h 278"/>
                <a:gd name="T10" fmla="*/ 355 w 1269"/>
                <a:gd name="T11" fmla="*/ 242 h 278"/>
                <a:gd name="T12" fmla="*/ 309 w 1269"/>
                <a:gd name="T13" fmla="*/ 230 h 278"/>
                <a:gd name="T14" fmla="*/ 275 w 1269"/>
                <a:gd name="T15" fmla="*/ 218 h 278"/>
                <a:gd name="T16" fmla="*/ 252 w 1269"/>
                <a:gd name="T17" fmla="*/ 206 h 278"/>
                <a:gd name="T18" fmla="*/ 229 w 1269"/>
                <a:gd name="T19" fmla="*/ 194 h 278"/>
                <a:gd name="T20" fmla="*/ 206 w 1269"/>
                <a:gd name="T21" fmla="*/ 194 h 278"/>
                <a:gd name="T22" fmla="*/ 183 w 1269"/>
                <a:gd name="T23" fmla="*/ 182 h 278"/>
                <a:gd name="T24" fmla="*/ 160 w 1269"/>
                <a:gd name="T25" fmla="*/ 170 h 278"/>
                <a:gd name="T26" fmla="*/ 138 w 1269"/>
                <a:gd name="T27" fmla="*/ 157 h 278"/>
                <a:gd name="T28" fmla="*/ 115 w 1269"/>
                <a:gd name="T29" fmla="*/ 145 h 278"/>
                <a:gd name="T30" fmla="*/ 103 w 1269"/>
                <a:gd name="T31" fmla="*/ 133 h 278"/>
                <a:gd name="T32" fmla="*/ 80 w 1269"/>
                <a:gd name="T33" fmla="*/ 121 h 278"/>
                <a:gd name="T34" fmla="*/ 69 w 1269"/>
                <a:gd name="T35" fmla="*/ 109 h 278"/>
                <a:gd name="T36" fmla="*/ 46 w 1269"/>
                <a:gd name="T37" fmla="*/ 97 h 278"/>
                <a:gd name="T38" fmla="*/ 35 w 1269"/>
                <a:gd name="T39" fmla="*/ 85 h 278"/>
                <a:gd name="T40" fmla="*/ 23 w 1269"/>
                <a:gd name="T41" fmla="*/ 73 h 278"/>
                <a:gd name="T42" fmla="*/ 12 w 1269"/>
                <a:gd name="T43" fmla="*/ 61 h 278"/>
                <a:gd name="T44" fmla="*/ 12 w 1269"/>
                <a:gd name="T45" fmla="*/ 49 h 278"/>
                <a:gd name="T46" fmla="*/ 0 w 1269"/>
                <a:gd name="T47" fmla="*/ 37 h 278"/>
                <a:gd name="T48" fmla="*/ 0 w 1269"/>
                <a:gd name="T49" fmla="*/ 25 h 278"/>
                <a:gd name="T50" fmla="*/ 1269 w 1269"/>
                <a:gd name="T51" fmla="*/ 0 h 278"/>
                <a:gd name="T52" fmla="*/ 526 w 1269"/>
                <a:gd name="T53" fmla="*/ 278 h 27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269"/>
                <a:gd name="T82" fmla="*/ 0 h 278"/>
                <a:gd name="T83" fmla="*/ 1269 w 1269"/>
                <a:gd name="T84" fmla="*/ 278 h 27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269" h="278">
                  <a:moveTo>
                    <a:pt x="526" y="278"/>
                  </a:moveTo>
                  <a:lnTo>
                    <a:pt x="481" y="278"/>
                  </a:lnTo>
                  <a:lnTo>
                    <a:pt x="446" y="266"/>
                  </a:lnTo>
                  <a:lnTo>
                    <a:pt x="412" y="254"/>
                  </a:lnTo>
                  <a:lnTo>
                    <a:pt x="389" y="254"/>
                  </a:lnTo>
                  <a:lnTo>
                    <a:pt x="355" y="242"/>
                  </a:lnTo>
                  <a:lnTo>
                    <a:pt x="309" y="230"/>
                  </a:lnTo>
                  <a:lnTo>
                    <a:pt x="275" y="218"/>
                  </a:lnTo>
                  <a:lnTo>
                    <a:pt x="252" y="206"/>
                  </a:lnTo>
                  <a:lnTo>
                    <a:pt x="229" y="194"/>
                  </a:lnTo>
                  <a:lnTo>
                    <a:pt x="206" y="194"/>
                  </a:lnTo>
                  <a:lnTo>
                    <a:pt x="183" y="182"/>
                  </a:lnTo>
                  <a:lnTo>
                    <a:pt x="160" y="170"/>
                  </a:lnTo>
                  <a:lnTo>
                    <a:pt x="138" y="157"/>
                  </a:lnTo>
                  <a:lnTo>
                    <a:pt x="115" y="145"/>
                  </a:lnTo>
                  <a:lnTo>
                    <a:pt x="103" y="133"/>
                  </a:lnTo>
                  <a:lnTo>
                    <a:pt x="80" y="121"/>
                  </a:lnTo>
                  <a:lnTo>
                    <a:pt x="69" y="109"/>
                  </a:lnTo>
                  <a:lnTo>
                    <a:pt x="46" y="97"/>
                  </a:lnTo>
                  <a:lnTo>
                    <a:pt x="35" y="85"/>
                  </a:lnTo>
                  <a:lnTo>
                    <a:pt x="23" y="73"/>
                  </a:lnTo>
                  <a:lnTo>
                    <a:pt x="12" y="61"/>
                  </a:lnTo>
                  <a:lnTo>
                    <a:pt x="12" y="49"/>
                  </a:lnTo>
                  <a:lnTo>
                    <a:pt x="0" y="37"/>
                  </a:lnTo>
                  <a:lnTo>
                    <a:pt x="0" y="25"/>
                  </a:lnTo>
                  <a:lnTo>
                    <a:pt x="1269" y="0"/>
                  </a:lnTo>
                  <a:lnTo>
                    <a:pt x="526" y="278"/>
                  </a:lnTo>
                  <a:close/>
                </a:path>
              </a:pathLst>
            </a:custGeom>
            <a:solidFill>
              <a:srgbClr val="CCFF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0" name="Freeform 143"/>
            <p:cNvSpPr>
              <a:spLocks/>
            </p:cNvSpPr>
            <p:nvPr/>
          </p:nvSpPr>
          <p:spPr bwMode="auto">
            <a:xfrm>
              <a:off x="1132" y="2750"/>
              <a:ext cx="697" cy="447"/>
            </a:xfrm>
            <a:custGeom>
              <a:avLst/>
              <a:gdLst>
                <a:gd name="T0" fmla="*/ 697 w 697"/>
                <a:gd name="T1" fmla="*/ 72 h 447"/>
                <a:gd name="T2" fmla="*/ 651 w 697"/>
                <a:gd name="T3" fmla="*/ 72 h 447"/>
                <a:gd name="T4" fmla="*/ 583 w 697"/>
                <a:gd name="T5" fmla="*/ 72 h 447"/>
                <a:gd name="T6" fmla="*/ 537 w 697"/>
                <a:gd name="T7" fmla="*/ 60 h 447"/>
                <a:gd name="T8" fmla="*/ 503 w 697"/>
                <a:gd name="T9" fmla="*/ 60 h 447"/>
                <a:gd name="T10" fmla="*/ 457 w 697"/>
                <a:gd name="T11" fmla="*/ 60 h 447"/>
                <a:gd name="T12" fmla="*/ 388 w 697"/>
                <a:gd name="T13" fmla="*/ 60 h 447"/>
                <a:gd name="T14" fmla="*/ 343 w 697"/>
                <a:gd name="T15" fmla="*/ 48 h 447"/>
                <a:gd name="T16" fmla="*/ 308 w 697"/>
                <a:gd name="T17" fmla="*/ 48 h 447"/>
                <a:gd name="T18" fmla="*/ 263 w 697"/>
                <a:gd name="T19" fmla="*/ 48 h 447"/>
                <a:gd name="T20" fmla="*/ 206 w 697"/>
                <a:gd name="T21" fmla="*/ 36 h 447"/>
                <a:gd name="T22" fmla="*/ 160 w 697"/>
                <a:gd name="T23" fmla="*/ 36 h 447"/>
                <a:gd name="T24" fmla="*/ 126 w 697"/>
                <a:gd name="T25" fmla="*/ 24 h 447"/>
                <a:gd name="T26" fmla="*/ 91 w 697"/>
                <a:gd name="T27" fmla="*/ 24 h 447"/>
                <a:gd name="T28" fmla="*/ 34 w 697"/>
                <a:gd name="T29" fmla="*/ 12 h 447"/>
                <a:gd name="T30" fmla="*/ 0 w 697"/>
                <a:gd name="T31" fmla="*/ 0 h 447"/>
                <a:gd name="T32" fmla="*/ 0 w 697"/>
                <a:gd name="T33" fmla="*/ 374 h 447"/>
                <a:gd name="T34" fmla="*/ 34 w 697"/>
                <a:gd name="T35" fmla="*/ 387 h 447"/>
                <a:gd name="T36" fmla="*/ 91 w 697"/>
                <a:gd name="T37" fmla="*/ 399 h 447"/>
                <a:gd name="T38" fmla="*/ 126 w 697"/>
                <a:gd name="T39" fmla="*/ 399 h 447"/>
                <a:gd name="T40" fmla="*/ 160 w 697"/>
                <a:gd name="T41" fmla="*/ 411 h 447"/>
                <a:gd name="T42" fmla="*/ 206 w 697"/>
                <a:gd name="T43" fmla="*/ 411 h 447"/>
                <a:gd name="T44" fmla="*/ 263 w 697"/>
                <a:gd name="T45" fmla="*/ 423 h 447"/>
                <a:gd name="T46" fmla="*/ 308 w 697"/>
                <a:gd name="T47" fmla="*/ 423 h 447"/>
                <a:gd name="T48" fmla="*/ 343 w 697"/>
                <a:gd name="T49" fmla="*/ 423 h 447"/>
                <a:gd name="T50" fmla="*/ 388 w 697"/>
                <a:gd name="T51" fmla="*/ 435 h 447"/>
                <a:gd name="T52" fmla="*/ 457 w 697"/>
                <a:gd name="T53" fmla="*/ 435 h 447"/>
                <a:gd name="T54" fmla="*/ 503 w 697"/>
                <a:gd name="T55" fmla="*/ 435 h 447"/>
                <a:gd name="T56" fmla="*/ 537 w 697"/>
                <a:gd name="T57" fmla="*/ 435 h 447"/>
                <a:gd name="T58" fmla="*/ 583 w 697"/>
                <a:gd name="T59" fmla="*/ 447 h 447"/>
                <a:gd name="T60" fmla="*/ 651 w 697"/>
                <a:gd name="T61" fmla="*/ 447 h 447"/>
                <a:gd name="T62" fmla="*/ 697 w 697"/>
                <a:gd name="T63" fmla="*/ 447 h 447"/>
                <a:gd name="T64" fmla="*/ 697 w 697"/>
                <a:gd name="T65" fmla="*/ 72 h 4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97"/>
                <a:gd name="T100" fmla="*/ 0 h 447"/>
                <a:gd name="T101" fmla="*/ 697 w 697"/>
                <a:gd name="T102" fmla="*/ 447 h 4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97" h="447">
                  <a:moveTo>
                    <a:pt x="697" y="72"/>
                  </a:moveTo>
                  <a:lnTo>
                    <a:pt x="651" y="72"/>
                  </a:lnTo>
                  <a:lnTo>
                    <a:pt x="583" y="72"/>
                  </a:lnTo>
                  <a:lnTo>
                    <a:pt x="537" y="60"/>
                  </a:lnTo>
                  <a:lnTo>
                    <a:pt x="503" y="60"/>
                  </a:lnTo>
                  <a:lnTo>
                    <a:pt x="457" y="60"/>
                  </a:lnTo>
                  <a:lnTo>
                    <a:pt x="388" y="60"/>
                  </a:lnTo>
                  <a:lnTo>
                    <a:pt x="343" y="48"/>
                  </a:lnTo>
                  <a:lnTo>
                    <a:pt x="308" y="48"/>
                  </a:lnTo>
                  <a:lnTo>
                    <a:pt x="263" y="48"/>
                  </a:lnTo>
                  <a:lnTo>
                    <a:pt x="206" y="36"/>
                  </a:lnTo>
                  <a:lnTo>
                    <a:pt x="160" y="36"/>
                  </a:lnTo>
                  <a:lnTo>
                    <a:pt x="126" y="24"/>
                  </a:lnTo>
                  <a:lnTo>
                    <a:pt x="91" y="24"/>
                  </a:lnTo>
                  <a:lnTo>
                    <a:pt x="34" y="12"/>
                  </a:lnTo>
                  <a:lnTo>
                    <a:pt x="0" y="0"/>
                  </a:lnTo>
                  <a:lnTo>
                    <a:pt x="0" y="374"/>
                  </a:lnTo>
                  <a:lnTo>
                    <a:pt x="34" y="387"/>
                  </a:lnTo>
                  <a:lnTo>
                    <a:pt x="91" y="399"/>
                  </a:lnTo>
                  <a:lnTo>
                    <a:pt x="126" y="399"/>
                  </a:lnTo>
                  <a:lnTo>
                    <a:pt x="160" y="411"/>
                  </a:lnTo>
                  <a:lnTo>
                    <a:pt x="206" y="411"/>
                  </a:lnTo>
                  <a:lnTo>
                    <a:pt x="263" y="423"/>
                  </a:lnTo>
                  <a:lnTo>
                    <a:pt x="308" y="423"/>
                  </a:lnTo>
                  <a:lnTo>
                    <a:pt x="343" y="423"/>
                  </a:lnTo>
                  <a:lnTo>
                    <a:pt x="388" y="435"/>
                  </a:lnTo>
                  <a:lnTo>
                    <a:pt x="457" y="435"/>
                  </a:lnTo>
                  <a:lnTo>
                    <a:pt x="503" y="435"/>
                  </a:lnTo>
                  <a:lnTo>
                    <a:pt x="537" y="435"/>
                  </a:lnTo>
                  <a:lnTo>
                    <a:pt x="583" y="447"/>
                  </a:lnTo>
                  <a:lnTo>
                    <a:pt x="651" y="447"/>
                  </a:lnTo>
                  <a:lnTo>
                    <a:pt x="697" y="447"/>
                  </a:lnTo>
                  <a:lnTo>
                    <a:pt x="697" y="72"/>
                  </a:lnTo>
                  <a:close/>
                </a:path>
              </a:pathLst>
            </a:custGeom>
            <a:solidFill>
              <a:srgbClr val="C80051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1" name="Freeform 144"/>
            <p:cNvSpPr>
              <a:spLocks/>
            </p:cNvSpPr>
            <p:nvPr/>
          </p:nvSpPr>
          <p:spPr bwMode="auto">
            <a:xfrm>
              <a:off x="1829" y="2472"/>
              <a:ext cx="46" cy="725"/>
            </a:xfrm>
            <a:custGeom>
              <a:avLst/>
              <a:gdLst>
                <a:gd name="T0" fmla="*/ 46 w 46"/>
                <a:gd name="T1" fmla="*/ 0 h 725"/>
                <a:gd name="T2" fmla="*/ 0 w 46"/>
                <a:gd name="T3" fmla="*/ 350 h 725"/>
                <a:gd name="T4" fmla="*/ 0 w 46"/>
                <a:gd name="T5" fmla="*/ 725 h 725"/>
                <a:gd name="T6" fmla="*/ 46 w 46"/>
                <a:gd name="T7" fmla="*/ 374 h 725"/>
                <a:gd name="T8" fmla="*/ 46 w 46"/>
                <a:gd name="T9" fmla="*/ 0 h 7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725"/>
                <a:gd name="T17" fmla="*/ 46 w 46"/>
                <a:gd name="T18" fmla="*/ 725 h 7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725">
                  <a:moveTo>
                    <a:pt x="46" y="0"/>
                  </a:moveTo>
                  <a:lnTo>
                    <a:pt x="0" y="350"/>
                  </a:lnTo>
                  <a:lnTo>
                    <a:pt x="0" y="725"/>
                  </a:lnTo>
                  <a:lnTo>
                    <a:pt x="46" y="374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C80051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2" name="Freeform 145"/>
            <p:cNvSpPr>
              <a:spLocks/>
            </p:cNvSpPr>
            <p:nvPr/>
          </p:nvSpPr>
          <p:spPr bwMode="auto">
            <a:xfrm>
              <a:off x="1132" y="2472"/>
              <a:ext cx="743" cy="350"/>
            </a:xfrm>
            <a:custGeom>
              <a:avLst/>
              <a:gdLst>
                <a:gd name="T0" fmla="*/ 697 w 743"/>
                <a:gd name="T1" fmla="*/ 350 h 350"/>
                <a:gd name="T2" fmla="*/ 651 w 743"/>
                <a:gd name="T3" fmla="*/ 350 h 350"/>
                <a:gd name="T4" fmla="*/ 583 w 743"/>
                <a:gd name="T5" fmla="*/ 350 h 350"/>
                <a:gd name="T6" fmla="*/ 537 w 743"/>
                <a:gd name="T7" fmla="*/ 338 h 350"/>
                <a:gd name="T8" fmla="*/ 503 w 743"/>
                <a:gd name="T9" fmla="*/ 338 h 350"/>
                <a:gd name="T10" fmla="*/ 457 w 743"/>
                <a:gd name="T11" fmla="*/ 338 h 350"/>
                <a:gd name="T12" fmla="*/ 388 w 743"/>
                <a:gd name="T13" fmla="*/ 338 h 350"/>
                <a:gd name="T14" fmla="*/ 343 w 743"/>
                <a:gd name="T15" fmla="*/ 326 h 350"/>
                <a:gd name="T16" fmla="*/ 308 w 743"/>
                <a:gd name="T17" fmla="*/ 326 h 350"/>
                <a:gd name="T18" fmla="*/ 263 w 743"/>
                <a:gd name="T19" fmla="*/ 326 h 350"/>
                <a:gd name="T20" fmla="*/ 206 w 743"/>
                <a:gd name="T21" fmla="*/ 314 h 350"/>
                <a:gd name="T22" fmla="*/ 160 w 743"/>
                <a:gd name="T23" fmla="*/ 314 h 350"/>
                <a:gd name="T24" fmla="*/ 126 w 743"/>
                <a:gd name="T25" fmla="*/ 302 h 350"/>
                <a:gd name="T26" fmla="*/ 91 w 743"/>
                <a:gd name="T27" fmla="*/ 302 h 350"/>
                <a:gd name="T28" fmla="*/ 34 w 743"/>
                <a:gd name="T29" fmla="*/ 290 h 350"/>
                <a:gd name="T30" fmla="*/ 0 w 743"/>
                <a:gd name="T31" fmla="*/ 278 h 350"/>
                <a:gd name="T32" fmla="*/ 743 w 743"/>
                <a:gd name="T33" fmla="*/ 0 h 350"/>
                <a:gd name="T34" fmla="*/ 697 w 743"/>
                <a:gd name="T35" fmla="*/ 350 h 35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43"/>
                <a:gd name="T55" fmla="*/ 0 h 350"/>
                <a:gd name="T56" fmla="*/ 743 w 743"/>
                <a:gd name="T57" fmla="*/ 350 h 35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43" h="350">
                  <a:moveTo>
                    <a:pt x="697" y="350"/>
                  </a:moveTo>
                  <a:lnTo>
                    <a:pt x="651" y="350"/>
                  </a:lnTo>
                  <a:lnTo>
                    <a:pt x="583" y="350"/>
                  </a:lnTo>
                  <a:lnTo>
                    <a:pt x="537" y="338"/>
                  </a:lnTo>
                  <a:lnTo>
                    <a:pt x="503" y="338"/>
                  </a:lnTo>
                  <a:lnTo>
                    <a:pt x="457" y="338"/>
                  </a:lnTo>
                  <a:lnTo>
                    <a:pt x="388" y="338"/>
                  </a:lnTo>
                  <a:lnTo>
                    <a:pt x="343" y="326"/>
                  </a:lnTo>
                  <a:lnTo>
                    <a:pt x="308" y="326"/>
                  </a:lnTo>
                  <a:lnTo>
                    <a:pt x="263" y="326"/>
                  </a:lnTo>
                  <a:lnTo>
                    <a:pt x="206" y="314"/>
                  </a:lnTo>
                  <a:lnTo>
                    <a:pt x="160" y="314"/>
                  </a:lnTo>
                  <a:lnTo>
                    <a:pt x="126" y="302"/>
                  </a:lnTo>
                  <a:lnTo>
                    <a:pt x="91" y="302"/>
                  </a:lnTo>
                  <a:lnTo>
                    <a:pt x="34" y="290"/>
                  </a:lnTo>
                  <a:lnTo>
                    <a:pt x="0" y="278"/>
                  </a:lnTo>
                  <a:lnTo>
                    <a:pt x="743" y="0"/>
                  </a:lnTo>
                  <a:lnTo>
                    <a:pt x="697" y="350"/>
                  </a:lnTo>
                  <a:close/>
                </a:path>
              </a:pathLst>
            </a:custGeom>
            <a:solidFill>
              <a:srgbClr val="FF00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3" name="Freeform 146"/>
            <p:cNvSpPr>
              <a:spLocks/>
            </p:cNvSpPr>
            <p:nvPr/>
          </p:nvSpPr>
          <p:spPr bwMode="auto">
            <a:xfrm>
              <a:off x="2321" y="2387"/>
              <a:ext cx="1246" cy="725"/>
            </a:xfrm>
            <a:custGeom>
              <a:avLst/>
              <a:gdLst>
                <a:gd name="T0" fmla="*/ 1246 w 1246"/>
                <a:gd name="T1" fmla="*/ 12 h 725"/>
                <a:gd name="T2" fmla="*/ 1234 w 1246"/>
                <a:gd name="T3" fmla="*/ 36 h 725"/>
                <a:gd name="T4" fmla="*/ 1223 w 1246"/>
                <a:gd name="T5" fmla="*/ 61 h 725"/>
                <a:gd name="T6" fmla="*/ 1189 w 1246"/>
                <a:gd name="T7" fmla="*/ 97 h 725"/>
                <a:gd name="T8" fmla="*/ 1154 w 1246"/>
                <a:gd name="T9" fmla="*/ 121 h 725"/>
                <a:gd name="T10" fmla="*/ 1120 w 1246"/>
                <a:gd name="T11" fmla="*/ 145 h 725"/>
                <a:gd name="T12" fmla="*/ 1074 w 1246"/>
                <a:gd name="T13" fmla="*/ 169 h 725"/>
                <a:gd name="T14" fmla="*/ 1029 w 1246"/>
                <a:gd name="T15" fmla="*/ 193 h 725"/>
                <a:gd name="T16" fmla="*/ 960 w 1246"/>
                <a:gd name="T17" fmla="*/ 218 h 725"/>
                <a:gd name="T18" fmla="*/ 903 w 1246"/>
                <a:gd name="T19" fmla="*/ 242 h 725"/>
                <a:gd name="T20" fmla="*/ 823 w 1246"/>
                <a:gd name="T21" fmla="*/ 254 h 725"/>
                <a:gd name="T22" fmla="*/ 754 w 1246"/>
                <a:gd name="T23" fmla="*/ 278 h 725"/>
                <a:gd name="T24" fmla="*/ 663 w 1246"/>
                <a:gd name="T25" fmla="*/ 290 h 725"/>
                <a:gd name="T26" fmla="*/ 571 w 1246"/>
                <a:gd name="T27" fmla="*/ 302 h 725"/>
                <a:gd name="T28" fmla="*/ 491 w 1246"/>
                <a:gd name="T29" fmla="*/ 314 h 725"/>
                <a:gd name="T30" fmla="*/ 388 w 1246"/>
                <a:gd name="T31" fmla="*/ 326 h 725"/>
                <a:gd name="T32" fmla="*/ 297 w 1246"/>
                <a:gd name="T33" fmla="*/ 339 h 725"/>
                <a:gd name="T34" fmla="*/ 194 w 1246"/>
                <a:gd name="T35" fmla="*/ 339 h 725"/>
                <a:gd name="T36" fmla="*/ 103 w 1246"/>
                <a:gd name="T37" fmla="*/ 351 h 725"/>
                <a:gd name="T38" fmla="*/ 0 w 1246"/>
                <a:gd name="T39" fmla="*/ 351 h 725"/>
                <a:gd name="T40" fmla="*/ 45 w 1246"/>
                <a:gd name="T41" fmla="*/ 725 h 725"/>
                <a:gd name="T42" fmla="*/ 148 w 1246"/>
                <a:gd name="T43" fmla="*/ 713 h 725"/>
                <a:gd name="T44" fmla="*/ 240 w 1246"/>
                <a:gd name="T45" fmla="*/ 713 h 725"/>
                <a:gd name="T46" fmla="*/ 343 w 1246"/>
                <a:gd name="T47" fmla="*/ 701 h 725"/>
                <a:gd name="T48" fmla="*/ 446 w 1246"/>
                <a:gd name="T49" fmla="*/ 701 h 725"/>
                <a:gd name="T50" fmla="*/ 526 w 1246"/>
                <a:gd name="T51" fmla="*/ 689 h 725"/>
                <a:gd name="T52" fmla="*/ 629 w 1246"/>
                <a:gd name="T53" fmla="*/ 677 h 725"/>
                <a:gd name="T54" fmla="*/ 697 w 1246"/>
                <a:gd name="T55" fmla="*/ 665 h 725"/>
                <a:gd name="T56" fmla="*/ 789 w 1246"/>
                <a:gd name="T57" fmla="*/ 641 h 725"/>
                <a:gd name="T58" fmla="*/ 857 w 1246"/>
                <a:gd name="T59" fmla="*/ 629 h 725"/>
                <a:gd name="T60" fmla="*/ 937 w 1246"/>
                <a:gd name="T61" fmla="*/ 605 h 725"/>
                <a:gd name="T62" fmla="*/ 983 w 1246"/>
                <a:gd name="T63" fmla="*/ 580 h 725"/>
                <a:gd name="T64" fmla="*/ 1052 w 1246"/>
                <a:gd name="T65" fmla="*/ 556 h 725"/>
                <a:gd name="T66" fmla="*/ 1109 w 1246"/>
                <a:gd name="T67" fmla="*/ 532 h 725"/>
                <a:gd name="T68" fmla="*/ 1143 w 1246"/>
                <a:gd name="T69" fmla="*/ 508 h 725"/>
                <a:gd name="T70" fmla="*/ 1177 w 1246"/>
                <a:gd name="T71" fmla="*/ 484 h 725"/>
                <a:gd name="T72" fmla="*/ 1200 w 1246"/>
                <a:gd name="T73" fmla="*/ 459 h 725"/>
                <a:gd name="T74" fmla="*/ 1223 w 1246"/>
                <a:gd name="T75" fmla="*/ 423 h 725"/>
                <a:gd name="T76" fmla="*/ 1234 w 1246"/>
                <a:gd name="T77" fmla="*/ 399 h 725"/>
                <a:gd name="T78" fmla="*/ 1246 w 1246"/>
                <a:gd name="T79" fmla="*/ 375 h 72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246"/>
                <a:gd name="T121" fmla="*/ 0 h 725"/>
                <a:gd name="T122" fmla="*/ 1246 w 1246"/>
                <a:gd name="T123" fmla="*/ 725 h 72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246" h="725">
                  <a:moveTo>
                    <a:pt x="1246" y="0"/>
                  </a:moveTo>
                  <a:lnTo>
                    <a:pt x="1246" y="12"/>
                  </a:lnTo>
                  <a:lnTo>
                    <a:pt x="1234" y="24"/>
                  </a:lnTo>
                  <a:lnTo>
                    <a:pt x="1234" y="36"/>
                  </a:lnTo>
                  <a:lnTo>
                    <a:pt x="1223" y="48"/>
                  </a:lnTo>
                  <a:lnTo>
                    <a:pt x="1223" y="61"/>
                  </a:lnTo>
                  <a:lnTo>
                    <a:pt x="1200" y="85"/>
                  </a:lnTo>
                  <a:lnTo>
                    <a:pt x="1189" y="97"/>
                  </a:lnTo>
                  <a:lnTo>
                    <a:pt x="1177" y="109"/>
                  </a:lnTo>
                  <a:lnTo>
                    <a:pt x="1154" y="121"/>
                  </a:lnTo>
                  <a:lnTo>
                    <a:pt x="1143" y="133"/>
                  </a:lnTo>
                  <a:lnTo>
                    <a:pt x="1120" y="145"/>
                  </a:lnTo>
                  <a:lnTo>
                    <a:pt x="1109" y="157"/>
                  </a:lnTo>
                  <a:lnTo>
                    <a:pt x="1074" y="169"/>
                  </a:lnTo>
                  <a:lnTo>
                    <a:pt x="1052" y="181"/>
                  </a:lnTo>
                  <a:lnTo>
                    <a:pt x="1029" y="193"/>
                  </a:lnTo>
                  <a:lnTo>
                    <a:pt x="983" y="206"/>
                  </a:lnTo>
                  <a:lnTo>
                    <a:pt x="960" y="218"/>
                  </a:lnTo>
                  <a:lnTo>
                    <a:pt x="937" y="230"/>
                  </a:lnTo>
                  <a:lnTo>
                    <a:pt x="903" y="242"/>
                  </a:lnTo>
                  <a:lnTo>
                    <a:pt x="857" y="254"/>
                  </a:lnTo>
                  <a:lnTo>
                    <a:pt x="823" y="254"/>
                  </a:lnTo>
                  <a:lnTo>
                    <a:pt x="789" y="266"/>
                  </a:lnTo>
                  <a:lnTo>
                    <a:pt x="754" y="278"/>
                  </a:lnTo>
                  <a:lnTo>
                    <a:pt x="697" y="290"/>
                  </a:lnTo>
                  <a:lnTo>
                    <a:pt x="663" y="290"/>
                  </a:lnTo>
                  <a:lnTo>
                    <a:pt x="629" y="302"/>
                  </a:lnTo>
                  <a:lnTo>
                    <a:pt x="571" y="302"/>
                  </a:lnTo>
                  <a:lnTo>
                    <a:pt x="526" y="314"/>
                  </a:lnTo>
                  <a:lnTo>
                    <a:pt x="491" y="314"/>
                  </a:lnTo>
                  <a:lnTo>
                    <a:pt x="446" y="326"/>
                  </a:lnTo>
                  <a:lnTo>
                    <a:pt x="388" y="326"/>
                  </a:lnTo>
                  <a:lnTo>
                    <a:pt x="343" y="326"/>
                  </a:lnTo>
                  <a:lnTo>
                    <a:pt x="297" y="339"/>
                  </a:lnTo>
                  <a:lnTo>
                    <a:pt x="240" y="339"/>
                  </a:lnTo>
                  <a:lnTo>
                    <a:pt x="194" y="339"/>
                  </a:lnTo>
                  <a:lnTo>
                    <a:pt x="148" y="339"/>
                  </a:lnTo>
                  <a:lnTo>
                    <a:pt x="103" y="351"/>
                  </a:lnTo>
                  <a:lnTo>
                    <a:pt x="45" y="351"/>
                  </a:lnTo>
                  <a:lnTo>
                    <a:pt x="0" y="351"/>
                  </a:lnTo>
                  <a:lnTo>
                    <a:pt x="0" y="725"/>
                  </a:lnTo>
                  <a:lnTo>
                    <a:pt x="45" y="725"/>
                  </a:lnTo>
                  <a:lnTo>
                    <a:pt x="103" y="725"/>
                  </a:lnTo>
                  <a:lnTo>
                    <a:pt x="148" y="713"/>
                  </a:lnTo>
                  <a:lnTo>
                    <a:pt x="194" y="713"/>
                  </a:lnTo>
                  <a:lnTo>
                    <a:pt x="240" y="713"/>
                  </a:lnTo>
                  <a:lnTo>
                    <a:pt x="297" y="713"/>
                  </a:lnTo>
                  <a:lnTo>
                    <a:pt x="343" y="701"/>
                  </a:lnTo>
                  <a:lnTo>
                    <a:pt x="388" y="701"/>
                  </a:lnTo>
                  <a:lnTo>
                    <a:pt x="446" y="701"/>
                  </a:lnTo>
                  <a:lnTo>
                    <a:pt x="491" y="689"/>
                  </a:lnTo>
                  <a:lnTo>
                    <a:pt x="526" y="689"/>
                  </a:lnTo>
                  <a:lnTo>
                    <a:pt x="571" y="677"/>
                  </a:lnTo>
                  <a:lnTo>
                    <a:pt x="629" y="677"/>
                  </a:lnTo>
                  <a:lnTo>
                    <a:pt x="663" y="665"/>
                  </a:lnTo>
                  <a:lnTo>
                    <a:pt x="697" y="665"/>
                  </a:lnTo>
                  <a:lnTo>
                    <a:pt x="754" y="653"/>
                  </a:lnTo>
                  <a:lnTo>
                    <a:pt x="789" y="641"/>
                  </a:lnTo>
                  <a:lnTo>
                    <a:pt x="823" y="629"/>
                  </a:lnTo>
                  <a:lnTo>
                    <a:pt x="857" y="629"/>
                  </a:lnTo>
                  <a:lnTo>
                    <a:pt x="903" y="617"/>
                  </a:lnTo>
                  <a:lnTo>
                    <a:pt x="937" y="605"/>
                  </a:lnTo>
                  <a:lnTo>
                    <a:pt x="960" y="592"/>
                  </a:lnTo>
                  <a:lnTo>
                    <a:pt x="983" y="580"/>
                  </a:lnTo>
                  <a:lnTo>
                    <a:pt x="1029" y="568"/>
                  </a:lnTo>
                  <a:lnTo>
                    <a:pt x="1052" y="556"/>
                  </a:lnTo>
                  <a:lnTo>
                    <a:pt x="1074" y="544"/>
                  </a:lnTo>
                  <a:lnTo>
                    <a:pt x="1109" y="532"/>
                  </a:lnTo>
                  <a:lnTo>
                    <a:pt x="1120" y="520"/>
                  </a:lnTo>
                  <a:lnTo>
                    <a:pt x="1143" y="508"/>
                  </a:lnTo>
                  <a:lnTo>
                    <a:pt x="1154" y="496"/>
                  </a:lnTo>
                  <a:lnTo>
                    <a:pt x="1177" y="484"/>
                  </a:lnTo>
                  <a:lnTo>
                    <a:pt x="1189" y="472"/>
                  </a:lnTo>
                  <a:lnTo>
                    <a:pt x="1200" y="459"/>
                  </a:lnTo>
                  <a:lnTo>
                    <a:pt x="1223" y="435"/>
                  </a:lnTo>
                  <a:lnTo>
                    <a:pt x="1223" y="423"/>
                  </a:lnTo>
                  <a:lnTo>
                    <a:pt x="1234" y="411"/>
                  </a:lnTo>
                  <a:lnTo>
                    <a:pt x="1234" y="399"/>
                  </a:lnTo>
                  <a:lnTo>
                    <a:pt x="1246" y="387"/>
                  </a:lnTo>
                  <a:lnTo>
                    <a:pt x="1246" y="375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rgbClr val="4D4D80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4" name="Freeform 147"/>
            <p:cNvSpPr>
              <a:spLocks/>
            </p:cNvSpPr>
            <p:nvPr/>
          </p:nvSpPr>
          <p:spPr bwMode="auto">
            <a:xfrm>
              <a:off x="2298" y="2387"/>
              <a:ext cx="23" cy="725"/>
            </a:xfrm>
            <a:custGeom>
              <a:avLst/>
              <a:gdLst>
                <a:gd name="T0" fmla="*/ 0 w 23"/>
                <a:gd name="T1" fmla="*/ 0 h 725"/>
                <a:gd name="T2" fmla="*/ 23 w 23"/>
                <a:gd name="T3" fmla="*/ 351 h 725"/>
                <a:gd name="T4" fmla="*/ 23 w 23"/>
                <a:gd name="T5" fmla="*/ 725 h 725"/>
                <a:gd name="T6" fmla="*/ 0 w 23"/>
                <a:gd name="T7" fmla="*/ 375 h 725"/>
                <a:gd name="T8" fmla="*/ 0 w 23"/>
                <a:gd name="T9" fmla="*/ 0 h 7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725"/>
                <a:gd name="T17" fmla="*/ 23 w 23"/>
                <a:gd name="T18" fmla="*/ 725 h 7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725">
                  <a:moveTo>
                    <a:pt x="0" y="0"/>
                  </a:moveTo>
                  <a:lnTo>
                    <a:pt x="23" y="351"/>
                  </a:lnTo>
                  <a:lnTo>
                    <a:pt x="23" y="725"/>
                  </a:lnTo>
                  <a:lnTo>
                    <a:pt x="0" y="3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80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5" name="Freeform 148"/>
            <p:cNvSpPr>
              <a:spLocks/>
            </p:cNvSpPr>
            <p:nvPr/>
          </p:nvSpPr>
          <p:spPr bwMode="auto">
            <a:xfrm>
              <a:off x="2298" y="2036"/>
              <a:ext cx="1269" cy="702"/>
            </a:xfrm>
            <a:custGeom>
              <a:avLst/>
              <a:gdLst>
                <a:gd name="T0" fmla="*/ 46 w 1269"/>
                <a:gd name="T1" fmla="*/ 0 h 702"/>
                <a:gd name="T2" fmla="*/ 149 w 1269"/>
                <a:gd name="T3" fmla="*/ 0 h 702"/>
                <a:gd name="T4" fmla="*/ 240 w 1269"/>
                <a:gd name="T5" fmla="*/ 0 h 702"/>
                <a:gd name="T6" fmla="*/ 343 w 1269"/>
                <a:gd name="T7" fmla="*/ 13 h 702"/>
                <a:gd name="T8" fmla="*/ 457 w 1269"/>
                <a:gd name="T9" fmla="*/ 25 h 702"/>
                <a:gd name="T10" fmla="*/ 537 w 1269"/>
                <a:gd name="T11" fmla="*/ 25 h 702"/>
                <a:gd name="T12" fmla="*/ 629 w 1269"/>
                <a:gd name="T13" fmla="*/ 49 h 702"/>
                <a:gd name="T14" fmla="*/ 709 w 1269"/>
                <a:gd name="T15" fmla="*/ 61 h 702"/>
                <a:gd name="T16" fmla="*/ 800 w 1269"/>
                <a:gd name="T17" fmla="*/ 73 h 702"/>
                <a:gd name="T18" fmla="*/ 880 w 1269"/>
                <a:gd name="T19" fmla="*/ 97 h 702"/>
                <a:gd name="T20" fmla="*/ 937 w 1269"/>
                <a:gd name="T21" fmla="*/ 109 h 702"/>
                <a:gd name="T22" fmla="*/ 1006 w 1269"/>
                <a:gd name="T23" fmla="*/ 133 h 702"/>
                <a:gd name="T24" fmla="*/ 1063 w 1269"/>
                <a:gd name="T25" fmla="*/ 158 h 702"/>
                <a:gd name="T26" fmla="*/ 1120 w 1269"/>
                <a:gd name="T27" fmla="*/ 182 h 702"/>
                <a:gd name="T28" fmla="*/ 1166 w 1269"/>
                <a:gd name="T29" fmla="*/ 206 h 702"/>
                <a:gd name="T30" fmla="*/ 1200 w 1269"/>
                <a:gd name="T31" fmla="*/ 230 h 702"/>
                <a:gd name="T32" fmla="*/ 1223 w 1269"/>
                <a:gd name="T33" fmla="*/ 266 h 702"/>
                <a:gd name="T34" fmla="*/ 1246 w 1269"/>
                <a:gd name="T35" fmla="*/ 291 h 702"/>
                <a:gd name="T36" fmla="*/ 1257 w 1269"/>
                <a:gd name="T37" fmla="*/ 315 h 702"/>
                <a:gd name="T38" fmla="*/ 1269 w 1269"/>
                <a:gd name="T39" fmla="*/ 351 h 702"/>
                <a:gd name="T40" fmla="*/ 1257 w 1269"/>
                <a:gd name="T41" fmla="*/ 375 h 702"/>
                <a:gd name="T42" fmla="*/ 1246 w 1269"/>
                <a:gd name="T43" fmla="*/ 399 h 702"/>
                <a:gd name="T44" fmla="*/ 1235 w 1269"/>
                <a:gd name="T45" fmla="*/ 424 h 702"/>
                <a:gd name="T46" fmla="*/ 1200 w 1269"/>
                <a:gd name="T47" fmla="*/ 460 h 702"/>
                <a:gd name="T48" fmla="*/ 1177 w 1269"/>
                <a:gd name="T49" fmla="*/ 484 h 702"/>
                <a:gd name="T50" fmla="*/ 1132 w 1269"/>
                <a:gd name="T51" fmla="*/ 508 h 702"/>
                <a:gd name="T52" fmla="*/ 1075 w 1269"/>
                <a:gd name="T53" fmla="*/ 532 h 702"/>
                <a:gd name="T54" fmla="*/ 1029 w 1269"/>
                <a:gd name="T55" fmla="*/ 557 h 702"/>
                <a:gd name="T56" fmla="*/ 960 w 1269"/>
                <a:gd name="T57" fmla="*/ 581 h 702"/>
                <a:gd name="T58" fmla="*/ 892 w 1269"/>
                <a:gd name="T59" fmla="*/ 593 h 702"/>
                <a:gd name="T60" fmla="*/ 812 w 1269"/>
                <a:gd name="T61" fmla="*/ 617 h 702"/>
                <a:gd name="T62" fmla="*/ 720 w 1269"/>
                <a:gd name="T63" fmla="*/ 641 h 702"/>
                <a:gd name="T64" fmla="*/ 652 w 1269"/>
                <a:gd name="T65" fmla="*/ 653 h 702"/>
                <a:gd name="T66" fmla="*/ 549 w 1269"/>
                <a:gd name="T67" fmla="*/ 665 h 702"/>
                <a:gd name="T68" fmla="*/ 469 w 1269"/>
                <a:gd name="T69" fmla="*/ 677 h 702"/>
                <a:gd name="T70" fmla="*/ 366 w 1269"/>
                <a:gd name="T71" fmla="*/ 677 h 702"/>
                <a:gd name="T72" fmla="*/ 263 w 1269"/>
                <a:gd name="T73" fmla="*/ 690 h 702"/>
                <a:gd name="T74" fmla="*/ 171 w 1269"/>
                <a:gd name="T75" fmla="*/ 690 h 702"/>
                <a:gd name="T76" fmla="*/ 68 w 1269"/>
                <a:gd name="T77" fmla="*/ 702 h 702"/>
                <a:gd name="T78" fmla="*/ 0 w 1269"/>
                <a:gd name="T79" fmla="*/ 351 h 70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269"/>
                <a:gd name="T121" fmla="*/ 0 h 702"/>
                <a:gd name="T122" fmla="*/ 1269 w 1269"/>
                <a:gd name="T123" fmla="*/ 702 h 70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269" h="702">
                  <a:moveTo>
                    <a:pt x="0" y="0"/>
                  </a:moveTo>
                  <a:lnTo>
                    <a:pt x="46" y="0"/>
                  </a:lnTo>
                  <a:lnTo>
                    <a:pt x="103" y="0"/>
                  </a:lnTo>
                  <a:lnTo>
                    <a:pt x="149" y="0"/>
                  </a:lnTo>
                  <a:lnTo>
                    <a:pt x="194" y="0"/>
                  </a:lnTo>
                  <a:lnTo>
                    <a:pt x="240" y="0"/>
                  </a:lnTo>
                  <a:lnTo>
                    <a:pt x="309" y="13"/>
                  </a:lnTo>
                  <a:lnTo>
                    <a:pt x="343" y="13"/>
                  </a:lnTo>
                  <a:lnTo>
                    <a:pt x="389" y="13"/>
                  </a:lnTo>
                  <a:lnTo>
                    <a:pt x="457" y="25"/>
                  </a:lnTo>
                  <a:lnTo>
                    <a:pt x="491" y="25"/>
                  </a:lnTo>
                  <a:lnTo>
                    <a:pt x="537" y="25"/>
                  </a:lnTo>
                  <a:lnTo>
                    <a:pt x="594" y="37"/>
                  </a:lnTo>
                  <a:lnTo>
                    <a:pt x="629" y="49"/>
                  </a:lnTo>
                  <a:lnTo>
                    <a:pt x="674" y="49"/>
                  </a:lnTo>
                  <a:lnTo>
                    <a:pt x="709" y="61"/>
                  </a:lnTo>
                  <a:lnTo>
                    <a:pt x="766" y="73"/>
                  </a:lnTo>
                  <a:lnTo>
                    <a:pt x="800" y="73"/>
                  </a:lnTo>
                  <a:lnTo>
                    <a:pt x="834" y="85"/>
                  </a:lnTo>
                  <a:lnTo>
                    <a:pt x="880" y="97"/>
                  </a:lnTo>
                  <a:lnTo>
                    <a:pt x="914" y="109"/>
                  </a:lnTo>
                  <a:lnTo>
                    <a:pt x="937" y="109"/>
                  </a:lnTo>
                  <a:lnTo>
                    <a:pt x="972" y="121"/>
                  </a:lnTo>
                  <a:lnTo>
                    <a:pt x="1006" y="133"/>
                  </a:lnTo>
                  <a:lnTo>
                    <a:pt x="1040" y="146"/>
                  </a:lnTo>
                  <a:lnTo>
                    <a:pt x="1063" y="158"/>
                  </a:lnTo>
                  <a:lnTo>
                    <a:pt x="1097" y="170"/>
                  </a:lnTo>
                  <a:lnTo>
                    <a:pt x="1120" y="182"/>
                  </a:lnTo>
                  <a:lnTo>
                    <a:pt x="1143" y="194"/>
                  </a:lnTo>
                  <a:lnTo>
                    <a:pt x="1166" y="206"/>
                  </a:lnTo>
                  <a:lnTo>
                    <a:pt x="1177" y="218"/>
                  </a:lnTo>
                  <a:lnTo>
                    <a:pt x="1200" y="230"/>
                  </a:lnTo>
                  <a:lnTo>
                    <a:pt x="1212" y="242"/>
                  </a:lnTo>
                  <a:lnTo>
                    <a:pt x="1223" y="266"/>
                  </a:lnTo>
                  <a:lnTo>
                    <a:pt x="1235" y="279"/>
                  </a:lnTo>
                  <a:lnTo>
                    <a:pt x="1246" y="291"/>
                  </a:lnTo>
                  <a:lnTo>
                    <a:pt x="1257" y="303"/>
                  </a:lnTo>
                  <a:lnTo>
                    <a:pt x="1257" y="315"/>
                  </a:lnTo>
                  <a:lnTo>
                    <a:pt x="1269" y="327"/>
                  </a:lnTo>
                  <a:lnTo>
                    <a:pt x="1269" y="351"/>
                  </a:lnTo>
                  <a:lnTo>
                    <a:pt x="1269" y="363"/>
                  </a:lnTo>
                  <a:lnTo>
                    <a:pt x="1257" y="375"/>
                  </a:lnTo>
                  <a:lnTo>
                    <a:pt x="1257" y="387"/>
                  </a:lnTo>
                  <a:lnTo>
                    <a:pt x="1246" y="399"/>
                  </a:lnTo>
                  <a:lnTo>
                    <a:pt x="1246" y="412"/>
                  </a:lnTo>
                  <a:lnTo>
                    <a:pt x="1235" y="424"/>
                  </a:lnTo>
                  <a:lnTo>
                    <a:pt x="1212" y="448"/>
                  </a:lnTo>
                  <a:lnTo>
                    <a:pt x="1200" y="460"/>
                  </a:lnTo>
                  <a:lnTo>
                    <a:pt x="1189" y="472"/>
                  </a:lnTo>
                  <a:lnTo>
                    <a:pt x="1177" y="484"/>
                  </a:lnTo>
                  <a:lnTo>
                    <a:pt x="1143" y="496"/>
                  </a:lnTo>
                  <a:lnTo>
                    <a:pt x="1132" y="508"/>
                  </a:lnTo>
                  <a:lnTo>
                    <a:pt x="1109" y="520"/>
                  </a:lnTo>
                  <a:lnTo>
                    <a:pt x="1075" y="532"/>
                  </a:lnTo>
                  <a:lnTo>
                    <a:pt x="1052" y="544"/>
                  </a:lnTo>
                  <a:lnTo>
                    <a:pt x="1029" y="557"/>
                  </a:lnTo>
                  <a:lnTo>
                    <a:pt x="983" y="569"/>
                  </a:lnTo>
                  <a:lnTo>
                    <a:pt x="960" y="581"/>
                  </a:lnTo>
                  <a:lnTo>
                    <a:pt x="926" y="593"/>
                  </a:lnTo>
                  <a:lnTo>
                    <a:pt x="892" y="593"/>
                  </a:lnTo>
                  <a:lnTo>
                    <a:pt x="846" y="605"/>
                  </a:lnTo>
                  <a:lnTo>
                    <a:pt x="812" y="617"/>
                  </a:lnTo>
                  <a:lnTo>
                    <a:pt x="777" y="629"/>
                  </a:lnTo>
                  <a:lnTo>
                    <a:pt x="720" y="641"/>
                  </a:lnTo>
                  <a:lnTo>
                    <a:pt x="686" y="641"/>
                  </a:lnTo>
                  <a:lnTo>
                    <a:pt x="652" y="653"/>
                  </a:lnTo>
                  <a:lnTo>
                    <a:pt x="617" y="653"/>
                  </a:lnTo>
                  <a:lnTo>
                    <a:pt x="549" y="665"/>
                  </a:lnTo>
                  <a:lnTo>
                    <a:pt x="514" y="665"/>
                  </a:lnTo>
                  <a:lnTo>
                    <a:pt x="469" y="677"/>
                  </a:lnTo>
                  <a:lnTo>
                    <a:pt x="411" y="677"/>
                  </a:lnTo>
                  <a:lnTo>
                    <a:pt x="366" y="677"/>
                  </a:lnTo>
                  <a:lnTo>
                    <a:pt x="320" y="690"/>
                  </a:lnTo>
                  <a:lnTo>
                    <a:pt x="263" y="690"/>
                  </a:lnTo>
                  <a:lnTo>
                    <a:pt x="217" y="690"/>
                  </a:lnTo>
                  <a:lnTo>
                    <a:pt x="171" y="690"/>
                  </a:lnTo>
                  <a:lnTo>
                    <a:pt x="126" y="702"/>
                  </a:lnTo>
                  <a:lnTo>
                    <a:pt x="68" y="702"/>
                  </a:lnTo>
                  <a:lnTo>
                    <a:pt x="23" y="702"/>
                  </a:lnTo>
                  <a:lnTo>
                    <a:pt x="0" y="3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FF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6" name="Freeform 149"/>
            <p:cNvSpPr>
              <a:spLocks/>
            </p:cNvSpPr>
            <p:nvPr/>
          </p:nvSpPr>
          <p:spPr bwMode="auto">
            <a:xfrm>
              <a:off x="1932" y="2822"/>
              <a:ext cx="69" cy="375"/>
            </a:xfrm>
            <a:custGeom>
              <a:avLst/>
              <a:gdLst>
                <a:gd name="T0" fmla="*/ 69 w 69"/>
                <a:gd name="T1" fmla="*/ 0 h 375"/>
                <a:gd name="T2" fmla="*/ 46 w 69"/>
                <a:gd name="T3" fmla="*/ 0 h 375"/>
                <a:gd name="T4" fmla="*/ 23 w 69"/>
                <a:gd name="T5" fmla="*/ 0 h 375"/>
                <a:gd name="T6" fmla="*/ 0 w 69"/>
                <a:gd name="T7" fmla="*/ 0 h 375"/>
                <a:gd name="T8" fmla="*/ 0 w 69"/>
                <a:gd name="T9" fmla="*/ 375 h 375"/>
                <a:gd name="T10" fmla="*/ 23 w 69"/>
                <a:gd name="T11" fmla="*/ 375 h 375"/>
                <a:gd name="T12" fmla="*/ 46 w 69"/>
                <a:gd name="T13" fmla="*/ 375 h 375"/>
                <a:gd name="T14" fmla="*/ 69 w 69"/>
                <a:gd name="T15" fmla="*/ 375 h 375"/>
                <a:gd name="T16" fmla="*/ 69 w 69"/>
                <a:gd name="T17" fmla="*/ 0 h 3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9"/>
                <a:gd name="T28" fmla="*/ 0 h 375"/>
                <a:gd name="T29" fmla="*/ 69 w 69"/>
                <a:gd name="T30" fmla="*/ 375 h 3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9" h="375">
                  <a:moveTo>
                    <a:pt x="69" y="0"/>
                  </a:moveTo>
                  <a:lnTo>
                    <a:pt x="46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375"/>
                  </a:lnTo>
                  <a:lnTo>
                    <a:pt x="23" y="375"/>
                  </a:lnTo>
                  <a:lnTo>
                    <a:pt x="46" y="375"/>
                  </a:lnTo>
                  <a:lnTo>
                    <a:pt x="69" y="375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8000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7" name="Freeform 150"/>
            <p:cNvSpPr>
              <a:spLocks/>
            </p:cNvSpPr>
            <p:nvPr/>
          </p:nvSpPr>
          <p:spPr bwMode="auto">
            <a:xfrm>
              <a:off x="1932" y="2472"/>
              <a:ext cx="69" cy="350"/>
            </a:xfrm>
            <a:custGeom>
              <a:avLst/>
              <a:gdLst>
                <a:gd name="T0" fmla="*/ 69 w 69"/>
                <a:gd name="T1" fmla="*/ 350 h 350"/>
                <a:gd name="T2" fmla="*/ 46 w 69"/>
                <a:gd name="T3" fmla="*/ 350 h 350"/>
                <a:gd name="T4" fmla="*/ 23 w 69"/>
                <a:gd name="T5" fmla="*/ 350 h 350"/>
                <a:gd name="T6" fmla="*/ 0 w 69"/>
                <a:gd name="T7" fmla="*/ 350 h 350"/>
                <a:gd name="T8" fmla="*/ 46 w 69"/>
                <a:gd name="T9" fmla="*/ 0 h 350"/>
                <a:gd name="T10" fmla="*/ 69 w 69"/>
                <a:gd name="T11" fmla="*/ 350 h 3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350"/>
                <a:gd name="T20" fmla="*/ 69 w 69"/>
                <a:gd name="T21" fmla="*/ 350 h 35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350">
                  <a:moveTo>
                    <a:pt x="69" y="350"/>
                  </a:moveTo>
                  <a:lnTo>
                    <a:pt x="46" y="350"/>
                  </a:lnTo>
                  <a:lnTo>
                    <a:pt x="23" y="350"/>
                  </a:lnTo>
                  <a:lnTo>
                    <a:pt x="0" y="350"/>
                  </a:lnTo>
                  <a:lnTo>
                    <a:pt x="46" y="0"/>
                  </a:lnTo>
                  <a:lnTo>
                    <a:pt x="69" y="350"/>
                  </a:lnTo>
                  <a:close/>
                </a:path>
              </a:pathLst>
            </a:custGeom>
            <a:solidFill>
              <a:srgbClr val="00FF00"/>
            </a:solidFill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8" name="Rectangle 151"/>
            <p:cNvSpPr>
              <a:spLocks noChangeArrowheads="1"/>
            </p:cNvSpPr>
            <p:nvPr/>
          </p:nvSpPr>
          <p:spPr bwMode="auto">
            <a:xfrm>
              <a:off x="3878" y="1045"/>
              <a:ext cx="80" cy="85"/>
            </a:xfrm>
            <a:prstGeom prst="rect">
              <a:avLst/>
            </a:prstGeom>
            <a:solidFill>
              <a:srgbClr val="9999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9" name="Rectangle 152"/>
            <p:cNvSpPr>
              <a:spLocks noChangeArrowheads="1"/>
            </p:cNvSpPr>
            <p:nvPr/>
          </p:nvSpPr>
          <p:spPr bwMode="auto">
            <a:xfrm>
              <a:off x="4104" y="985"/>
              <a:ext cx="10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2000" b="0">
                  <a:solidFill>
                    <a:srgbClr val="000000"/>
                  </a:solidFill>
                </a:rPr>
                <a:t>Неосторожное</a:t>
              </a:r>
              <a:endParaRPr lang="ru-RU">
                <a:latin typeface="Times New Roman" pitchFamily="18" charset="0"/>
              </a:endParaRPr>
            </a:p>
          </p:txBody>
        </p:sp>
        <p:sp>
          <p:nvSpPr>
            <p:cNvPr id="8220" name="Rectangle 153"/>
            <p:cNvSpPr>
              <a:spLocks noChangeArrowheads="1"/>
            </p:cNvSpPr>
            <p:nvPr/>
          </p:nvSpPr>
          <p:spPr bwMode="auto">
            <a:xfrm>
              <a:off x="4104" y="1178"/>
              <a:ext cx="14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2000" b="0">
                  <a:solidFill>
                    <a:srgbClr val="000000"/>
                  </a:solidFill>
                </a:rPr>
                <a:t>обращение с огнем</a:t>
              </a:r>
              <a:endParaRPr lang="ru-RU">
                <a:latin typeface="Times New Roman" pitchFamily="18" charset="0"/>
              </a:endParaRPr>
            </a:p>
          </p:txBody>
        </p:sp>
        <p:sp>
          <p:nvSpPr>
            <p:cNvPr id="8221" name="Rectangle 154"/>
            <p:cNvSpPr>
              <a:spLocks noChangeArrowheads="1"/>
            </p:cNvSpPr>
            <p:nvPr/>
          </p:nvSpPr>
          <p:spPr bwMode="auto">
            <a:xfrm>
              <a:off x="3878" y="1667"/>
              <a:ext cx="80" cy="85"/>
            </a:xfrm>
            <a:prstGeom prst="rect">
              <a:avLst/>
            </a:prstGeom>
            <a:solidFill>
              <a:srgbClr val="00FF00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2" name="Rectangle 155"/>
            <p:cNvSpPr>
              <a:spLocks noChangeArrowheads="1"/>
            </p:cNvSpPr>
            <p:nvPr/>
          </p:nvSpPr>
          <p:spPr bwMode="auto">
            <a:xfrm>
              <a:off x="4104" y="1616"/>
              <a:ext cx="135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2000" b="0">
                  <a:solidFill>
                    <a:srgbClr val="000000"/>
                  </a:solidFill>
                </a:rPr>
                <a:t>Неустановленные</a:t>
              </a:r>
              <a:endParaRPr lang="ru-RU">
                <a:latin typeface="Times New Roman" pitchFamily="18" charset="0"/>
              </a:endParaRPr>
            </a:p>
          </p:txBody>
        </p:sp>
        <p:sp>
          <p:nvSpPr>
            <p:cNvPr id="8223" name="Rectangle 156"/>
            <p:cNvSpPr>
              <a:spLocks noChangeArrowheads="1"/>
            </p:cNvSpPr>
            <p:nvPr/>
          </p:nvSpPr>
          <p:spPr bwMode="auto">
            <a:xfrm>
              <a:off x="3878" y="2059"/>
              <a:ext cx="80" cy="84"/>
            </a:xfrm>
            <a:prstGeom prst="rect">
              <a:avLst/>
            </a:prstGeom>
            <a:solidFill>
              <a:srgbClr val="FF00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4" name="Rectangle 157"/>
            <p:cNvSpPr>
              <a:spLocks noChangeArrowheads="1"/>
            </p:cNvSpPr>
            <p:nvPr/>
          </p:nvSpPr>
          <p:spPr bwMode="auto">
            <a:xfrm>
              <a:off x="4104" y="2013"/>
              <a:ext cx="6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2000" b="0">
                  <a:solidFill>
                    <a:srgbClr val="000000"/>
                  </a:solidFill>
                </a:rPr>
                <a:t>Поджоги</a:t>
              </a:r>
              <a:endParaRPr lang="ru-RU">
                <a:latin typeface="Times New Roman" pitchFamily="18" charset="0"/>
              </a:endParaRPr>
            </a:p>
          </p:txBody>
        </p:sp>
        <p:sp>
          <p:nvSpPr>
            <p:cNvPr id="8225" name="Rectangle 158"/>
            <p:cNvSpPr>
              <a:spLocks noChangeArrowheads="1"/>
            </p:cNvSpPr>
            <p:nvPr/>
          </p:nvSpPr>
          <p:spPr bwMode="auto">
            <a:xfrm>
              <a:off x="3878" y="2451"/>
              <a:ext cx="80" cy="85"/>
            </a:xfrm>
            <a:prstGeom prst="rect">
              <a:avLst/>
            </a:prstGeom>
            <a:solidFill>
              <a:srgbClr val="CCFFFF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6" name="Rectangle 159"/>
            <p:cNvSpPr>
              <a:spLocks noChangeArrowheads="1"/>
            </p:cNvSpPr>
            <p:nvPr/>
          </p:nvSpPr>
          <p:spPr bwMode="auto">
            <a:xfrm>
              <a:off x="4104" y="2422"/>
              <a:ext cx="13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2000" b="0">
                  <a:solidFill>
                    <a:srgbClr val="000000"/>
                  </a:solidFill>
                </a:rPr>
                <a:t>Печное отопление</a:t>
              </a:r>
              <a:endParaRPr lang="ru-RU">
                <a:latin typeface="Times New Roman" pitchFamily="18" charset="0"/>
              </a:endParaRPr>
            </a:p>
          </p:txBody>
        </p:sp>
        <p:sp>
          <p:nvSpPr>
            <p:cNvPr id="8227" name="Rectangle 160"/>
            <p:cNvSpPr>
              <a:spLocks noChangeArrowheads="1"/>
            </p:cNvSpPr>
            <p:nvPr/>
          </p:nvSpPr>
          <p:spPr bwMode="auto">
            <a:xfrm>
              <a:off x="3878" y="2843"/>
              <a:ext cx="80" cy="85"/>
            </a:xfrm>
            <a:prstGeom prst="rect">
              <a:avLst/>
            </a:prstGeom>
            <a:solidFill>
              <a:srgbClr val="292929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8" name="Rectangle 161"/>
            <p:cNvSpPr>
              <a:spLocks noChangeArrowheads="1"/>
            </p:cNvSpPr>
            <p:nvPr/>
          </p:nvSpPr>
          <p:spPr bwMode="auto">
            <a:xfrm>
              <a:off x="4104" y="2784"/>
              <a:ext cx="53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2000" b="0">
                  <a:solidFill>
                    <a:srgbClr val="000000"/>
                  </a:solidFill>
                </a:rPr>
                <a:t>Сварки</a:t>
              </a:r>
              <a:endParaRPr lang="ru-RU">
                <a:latin typeface="Times New Roman" pitchFamily="18" charset="0"/>
              </a:endParaRPr>
            </a:p>
          </p:txBody>
        </p:sp>
        <p:sp>
          <p:nvSpPr>
            <p:cNvPr id="8229" name="Rectangle 162"/>
            <p:cNvSpPr>
              <a:spLocks noChangeArrowheads="1"/>
            </p:cNvSpPr>
            <p:nvPr/>
          </p:nvSpPr>
          <p:spPr bwMode="auto">
            <a:xfrm>
              <a:off x="3878" y="3236"/>
              <a:ext cx="80" cy="84"/>
            </a:xfrm>
            <a:prstGeom prst="rect">
              <a:avLst/>
            </a:prstGeom>
            <a:solidFill>
              <a:srgbClr val="FF8080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0" name="Rectangle 163"/>
            <p:cNvSpPr>
              <a:spLocks noChangeArrowheads="1"/>
            </p:cNvSpPr>
            <p:nvPr/>
          </p:nvSpPr>
          <p:spPr bwMode="auto">
            <a:xfrm>
              <a:off x="4104" y="3193"/>
              <a:ext cx="131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2000" b="0">
                  <a:solidFill>
                    <a:srgbClr val="000000"/>
                  </a:solidFill>
                </a:rPr>
                <a:t>Эл.оборудование</a:t>
              </a:r>
              <a:endParaRPr lang="ru-RU">
                <a:latin typeface="Times New Roman" pitchFamily="18" charset="0"/>
              </a:endParaRPr>
            </a:p>
          </p:txBody>
        </p:sp>
        <p:sp>
          <p:nvSpPr>
            <p:cNvPr id="8231" name="Rectangle 164"/>
            <p:cNvSpPr>
              <a:spLocks noChangeArrowheads="1"/>
            </p:cNvSpPr>
            <p:nvPr/>
          </p:nvSpPr>
          <p:spPr bwMode="auto">
            <a:xfrm>
              <a:off x="3878" y="3627"/>
              <a:ext cx="80" cy="85"/>
            </a:xfrm>
            <a:prstGeom prst="rect">
              <a:avLst/>
            </a:prstGeom>
            <a:solidFill>
              <a:srgbClr val="0066CC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2" name="Rectangle 165"/>
            <p:cNvSpPr>
              <a:spLocks noChangeArrowheads="1"/>
            </p:cNvSpPr>
            <p:nvPr/>
          </p:nvSpPr>
          <p:spPr bwMode="auto">
            <a:xfrm>
              <a:off x="4104" y="3566"/>
              <a:ext cx="113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2000" b="0">
                  <a:solidFill>
                    <a:srgbClr val="000000"/>
                  </a:solidFill>
                </a:rPr>
                <a:t>Шалость детей</a:t>
              </a:r>
              <a:endParaRPr lang="ru-RU">
                <a:latin typeface="Times New Roman" pitchFamily="18" charset="0"/>
              </a:endParaRPr>
            </a:p>
          </p:txBody>
        </p:sp>
        <p:sp>
          <p:nvSpPr>
            <p:cNvPr id="8233" name="Rectangle 166"/>
            <p:cNvSpPr>
              <a:spLocks noChangeArrowheads="1"/>
            </p:cNvSpPr>
            <p:nvPr/>
          </p:nvSpPr>
          <p:spPr bwMode="auto">
            <a:xfrm>
              <a:off x="3878" y="4020"/>
              <a:ext cx="80" cy="85"/>
            </a:xfrm>
            <a:prstGeom prst="rect">
              <a:avLst/>
            </a:prstGeom>
            <a:solidFill>
              <a:srgbClr val="FFFF00"/>
            </a:solidFill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4" name="Rectangle 167"/>
            <p:cNvSpPr>
              <a:spLocks noChangeArrowheads="1"/>
            </p:cNvSpPr>
            <p:nvPr/>
          </p:nvSpPr>
          <p:spPr bwMode="auto">
            <a:xfrm>
              <a:off x="4104" y="3964"/>
              <a:ext cx="12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2000" b="0">
                  <a:solidFill>
                    <a:srgbClr val="000000"/>
                  </a:solidFill>
                </a:rPr>
                <a:t>Технологические</a:t>
              </a:r>
              <a:endParaRPr lang="ru-RU">
                <a:latin typeface="Times New Roman" pitchFamily="18" charset="0"/>
              </a:endParaRPr>
            </a:p>
          </p:txBody>
        </p:sp>
        <p:sp>
          <p:nvSpPr>
            <p:cNvPr id="8235" name="Text Box 168"/>
            <p:cNvSpPr txBox="1">
              <a:spLocks noChangeArrowheads="1"/>
            </p:cNvSpPr>
            <p:nvPr/>
          </p:nvSpPr>
          <p:spPr bwMode="auto">
            <a:xfrm>
              <a:off x="2699" y="2205"/>
              <a:ext cx="54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/>
                <a:t>44,2%</a:t>
              </a:r>
            </a:p>
          </p:txBody>
        </p:sp>
        <p:sp>
          <p:nvSpPr>
            <p:cNvPr id="8236" name="Text Box 169"/>
            <p:cNvSpPr txBox="1">
              <a:spLocks noChangeArrowheads="1"/>
            </p:cNvSpPr>
            <p:nvPr/>
          </p:nvSpPr>
          <p:spPr bwMode="auto">
            <a:xfrm>
              <a:off x="1791" y="3294"/>
              <a:ext cx="45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/>
                <a:t>0,6%</a:t>
              </a:r>
            </a:p>
          </p:txBody>
        </p:sp>
        <p:sp>
          <p:nvSpPr>
            <p:cNvPr id="8237" name="Text Box 170"/>
            <p:cNvSpPr txBox="1">
              <a:spLocks noChangeArrowheads="1"/>
            </p:cNvSpPr>
            <p:nvPr/>
          </p:nvSpPr>
          <p:spPr bwMode="auto">
            <a:xfrm>
              <a:off x="1202" y="3249"/>
              <a:ext cx="45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/>
                <a:t>8,6%</a:t>
              </a:r>
            </a:p>
          </p:txBody>
        </p:sp>
        <p:sp>
          <p:nvSpPr>
            <p:cNvPr id="8238" name="Text Box 171"/>
            <p:cNvSpPr txBox="1">
              <a:spLocks noChangeArrowheads="1"/>
            </p:cNvSpPr>
            <p:nvPr/>
          </p:nvSpPr>
          <p:spPr bwMode="auto">
            <a:xfrm>
              <a:off x="295" y="3022"/>
              <a:ext cx="59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/>
                <a:t>12,3%</a:t>
              </a:r>
            </a:p>
          </p:txBody>
        </p:sp>
        <p:sp>
          <p:nvSpPr>
            <p:cNvPr id="8239" name="Text Box 172"/>
            <p:cNvSpPr txBox="1">
              <a:spLocks noChangeArrowheads="1"/>
            </p:cNvSpPr>
            <p:nvPr/>
          </p:nvSpPr>
          <p:spPr bwMode="auto">
            <a:xfrm>
              <a:off x="0" y="2478"/>
              <a:ext cx="45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/>
                <a:t>1,5%</a:t>
              </a:r>
            </a:p>
          </p:txBody>
        </p:sp>
        <p:sp>
          <p:nvSpPr>
            <p:cNvPr id="8240" name="Text Box 173"/>
            <p:cNvSpPr txBox="1">
              <a:spLocks noChangeArrowheads="1"/>
            </p:cNvSpPr>
            <p:nvPr/>
          </p:nvSpPr>
          <p:spPr bwMode="auto">
            <a:xfrm>
              <a:off x="340" y="1842"/>
              <a:ext cx="63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/>
                <a:t>19,3%</a:t>
              </a:r>
            </a:p>
          </p:txBody>
        </p:sp>
        <p:sp>
          <p:nvSpPr>
            <p:cNvPr id="8241" name="Text Box 174"/>
            <p:cNvSpPr txBox="1">
              <a:spLocks noChangeArrowheads="1"/>
            </p:cNvSpPr>
            <p:nvPr/>
          </p:nvSpPr>
          <p:spPr bwMode="auto">
            <a:xfrm>
              <a:off x="1383" y="1706"/>
              <a:ext cx="63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/>
                <a:t>2,7%</a:t>
              </a:r>
            </a:p>
          </p:txBody>
        </p:sp>
        <p:sp>
          <p:nvSpPr>
            <p:cNvPr id="8242" name="Text Box 175"/>
            <p:cNvSpPr txBox="1">
              <a:spLocks noChangeArrowheads="1"/>
            </p:cNvSpPr>
            <p:nvPr/>
          </p:nvSpPr>
          <p:spPr bwMode="auto">
            <a:xfrm>
              <a:off x="1837" y="1706"/>
              <a:ext cx="4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/>
                <a:t>0,6%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9"/>
          <p:cNvSpPr txBox="1">
            <a:spLocks noChangeArrowheads="1"/>
          </p:cNvSpPr>
          <p:nvPr/>
        </p:nvSpPr>
        <p:spPr bwMode="auto">
          <a:xfrm>
            <a:off x="1771650" y="2613025"/>
            <a:ext cx="5572125" cy="315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ru-RU"/>
              <a:t> </a:t>
            </a:r>
            <a:r>
              <a:rPr lang="ru-RU">
                <a:latin typeface="Verdana" pitchFamily="34" charset="0"/>
              </a:rPr>
              <a:t>общие правовые, экономические и социальные основы обеспечения пожарной безопасности;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ru-RU" sz="1900">
                <a:latin typeface="Verdana" pitchFamily="34" charset="0"/>
              </a:rPr>
              <a:t> </a:t>
            </a:r>
            <a:r>
              <a:rPr lang="ru-RU">
                <a:solidFill>
                  <a:srgbClr val="000099"/>
                </a:solidFill>
                <a:latin typeface="Verdana" pitchFamily="34" charset="0"/>
              </a:rPr>
              <a:t>виды и основные задачи пожарной охраны;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ru-RU" sz="1900">
                <a:latin typeface="Verdana" pitchFamily="34" charset="0"/>
              </a:rPr>
              <a:t> </a:t>
            </a:r>
            <a:r>
              <a:rPr lang="ru-RU">
                <a:latin typeface="Verdana" pitchFamily="34" charset="0"/>
              </a:rPr>
              <a:t>полномочия органов государственной власти и органов местного самоуправления в области пожарной безопасности;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ru-RU" sz="1900">
                <a:latin typeface="Verdana" pitchFamily="34" charset="0"/>
              </a:rPr>
              <a:t> </a:t>
            </a:r>
            <a:r>
              <a:rPr lang="ru-RU">
                <a:solidFill>
                  <a:srgbClr val="000099"/>
                </a:solidFill>
                <a:latin typeface="Verdana" pitchFamily="34" charset="0"/>
              </a:rPr>
              <a:t>права, обязанности и ответственность в области пожарной безопасности.</a:t>
            </a:r>
          </a:p>
        </p:txBody>
      </p:sp>
      <p:grpSp>
        <p:nvGrpSpPr>
          <p:cNvPr id="6" name="Группа 11"/>
          <p:cNvGrpSpPr>
            <a:grpSpLocks/>
          </p:cNvGrpSpPr>
          <p:nvPr/>
        </p:nvGrpSpPr>
        <p:grpSpPr bwMode="auto">
          <a:xfrm>
            <a:off x="2786063" y="1714500"/>
            <a:ext cx="2357437" cy="500063"/>
            <a:chOff x="2786050" y="1714488"/>
            <a:chExt cx="2357454" cy="642942"/>
          </a:xfrm>
        </p:grpSpPr>
        <p:sp>
          <p:nvSpPr>
            <p:cNvPr id="4" name="Пятиугольник 3"/>
            <p:cNvSpPr/>
            <p:nvPr/>
          </p:nvSpPr>
          <p:spPr>
            <a:xfrm>
              <a:off x="2786050" y="1714488"/>
              <a:ext cx="2357454" cy="642942"/>
            </a:xfrm>
            <a:prstGeom prst="homePlate">
              <a:avLst>
                <a:gd name="adj" fmla="val 42760"/>
              </a:avLst>
            </a:prstGeom>
            <a:solidFill>
              <a:srgbClr val="FFFF99"/>
            </a:soli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222" name="TextBox 4"/>
            <p:cNvSpPr txBox="1">
              <a:spLocks noChangeArrowheads="1"/>
            </p:cNvSpPr>
            <p:nvPr/>
          </p:nvSpPr>
          <p:spPr bwMode="auto">
            <a:xfrm>
              <a:off x="3071802" y="1806337"/>
              <a:ext cx="17859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>
                  <a:solidFill>
                    <a:srgbClr val="000099"/>
                  </a:solidFill>
                  <a:latin typeface="Verdana" pitchFamily="34" charset="0"/>
                </a:rPr>
                <a:t>определяет</a:t>
              </a:r>
            </a:p>
          </p:txBody>
        </p:sp>
      </p:grp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808038" y="285750"/>
            <a:ext cx="7500937" cy="900113"/>
          </a:xfrm>
          <a:prstGeom prst="rect">
            <a:avLst/>
          </a:prstGeom>
          <a:solidFill>
            <a:srgbClr val="C00000"/>
          </a:solidFill>
          <a:ln w="38160">
            <a:solidFill>
              <a:srgbClr val="66FF33"/>
            </a:solidFill>
            <a:miter lim="800000"/>
            <a:headEnd/>
            <a:tailEnd/>
          </a:ln>
          <a:effectLst>
            <a:outerShdw dist="38160" dir="5400000" algn="ctr" rotWithShape="0">
              <a:srgbClr val="000000">
                <a:alpha val="40033"/>
              </a:srgbClr>
            </a:outerShdw>
          </a:effectLst>
        </p:spPr>
        <p:txBody>
          <a:bodyPr lIns="90000" tIns="72000" rIns="90000" bIns="360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2188"/>
              </a:lnSpc>
            </a:pPr>
            <a:r>
              <a:rPr lang="ru-RU" sz="2200">
                <a:solidFill>
                  <a:srgbClr val="66FFFF"/>
                </a:solidFill>
              </a:rPr>
              <a:t>Федеральный закон от 21 декабря 1994 г. № 69-ФЗ </a:t>
            </a:r>
          </a:p>
          <a:p>
            <a:pPr algn="ctr" eaLnBrk="1" hangingPunct="1">
              <a:lnSpc>
                <a:spcPts val="2188"/>
              </a:lnSpc>
            </a:pPr>
            <a:r>
              <a:rPr lang="ru-RU" sz="2200">
                <a:solidFill>
                  <a:srgbClr val="FFFF00"/>
                </a:solidFill>
              </a:rPr>
              <a:t>«О пожарной безопасности»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919163" y="285750"/>
            <a:ext cx="7500937" cy="900113"/>
          </a:xfrm>
          <a:prstGeom prst="rect">
            <a:avLst/>
          </a:prstGeom>
          <a:solidFill>
            <a:srgbClr val="C00000"/>
          </a:solidFill>
          <a:ln w="38160">
            <a:solidFill>
              <a:srgbClr val="66FF33"/>
            </a:solidFill>
            <a:miter lim="800000"/>
            <a:headEnd/>
            <a:tailEnd/>
          </a:ln>
          <a:effectLst>
            <a:outerShdw dist="38160" dir="5400000" algn="ctr" rotWithShape="0">
              <a:srgbClr val="000000">
                <a:alpha val="40033"/>
              </a:srgbClr>
            </a:outerShdw>
          </a:effectLst>
        </p:spPr>
        <p:txBody>
          <a:bodyPr lIns="90000" tIns="72000" rIns="90000" bIns="360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2188"/>
              </a:lnSpc>
            </a:pPr>
            <a:r>
              <a:rPr lang="ru-RU" sz="2200">
                <a:solidFill>
                  <a:srgbClr val="66FFFF"/>
                </a:solidFill>
              </a:rPr>
              <a:t>Федеральный закон от 21 декабря 1994 г. № 69-ФЗ </a:t>
            </a:r>
          </a:p>
          <a:p>
            <a:pPr algn="ctr" eaLnBrk="1" hangingPunct="1">
              <a:lnSpc>
                <a:spcPts val="2188"/>
              </a:lnSpc>
            </a:pPr>
            <a:r>
              <a:rPr lang="ru-RU" sz="2200">
                <a:solidFill>
                  <a:srgbClr val="FFFF00"/>
                </a:solidFill>
              </a:rPr>
              <a:t>«О пожарной безопасности»</a:t>
            </a:r>
          </a:p>
        </p:txBody>
      </p:sp>
      <p:grpSp>
        <p:nvGrpSpPr>
          <p:cNvPr id="3" name="Группа 8"/>
          <p:cNvGrpSpPr>
            <a:grpSpLocks/>
          </p:cNvGrpSpPr>
          <p:nvPr/>
        </p:nvGrpSpPr>
        <p:grpSpPr bwMode="auto">
          <a:xfrm>
            <a:off x="2286000" y="1500188"/>
            <a:ext cx="4357688" cy="1000125"/>
            <a:chOff x="2071670" y="1500174"/>
            <a:chExt cx="5000660" cy="1000132"/>
          </a:xfrm>
        </p:grpSpPr>
        <p:sp>
          <p:nvSpPr>
            <p:cNvPr id="4" name="Выноска со стрелкой вниз 3"/>
            <p:cNvSpPr/>
            <p:nvPr/>
          </p:nvSpPr>
          <p:spPr>
            <a:xfrm>
              <a:off x="2071670" y="1500174"/>
              <a:ext cx="5000660" cy="1000132"/>
            </a:xfrm>
            <a:prstGeom prst="downArrowCallout">
              <a:avLst/>
            </a:prstGeom>
            <a:gradFill>
              <a:gsLst>
                <a:gs pos="42000">
                  <a:srgbClr val="FFC000"/>
                </a:gs>
                <a:gs pos="61000">
                  <a:srgbClr val="FFFF99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800000" scaled="0"/>
            </a:gra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247" name="TextBox 4"/>
            <p:cNvSpPr txBox="1">
              <a:spLocks noChangeArrowheads="1"/>
            </p:cNvSpPr>
            <p:nvPr/>
          </p:nvSpPr>
          <p:spPr bwMode="auto">
            <a:xfrm>
              <a:off x="2214546" y="1600130"/>
              <a:ext cx="471490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2000">
                  <a:solidFill>
                    <a:srgbClr val="000066"/>
                  </a:solidFill>
                  <a:latin typeface="Verdana" pitchFamily="34" charset="0"/>
                </a:rPr>
                <a:t>основные понятия</a:t>
              </a:r>
            </a:p>
          </p:txBody>
        </p:sp>
      </p:grp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90663" y="2574925"/>
            <a:ext cx="621506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68288" indent="-268288" algn="just" defTabSz="354013">
              <a:buFontTx/>
              <a:buBlip>
                <a:blip r:embed="rId2"/>
              </a:buBlip>
            </a:pPr>
            <a:r>
              <a:rPr lang="ru-RU" sz="2000">
                <a:solidFill>
                  <a:srgbClr val="FF3300"/>
                </a:solidFill>
                <a:latin typeface="Verdana" pitchFamily="34" charset="0"/>
              </a:rPr>
              <a:t>ПОЖАР</a:t>
            </a:r>
            <a:r>
              <a:rPr lang="ru-RU" sz="200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ru-RU" sz="2000">
                <a:solidFill>
                  <a:srgbClr val="000099"/>
                </a:solidFill>
                <a:latin typeface="Verdana" pitchFamily="34" charset="0"/>
              </a:rPr>
              <a:t>– это неконтролируемое горение, причиняющее материальный ущерб, вред жизни и здоровью граждан, интересам общества и государства.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490663" y="4405313"/>
            <a:ext cx="6357937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ru-RU">
                <a:solidFill>
                  <a:srgbClr val="FF0000"/>
                </a:solidFill>
                <a:latin typeface="Verdana" pitchFamily="34" charset="0"/>
              </a:rPr>
              <a:t>  ПОЖАРНАЯ  БЕЗОПАСНОСТЬ.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ru-RU">
                <a:solidFill>
                  <a:srgbClr val="FF0000"/>
                </a:solidFill>
                <a:latin typeface="Verdana" pitchFamily="34" charset="0"/>
              </a:rPr>
              <a:t>  ТРЕБОВАНИЯ ПОЖАРНОЙ БЕЗОПАСНОСТИ.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ru-RU">
                <a:solidFill>
                  <a:srgbClr val="FF0000"/>
                </a:solidFill>
                <a:latin typeface="Verdana" pitchFamily="34" charset="0"/>
              </a:rPr>
              <a:t>  ПРОТИВОПОЖАРНЫЙ РЕЖИМ.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ru-RU">
                <a:solidFill>
                  <a:srgbClr val="FF0000"/>
                </a:solidFill>
                <a:latin typeface="Verdana" pitchFamily="34" charset="0"/>
              </a:rPr>
              <a:t>  МЕРЫ ПОЖАРНОЙ БЕЗОПАСНОСТИ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ятиугольник 7"/>
          <p:cNvSpPr/>
          <p:nvPr/>
        </p:nvSpPr>
        <p:spPr>
          <a:xfrm>
            <a:off x="2857500" y="3786188"/>
            <a:ext cx="2500313" cy="28575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i="1" dirty="0">
                <a:solidFill>
                  <a:srgbClr val="FF0000"/>
                </a:solidFill>
                <a:latin typeface="Arial" pitchFamily="34" charset="0"/>
              </a:rPr>
              <a:t>Устанавливает</a:t>
            </a:r>
            <a:endParaRPr lang="ru-RU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2857500" y="1928813"/>
            <a:ext cx="1928813" cy="28575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i="1" dirty="0">
                <a:solidFill>
                  <a:srgbClr val="FF0000"/>
                </a:solidFill>
                <a:latin typeface="Arial" pitchFamily="34" charset="0"/>
              </a:rPr>
              <a:t>Определяет</a:t>
            </a:r>
            <a:endParaRPr lang="ru-RU" dirty="0"/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500188" y="71438"/>
            <a:ext cx="7500937" cy="1187450"/>
          </a:xfrm>
          <a:prstGeom prst="rect">
            <a:avLst/>
          </a:prstGeom>
          <a:solidFill>
            <a:srgbClr val="A50021"/>
          </a:solidFill>
          <a:ln w="3816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dist="38160" dir="5400000" algn="ctr" rotWithShape="0">
              <a:srgbClr val="000000">
                <a:alpha val="40033"/>
              </a:srgbClr>
            </a:outerShdw>
          </a:effectLst>
        </p:spPr>
        <p:txBody>
          <a:bodyPr lIns="90000" tIns="72000" rIns="90000" bIns="360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000" dirty="0">
                <a:solidFill>
                  <a:srgbClr val="00FF00"/>
                </a:solidFill>
                <a:latin typeface="Arial" pitchFamily="34" charset="0"/>
              </a:rPr>
              <a:t>Федеральный закон от 22 июля 2008 г. № 123-ФЗ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000" dirty="0">
                <a:solidFill>
                  <a:srgbClr val="FFFF00"/>
                </a:solidFill>
                <a:latin typeface="Arial" pitchFamily="34" charset="0"/>
              </a:rPr>
              <a:t>«Технический регламент о требованиях пожарной безопасности»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835150" y="4357688"/>
            <a:ext cx="5572125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68288" indent="-268288" algn="just">
              <a:lnSpc>
                <a:spcPts val="2400"/>
              </a:lnSpc>
              <a:spcBef>
                <a:spcPts val="1200"/>
              </a:spcBef>
              <a:buFontTx/>
              <a:buBlip>
                <a:blip r:embed="rId2"/>
              </a:buBlip>
            </a:pPr>
            <a:r>
              <a:rPr lang="ru-RU" sz="2200">
                <a:solidFill>
                  <a:srgbClr val="000099"/>
                </a:solidFill>
              </a:rPr>
              <a:t>общие требования пожарной безопасности к объектам защиты, в том числе к зданиям, сооружениям и строениям, промышленным объектам, пожарно-технической продукции и продукции общего назначения.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320800" y="2357438"/>
            <a:ext cx="55721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8288" indent="-268288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FontTx/>
              <a:buBlip>
                <a:blip r:embed="rId2"/>
              </a:buBlip>
            </a:pPr>
            <a:r>
              <a:rPr lang="ru-RU" sz="2200"/>
              <a:t>основные положения технического регулирования в области пожарной безопасности.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2" grpId="0" animBg="1"/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ятиугольник 7"/>
          <p:cNvSpPr/>
          <p:nvPr/>
        </p:nvSpPr>
        <p:spPr>
          <a:xfrm>
            <a:off x="3429000" y="1928813"/>
            <a:ext cx="2143125" cy="428625"/>
          </a:xfrm>
          <a:prstGeom prst="homePlate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0099"/>
                </a:solidFill>
                <a:latin typeface="Verdana" pitchFamily="34" charset="0"/>
                <a:cs typeface="Arial" pitchFamily="34" charset="0"/>
              </a:rPr>
              <a:t>определяет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900113" y="187325"/>
            <a:ext cx="8172450" cy="842963"/>
          </a:xfrm>
          <a:prstGeom prst="rect">
            <a:avLst/>
          </a:prstGeom>
          <a:solidFill>
            <a:srgbClr val="006600"/>
          </a:solidFill>
          <a:ln w="38160">
            <a:solidFill>
              <a:srgbClr val="66FF33"/>
            </a:solidFill>
            <a:miter lim="800000"/>
            <a:headEnd/>
            <a:tailEnd/>
          </a:ln>
          <a:effectLst>
            <a:outerShdw dist="38160" dir="5400000" algn="ctr" rotWithShape="0">
              <a:srgbClr val="000000">
                <a:alpha val="40033"/>
              </a:srgbClr>
            </a:outerShdw>
          </a:effectLst>
        </p:spPr>
        <p:txBody>
          <a:bodyPr lIns="90000" tIns="72000" rIns="90000" bIns="360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2188"/>
              </a:lnSpc>
            </a:pPr>
            <a:r>
              <a:rPr lang="ru-RU" sz="2200">
                <a:solidFill>
                  <a:srgbClr val="66FFFF"/>
                </a:solidFill>
                <a:cs typeface="Arial" charset="0"/>
              </a:rPr>
              <a:t>Закон Республики Татарстан от 18 мая 1993г. №1866-</a:t>
            </a:r>
            <a:r>
              <a:rPr lang="en-US" sz="2200">
                <a:solidFill>
                  <a:srgbClr val="66FFFF"/>
                </a:solidFill>
                <a:cs typeface="Arial" charset="0"/>
              </a:rPr>
              <a:t>XII</a:t>
            </a:r>
            <a:r>
              <a:rPr lang="ru-RU" sz="2200">
                <a:solidFill>
                  <a:srgbClr val="66FFFF"/>
                </a:solidFill>
                <a:cs typeface="Arial" charset="0"/>
              </a:rPr>
              <a:t> </a:t>
            </a:r>
          </a:p>
          <a:p>
            <a:pPr algn="ctr" eaLnBrk="1" hangingPunct="1">
              <a:lnSpc>
                <a:spcPts val="2188"/>
              </a:lnSpc>
            </a:pPr>
            <a:r>
              <a:rPr lang="ru-RU" sz="2200">
                <a:solidFill>
                  <a:srgbClr val="FFFF00"/>
                </a:solidFill>
                <a:cs typeface="Arial" charset="0"/>
              </a:rPr>
              <a:t>«О пожарной безопасности»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50825" y="4460875"/>
            <a:ext cx="8893175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200">
                <a:solidFill>
                  <a:srgbClr val="0000CC"/>
                </a:solidFill>
                <a:cs typeface="Arial" charset="0"/>
              </a:rPr>
              <a:t>основы обеспечения пожарной безопасности  </a:t>
            </a:r>
          </a:p>
          <a:p>
            <a:pPr algn="ctr" eaLnBrk="1" hangingPunct="1"/>
            <a:r>
              <a:rPr lang="ru-RU" sz="2200">
                <a:solidFill>
                  <a:srgbClr val="0000CC"/>
                </a:solidFill>
                <a:cs typeface="Arial" charset="0"/>
              </a:rPr>
              <a:t> в   Республике Татарстан.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857500" y="2786063"/>
            <a:ext cx="3286125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ru-RU" sz="2200"/>
              <a:t>  </a:t>
            </a:r>
            <a:r>
              <a:rPr lang="ru-RU" sz="2200">
                <a:solidFill>
                  <a:srgbClr val="000099"/>
                </a:solidFill>
                <a:cs typeface="Arial" charset="0"/>
              </a:rPr>
              <a:t>правовые,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ru-RU" sz="2200">
                <a:cs typeface="Arial" charset="0"/>
              </a:rPr>
              <a:t>  </a:t>
            </a:r>
            <a:r>
              <a:rPr lang="ru-RU" sz="2200">
                <a:solidFill>
                  <a:srgbClr val="000099"/>
                </a:solidFill>
                <a:cs typeface="Arial" charset="0"/>
              </a:rPr>
              <a:t>экономические,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ru-RU" sz="2200">
                <a:cs typeface="Arial" charset="0"/>
              </a:rPr>
              <a:t>  </a:t>
            </a:r>
            <a:r>
              <a:rPr lang="ru-RU" sz="2200">
                <a:solidFill>
                  <a:srgbClr val="000099"/>
                </a:solidFill>
                <a:cs typeface="Arial" charset="0"/>
              </a:rPr>
              <a:t>социальные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ятиугольник 7"/>
          <p:cNvSpPr/>
          <p:nvPr/>
        </p:nvSpPr>
        <p:spPr>
          <a:xfrm>
            <a:off x="3071813" y="3500438"/>
            <a:ext cx="2643187" cy="357187"/>
          </a:xfrm>
          <a:prstGeom prst="homePlat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C00000"/>
                </a:solidFill>
              </a:rPr>
              <a:t>устанавливают:</a:t>
            </a:r>
          </a:p>
        </p:txBody>
      </p:sp>
      <p:sp>
        <p:nvSpPr>
          <p:cNvPr id="7" name="Пятиугольник 6"/>
          <p:cNvSpPr/>
          <p:nvPr/>
        </p:nvSpPr>
        <p:spPr>
          <a:xfrm>
            <a:off x="3071813" y="1785938"/>
            <a:ext cx="2428875" cy="357187"/>
          </a:xfrm>
          <a:prstGeom prst="homePlate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C00000"/>
                </a:solidFill>
              </a:rPr>
              <a:t>содержат: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214438" y="214313"/>
            <a:ext cx="6572250" cy="900112"/>
          </a:xfrm>
          <a:prstGeom prst="rect">
            <a:avLst/>
          </a:prstGeom>
          <a:solidFill>
            <a:srgbClr val="C00000"/>
          </a:solidFill>
          <a:ln w="38160">
            <a:solidFill>
              <a:srgbClr val="66FF33"/>
            </a:solidFill>
            <a:miter lim="800000"/>
            <a:headEnd/>
            <a:tailEnd/>
          </a:ln>
          <a:effectLst>
            <a:outerShdw dist="38160" dir="5400000" algn="ctr" rotWithShape="0">
              <a:srgbClr val="000000">
                <a:alpha val="40033"/>
              </a:srgbClr>
            </a:outerShdw>
          </a:effectLst>
        </p:spPr>
        <p:txBody>
          <a:bodyPr lIns="90000" tIns="72000" rIns="90000" bIns="360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2188"/>
              </a:lnSpc>
            </a:pPr>
            <a:r>
              <a:rPr lang="ru-RU" sz="2200">
                <a:solidFill>
                  <a:srgbClr val="66FFFF"/>
                </a:solidFill>
                <a:cs typeface="Arial" charset="0"/>
              </a:rPr>
              <a:t>Правила противопожарного режима</a:t>
            </a:r>
          </a:p>
          <a:p>
            <a:pPr algn="ctr" eaLnBrk="1" hangingPunct="1">
              <a:lnSpc>
                <a:spcPts val="2188"/>
              </a:lnSpc>
            </a:pPr>
            <a:r>
              <a:rPr lang="ru-RU" sz="2200">
                <a:solidFill>
                  <a:srgbClr val="66FFFF"/>
                </a:solidFill>
                <a:cs typeface="Arial" charset="0"/>
              </a:rPr>
              <a:t>в Российской Федерации</a:t>
            </a:r>
            <a:endParaRPr lang="ru-RU" sz="220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8313" y="2357438"/>
            <a:ext cx="8318500" cy="1138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54013" indent="-354013" algn="just">
              <a:buFontTx/>
              <a:buBlip>
                <a:blip r:embed="rId2"/>
              </a:buBlip>
              <a:defRPr/>
            </a:pPr>
            <a:r>
              <a:rPr lang="ru-RU" sz="220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требования пожарной  </a:t>
            </a:r>
            <a:r>
              <a:rPr lang="ru-RU" sz="2200" dirty="0" err="1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безопас-ности</a:t>
            </a:r>
            <a:r>
              <a:rPr lang="ru-RU" sz="220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 на территории РФ.    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1188" y="4071938"/>
            <a:ext cx="8175625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3" indent="-354013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FontTx/>
              <a:buBlip>
                <a:blip r:embed="rId3"/>
              </a:buBlip>
            </a:pPr>
            <a:r>
              <a:rPr lang="ru-RU" sz="2200">
                <a:solidFill>
                  <a:srgbClr val="800000"/>
                </a:solidFill>
                <a:cs typeface="Arial" charset="0"/>
              </a:rPr>
              <a:t>правила поведения людей, порядок организации производ-ства и содержание территорий, зданий, сооружений, помещений организаций и других объектов в целях обеспечения пожарной безопасности.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3" grpId="0" animBg="1"/>
      <p:bldP spid="5" grpId="0"/>
      <p:bldP spid="6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8223</TotalTime>
  <Words>814</Words>
  <Application>Microsoft Office PowerPoint</Application>
  <PresentationFormat>Экран (4:3)</PresentationFormat>
  <Paragraphs>106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Trebuchet MS</vt:lpstr>
      <vt:lpstr>Georgia</vt:lpstr>
      <vt:lpstr>Calibri</vt:lpstr>
      <vt:lpstr>Times New Roman</vt:lpstr>
      <vt:lpstr>Verdana</vt:lpstr>
      <vt:lpstr>Wingdings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УМЦ</dc:creator>
  <cp:lastModifiedBy>User</cp:lastModifiedBy>
  <cp:revision>441</cp:revision>
  <cp:lastPrinted>2014-03-06T06:42:18Z</cp:lastPrinted>
  <dcterms:created xsi:type="dcterms:W3CDTF">2004-08-04T04:48:23Z</dcterms:created>
  <dcterms:modified xsi:type="dcterms:W3CDTF">2014-03-06T07:48:31Z</dcterms:modified>
</cp:coreProperties>
</file>