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037977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Муниципальный этап Всероссийского конкурса </a:t>
            </a:r>
            <a:br>
              <a:rPr lang="ru-RU" sz="2800" dirty="0" smtClean="0"/>
            </a:br>
            <a:r>
              <a:rPr lang="ru-RU" sz="2800" dirty="0" smtClean="0"/>
              <a:t>«Учитель года – 2015»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40768"/>
            <a:ext cx="9144000" cy="129614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Конкурсное  мероприятие </a:t>
            </a:r>
            <a:r>
              <a:rPr lang="ru-RU" sz="2800" dirty="0" smtClean="0"/>
              <a:t> «</a:t>
            </a:r>
            <a:r>
              <a:rPr lang="ru-RU" sz="2800" dirty="0" smtClean="0"/>
              <a:t>Методический семинар»</a:t>
            </a:r>
          </a:p>
          <a:p>
            <a:pPr algn="ctr"/>
            <a:r>
              <a:rPr lang="ru-RU" sz="2800" dirty="0" smtClean="0"/>
              <a:t>Рейтинговая </a:t>
            </a:r>
            <a:r>
              <a:rPr lang="ru-RU" sz="2800" dirty="0" smtClean="0"/>
              <a:t>оценка знаний обучающихся</a:t>
            </a:r>
          </a:p>
          <a:p>
            <a:pPr algn="r"/>
            <a:endParaRPr lang="ru-RU" sz="1600" dirty="0" smtClean="0"/>
          </a:p>
          <a:p>
            <a:pPr algn="r"/>
            <a:endParaRPr lang="ru-RU" sz="1600" dirty="0" smtClean="0"/>
          </a:p>
          <a:p>
            <a:endParaRPr lang="ru-R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b="6418"/>
          <a:stretch>
            <a:fillRect/>
          </a:stretch>
        </p:blipFill>
        <p:spPr bwMode="auto">
          <a:xfrm>
            <a:off x="2699792" y="2636912"/>
            <a:ext cx="3960439" cy="222260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411760" y="4869160"/>
            <a:ext cx="457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Автор: Елена Александровна Морозова, </a:t>
            </a:r>
          </a:p>
          <a:p>
            <a:pPr algn="ctr"/>
            <a:r>
              <a:rPr lang="ru-RU" dirty="0" smtClean="0"/>
              <a:t>учитель химии и биологии МБОУ Конзаводской СОШ,</a:t>
            </a:r>
          </a:p>
          <a:p>
            <a:pPr algn="ctr"/>
            <a:r>
              <a:rPr lang="ru-RU" dirty="0" smtClean="0"/>
              <a:t>высшая квалификационная категория</a:t>
            </a:r>
          </a:p>
          <a:p>
            <a:pPr algn="r"/>
            <a:endParaRPr lang="ru-RU" dirty="0" smtClean="0"/>
          </a:p>
          <a:p>
            <a:pPr algn="ctr"/>
            <a:r>
              <a:rPr lang="ru-RU" dirty="0" smtClean="0"/>
              <a:t>         </a:t>
            </a:r>
            <a:endParaRPr lang="ru-RU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139952" y="6237312"/>
            <a:ext cx="99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2015 год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+mn-lt"/>
              </a:rPr>
              <a:t>Накопление баллов при рейтинговой системе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/>
              <a:t>Учет баллов ведется в специальном журнале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39552" y="2404368"/>
          <a:ext cx="7920880" cy="361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/>
                <a:gridCol w="1825848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432048"/>
                <a:gridCol w="504056"/>
              </a:tblGrid>
              <a:tr h="324036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№ </a:t>
                      </a:r>
                      <a:r>
                        <a:rPr lang="ru-RU" sz="1400" dirty="0" err="1" smtClean="0"/>
                        <a:t>п</a:t>
                      </a:r>
                      <a:r>
                        <a:rPr lang="ru-RU" sz="1400" dirty="0" smtClean="0"/>
                        <a:t>/</a:t>
                      </a:r>
                      <a:r>
                        <a:rPr lang="ru-RU" sz="1400" dirty="0" err="1" smtClean="0"/>
                        <a:t>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Лекция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Устный</a:t>
                      </a:r>
                      <a:r>
                        <a:rPr lang="ru-RU" baseline="0" dirty="0" smtClean="0"/>
                        <a:t> ответ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Решение</a:t>
                      </a:r>
                      <a:r>
                        <a:rPr lang="ru-RU" baseline="0" dirty="0" smtClean="0"/>
                        <a:t>  задач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Самостоятельная  работа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Терминологический минимум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Релейная  </a:t>
                      </a:r>
                      <a:r>
                        <a:rPr lang="ru-RU" dirty="0" err="1" smtClean="0"/>
                        <a:t>кр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Практическая работа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Домашняя  </a:t>
                      </a:r>
                      <a:r>
                        <a:rPr lang="ru-RU" dirty="0" err="1" smtClean="0"/>
                        <a:t>кр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Проектная  работа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Зачет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Тематическая  </a:t>
                      </a:r>
                      <a:r>
                        <a:rPr lang="ru-RU" dirty="0" err="1" smtClean="0"/>
                        <a:t>кр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  баллов</a:t>
                      </a:r>
                      <a:endParaRPr lang="ru-RU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Отметка</a:t>
                      </a:r>
                      <a:endParaRPr lang="ru-RU" dirty="0"/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+mn-lt"/>
              </a:rPr>
              <a:t>Накопление баллов и перевод их в отметку при рейтинговой системе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800" dirty="0" smtClean="0"/>
              <a:t>Перед началом изучения блока ученик знакомится с видами деятельности, предусмотренными при изучении данного блока, максимальным числом баллов, которые можно заработать при изучении этого блока, а также переводом баллов в отметку.</a:t>
            </a:r>
          </a:p>
          <a:p>
            <a:pPr>
              <a:buNone/>
            </a:pPr>
            <a:r>
              <a:rPr lang="ru-RU" sz="2800" dirty="0" smtClean="0"/>
              <a:t>Например, при изучении первого блока «Теория строения органических соединений» можно заработать 84 балла. Перевод этих баллов в отметку осуществляется следующим образом:</a:t>
            </a:r>
          </a:p>
          <a:p>
            <a:pPr algn="ctr">
              <a:buNone/>
            </a:pPr>
            <a:r>
              <a:rPr lang="ru-RU" sz="2800" dirty="0" smtClean="0"/>
              <a:t>«3»  50-60 %</a:t>
            </a:r>
          </a:p>
          <a:p>
            <a:pPr algn="ctr">
              <a:buNone/>
            </a:pPr>
            <a:r>
              <a:rPr lang="ru-RU" sz="2800" dirty="0" smtClean="0"/>
              <a:t>«4»  61-75%</a:t>
            </a:r>
          </a:p>
          <a:p>
            <a:pPr algn="ctr">
              <a:buNone/>
            </a:pPr>
            <a:r>
              <a:rPr lang="ru-RU" sz="2800" dirty="0" smtClean="0"/>
              <a:t>«5»  76-100%</a:t>
            </a:r>
          </a:p>
          <a:p>
            <a:pPr>
              <a:buNone/>
            </a:pPr>
            <a:r>
              <a:rPr lang="ru-RU" sz="2000" dirty="0" smtClean="0"/>
              <a:t> </a:t>
            </a:r>
          </a:p>
          <a:p>
            <a:endParaRPr lang="ru-RU" sz="2800" dirty="0"/>
          </a:p>
        </p:txBody>
      </p:sp>
      <p:pic>
        <p:nvPicPr>
          <p:cNvPr id="7171" name="Picture 3" descr="C:\Users\школа\Desktop\Academy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869160"/>
            <a:ext cx="1800200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+mn-lt"/>
              </a:rPr>
              <a:t>Достоинства рейтинговой системы оценки знаний обучающихся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систематичность контроля;</a:t>
            </a:r>
          </a:p>
          <a:p>
            <a:r>
              <a:rPr lang="ru-RU" sz="2800" dirty="0" err="1" smtClean="0"/>
              <a:t>критериальность</a:t>
            </a:r>
            <a:r>
              <a:rPr lang="ru-RU" sz="2800" dirty="0" smtClean="0"/>
              <a:t> оценивания;</a:t>
            </a:r>
          </a:p>
          <a:p>
            <a:r>
              <a:rPr lang="ru-RU" sz="2800" dirty="0" err="1" smtClean="0"/>
              <a:t>дифференцированность</a:t>
            </a:r>
            <a:r>
              <a:rPr lang="ru-RU" sz="2800" dirty="0" smtClean="0"/>
              <a:t> подхода к каждому ученику;</a:t>
            </a:r>
          </a:p>
          <a:p>
            <a:r>
              <a:rPr lang="ru-RU" sz="2800" dirty="0" smtClean="0"/>
              <a:t>мотивация ученика на достижение необходимого для него результата.</a:t>
            </a:r>
            <a:endParaRPr lang="ru-RU" sz="2800" dirty="0"/>
          </a:p>
        </p:txBody>
      </p:sp>
      <p:pic>
        <p:nvPicPr>
          <p:cNvPr id="8194" name="Picture 2" descr="C:\Users\школа\Desktop\391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4437112"/>
            <a:ext cx="2380616" cy="22449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+mn-lt"/>
              </a:rPr>
              <a:t>Недостатки рейтинговой системы оценивания знаний обучающихся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700808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Одним из главных недостатков рейтинговой системы оценки знаний является необходимость «двойной бухгалтерии», то есть ведение второго журнала, где ребенку выставляются баллы, которые после переводятся в отметку. Однако этот недостаток можно превратить в достоинство — у каждого ученика есть возможность пересдать домашнюю контрольную работу, релейную контрольную работу, терминологический минимум до момента выставления итоговой отметки за блок в классный журнал.</a:t>
            </a:r>
            <a:endParaRPr lang="ru-RU" sz="2800" dirty="0"/>
          </a:p>
        </p:txBody>
      </p:sp>
      <p:pic>
        <p:nvPicPr>
          <p:cNvPr id="9218" name="Picture 2" descr="C:\Users\школа\Desktop\Online-Spiele-Lese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9543" y="4653136"/>
            <a:ext cx="2054457" cy="1935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школа\Desktop\126_274864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068960"/>
            <a:ext cx="1992077" cy="341689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+mn-lt"/>
              </a:rPr>
              <a:t>Направления совершенствования рейтинговой системы оценивания знаний обучающихся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147248" cy="438912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создание банка заданий (для домашней контрольной работы, зачета и т.д.), направленных на формирование универсальных учебных действий у обучающихся;</a:t>
            </a:r>
          </a:p>
          <a:p>
            <a:r>
              <a:rPr lang="ru-RU" sz="2800" dirty="0" smtClean="0"/>
              <a:t>использование рейтинговой системы оценивания знаний на ступени основного общего образования.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88640"/>
            <a:ext cx="8229600" cy="1224136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endParaRPr lang="ru-RU" sz="5400" dirty="0" smtClean="0"/>
          </a:p>
          <a:p>
            <a:pPr algn="ctr">
              <a:buNone/>
            </a:pPr>
            <a:r>
              <a:rPr lang="ru-RU" sz="5400" dirty="0" smtClean="0"/>
              <a:t>Спасибо за внимание!</a:t>
            </a:r>
            <a:endParaRPr lang="ru-RU" sz="5400" dirty="0"/>
          </a:p>
        </p:txBody>
      </p:sp>
      <p:pic>
        <p:nvPicPr>
          <p:cNvPr id="1026" name="Picture 2" descr="C:\Users\школа\Desktop\efaa2374e3b73d1d80ae2ae6ca4f0a0b07485b22_5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556792"/>
            <a:ext cx="565785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школа\Desktop\Gergi tavan çoçuk görselleri (8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82830" y="5196830"/>
            <a:ext cx="1661170" cy="16611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+mn-lt"/>
              </a:rPr>
              <a:t>Требования к оцениванию результатов 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деятельности учащихся в соответствии с ФГОС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/>
              <a:t>Введение Федерального государственного стандарта основного общего образования предполагает новые ориентиры в понимании учебных результатов и соответствующих им подходов к оцениванию, то есть необходимы новые системы оценивания. </a:t>
            </a:r>
          </a:p>
          <a:p>
            <a:r>
              <a:rPr lang="ru-RU" sz="2800" dirty="0" smtClean="0"/>
              <a:t>Новые системы оценивания должны быть </a:t>
            </a:r>
            <a:r>
              <a:rPr lang="ru-RU" sz="2800" dirty="0" err="1" smtClean="0"/>
              <a:t>критериальными</a:t>
            </a:r>
            <a:r>
              <a:rPr lang="ru-RU" sz="2800" dirty="0" smtClean="0"/>
              <a:t>, заранее известными и педагогам и учащимся. В процессе контрольно-оценочной деятельности ученики должны приобретать навыки и привычку к самооценке.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+mn-lt"/>
              </a:rPr>
              <a:t>Задачи, которые позволяет решить рейтинговая система оценивания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учитывает индивидуальные особенности каждого ребенка;</a:t>
            </a:r>
          </a:p>
          <a:p>
            <a:r>
              <a:rPr lang="ru-RU" sz="2800" dirty="0" smtClean="0"/>
              <a:t>позволяет объективно оценить достоинства каждого;</a:t>
            </a:r>
          </a:p>
          <a:p>
            <a:r>
              <a:rPr lang="ru-RU" sz="2800" dirty="0" smtClean="0"/>
              <a:t>подталкивает ученика к научной, исследовательской деятельности;</a:t>
            </a:r>
          </a:p>
          <a:p>
            <a:r>
              <a:rPr lang="ru-RU" sz="2800" dirty="0" smtClean="0"/>
              <a:t>стимулирует развитие ребенка.</a:t>
            </a:r>
            <a:endParaRPr lang="ru-RU" sz="2800" dirty="0"/>
          </a:p>
        </p:txBody>
      </p:sp>
      <p:pic>
        <p:nvPicPr>
          <p:cNvPr id="2050" name="Picture 2" descr="C:\Users\школа\Desktop\owl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221088"/>
            <a:ext cx="1763092" cy="22415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+mn-lt"/>
              </a:rPr>
              <a:t>Что такое рейтинг?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Рейтинг – числовой показатель успешности ученика. Система оценки накопительного типа, которая отражает рост ученика, его педагогическую и психологическую характеристику.</a:t>
            </a:r>
          </a:p>
          <a:p>
            <a:pPr>
              <a:buNone/>
            </a:pPr>
            <a:r>
              <a:rPr lang="ru-RU" sz="2800" dirty="0" smtClean="0"/>
              <a:t>В основе рейтинговой системы оценки знаний лежит система мотивационных стимулов, позволяющая ученику самостоятельно определить, как глубоко изучать тему, когда проходить тот или иной вид контроля.</a:t>
            </a:r>
            <a:endParaRPr lang="ru-RU" sz="2800" dirty="0"/>
          </a:p>
        </p:txBody>
      </p:sp>
      <p:pic>
        <p:nvPicPr>
          <p:cNvPr id="3074" name="Picture 2" descr="C:\Users\школа\Desktop\vopr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48680"/>
            <a:ext cx="1819920" cy="18199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Использование рейтинговой системы при изучении химии в 10 классе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132856"/>
            <a:ext cx="7848872" cy="4536504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Весь учебный материал разбивается на блоки. В течение времени, отведенного на изучение блока, ребенок сам определяет сроки прохождения контроля.</a:t>
            </a:r>
          </a:p>
          <a:p>
            <a:r>
              <a:rPr lang="ru-RU" sz="2800" dirty="0" smtClean="0"/>
              <a:t>По каждому виду контроля ученик получает определенное количество баллов, которое потом переводится в оценку.</a:t>
            </a:r>
          </a:p>
          <a:p>
            <a:r>
              <a:rPr lang="ru-RU" sz="2800" dirty="0" smtClean="0"/>
              <a:t>В каждом блоке выделены обязательные оцениваемые виды деятельности: домашняя контрольная работа, терминологический минимум, комбинированный зачет, релейная контрольная работа.</a:t>
            </a:r>
          </a:p>
          <a:p>
            <a:r>
              <a:rPr lang="ru-RU" sz="2800" dirty="0" smtClean="0"/>
              <a:t>Перед каждой темой называются примерные темы проектных, исследовательских работ, которые ученик может  выполнить по данному блоку.</a:t>
            </a:r>
            <a:endParaRPr lang="ru-RU" sz="2800" dirty="0"/>
          </a:p>
        </p:txBody>
      </p:sp>
      <p:pic>
        <p:nvPicPr>
          <p:cNvPr id="5122" name="Picture 2" descr="C:\Users\школа\Desktop\32015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5676" y="4797152"/>
            <a:ext cx="1328324" cy="18754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Организация учебного процесса при рейтинговой системе оценивания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используется блочно-модульная система подачи учебного материала;</a:t>
            </a:r>
          </a:p>
          <a:p>
            <a:r>
              <a:rPr lang="ru-RU" sz="2800" dirty="0" smtClean="0"/>
              <a:t>разрабатывается технологическая карта блока, в которой указаны сроки изучения материала, виды деятельности, сроки проведения промежуточного контроля;</a:t>
            </a:r>
          </a:p>
          <a:p>
            <a:r>
              <a:rPr lang="ru-RU" sz="2800" dirty="0" smtClean="0"/>
              <a:t>до сведения учащихся доводится шкала перевода баллов в отметку.</a:t>
            </a:r>
            <a:endParaRPr lang="ru-RU" sz="2800" dirty="0"/>
          </a:p>
        </p:txBody>
      </p:sp>
      <p:pic>
        <p:nvPicPr>
          <p:cNvPr id="4098" name="Picture 2" descr="C:\Users\школа\Desktop\sov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229200"/>
            <a:ext cx="1819788" cy="14330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Учет знаний обучающихся при рейтинговой системе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7920880" cy="43891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800" dirty="0" smtClean="0"/>
              <a:t>В классный журнал не выставляются отметки во время изучения блока, ставится итоговая  отметка за весь блок. В 10 классе учебный материал разбит на семь блоков, таким образом, ученик получит семь отметок в течение учебного года, по которым ему будет выставлена итоговая отметка за год. Такой подход требует изменения в нормативной базе, определяющей проведение промежуточного и текущего контроля знаний обучающихся, поэтому в школе должны быть приняты соответствующие локальные акты, регулирующие эту деятельность.</a:t>
            </a:r>
            <a:endParaRPr lang="ru-RU" sz="2800" dirty="0"/>
          </a:p>
        </p:txBody>
      </p:sp>
      <p:pic>
        <p:nvPicPr>
          <p:cNvPr id="6146" name="Picture 2" descr="C:\Users\школа\Desktop\42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4653136"/>
            <a:ext cx="1111746" cy="18386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+mn-lt"/>
              </a:rPr>
              <a:t>Технологическая карта блока «Теория строения органических соединений»</a:t>
            </a:r>
            <a:endParaRPr lang="ru-RU" sz="2800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5170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6"/>
                <a:gridCol w="432048"/>
                <a:gridCol w="360040"/>
                <a:gridCol w="2376264"/>
                <a:gridCol w="2016224"/>
                <a:gridCol w="1224136"/>
                <a:gridCol w="1080120"/>
                <a:gridCol w="442392"/>
              </a:tblGrid>
              <a:tr h="122688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</a:t>
                      </a:r>
                      <a:r>
                        <a:rPr lang="ru-RU" sz="1400" dirty="0" err="1" smtClean="0"/>
                        <a:t>п</a:t>
                      </a:r>
                      <a:r>
                        <a:rPr lang="ru-RU" sz="1400" dirty="0" smtClean="0"/>
                        <a:t>/</a:t>
                      </a:r>
                      <a:r>
                        <a:rPr lang="ru-RU" sz="1400" dirty="0" err="1" smtClean="0"/>
                        <a:t>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урока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Дата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Тип урока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Вид деятельности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Макс. число</a:t>
                      </a:r>
                      <a:r>
                        <a:rPr lang="ru-RU" sz="1400" baseline="0" dirty="0" smtClean="0"/>
                        <a:t> баллов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Штрафные баллы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ДЗ</a:t>
                      </a:r>
                      <a:endParaRPr lang="ru-RU" sz="1400" dirty="0"/>
                    </a:p>
                  </a:txBody>
                  <a:tcPr/>
                </a:tc>
              </a:tr>
              <a:tr h="61263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1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Лекция. Введение. Теория строения органических соединений.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конспект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5 баллов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/>
                </a:tc>
              </a:tr>
              <a:tr h="61263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2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Семинарское занятие по теме «Теория строения органических соединений».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устный ответ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3 балла за ответ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/>
                </a:tc>
              </a:tr>
              <a:tr h="61263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3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3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Семинарское занятие. Решение задач.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устный ответ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 решение задач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 терминологический минимум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5 баллов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/>
                </a:tc>
              </a:tr>
              <a:tr h="612636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4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Урок-обобщение. Решение задач. 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устный ответ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 решение задач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самостоятельная работа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10 баллов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+mn-lt"/>
              </a:rPr>
              <a:t>Технологическая карта блока «Теория строения органических соединений» (продолжение)</a:t>
            </a:r>
            <a:endParaRPr lang="ru-RU" sz="2800" dirty="0">
              <a:latin typeface="+mn-lt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674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92"/>
                <a:gridCol w="504056"/>
                <a:gridCol w="504056"/>
                <a:gridCol w="2016224"/>
                <a:gridCol w="1676772"/>
                <a:gridCol w="1419572"/>
                <a:gridCol w="936104"/>
                <a:gridCol w="73042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</a:t>
                      </a:r>
                      <a:r>
                        <a:rPr lang="ru-RU" sz="1400" dirty="0" err="1" smtClean="0"/>
                        <a:t>п</a:t>
                      </a:r>
                      <a:r>
                        <a:rPr lang="ru-RU" sz="1400" dirty="0" smtClean="0"/>
                        <a:t>/</a:t>
                      </a:r>
                      <a:r>
                        <a:rPr lang="ru-RU" sz="1400" dirty="0" err="1" smtClean="0"/>
                        <a:t>п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№ урока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Дата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Тип урока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Вид деятельности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Макс. число</a:t>
                      </a:r>
                      <a:r>
                        <a:rPr lang="ru-RU" sz="1400" baseline="0" dirty="0" smtClean="0"/>
                        <a:t> баллов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Штрафные</a:t>
                      </a:r>
                      <a:r>
                        <a:rPr lang="ru-RU" sz="1400" baseline="0" dirty="0" smtClean="0"/>
                        <a:t> баллы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ДЗ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5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Семинарское занятие. Вклад ученых-основоположников теории строения органических соединений в развитие химии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проектная работа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решение задач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15 баллов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6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6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Урок- обобщение. Решение задач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Times New Roman"/>
                          <a:cs typeface="Times New Roman"/>
                        </a:rPr>
                        <a:t>устный ответ</a:t>
                      </a:r>
                      <a:endParaRPr lang="ru-RU" sz="1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Times New Roman"/>
                          <a:cs typeface="Times New Roman"/>
                        </a:rPr>
                        <a:t>решение задач</a:t>
                      </a:r>
                      <a:endParaRPr lang="ru-RU" sz="1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Times New Roman"/>
                          <a:cs typeface="Times New Roman"/>
                        </a:rPr>
                        <a:t>ДКР</a:t>
                      </a:r>
                      <a:endParaRPr lang="ru-RU" sz="15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Times New Roman"/>
                          <a:cs typeface="Times New Roman"/>
                        </a:rPr>
                        <a:t>релейная к/р</a:t>
                      </a:r>
                      <a:endParaRPr lang="ru-RU" sz="1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3 балла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10 баллов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6 баллов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7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7</a:t>
                      </a:r>
                      <a:endParaRPr lang="ru-RU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Times New Roman"/>
                          <a:cs typeface="Times New Roman"/>
                        </a:rPr>
                        <a:t>Зачет по теме «Теория строения органических соединений»</a:t>
                      </a: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Times New Roman"/>
                          <a:cs typeface="Times New Roman"/>
                        </a:rPr>
                        <a:t>зачетная работа</a:t>
                      </a:r>
                      <a:endParaRPr lang="ru-RU" sz="1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Times New Roman"/>
                          <a:cs typeface="Times New Roman"/>
                        </a:rPr>
                        <a:t>15 баллов</a:t>
                      </a:r>
                      <a:endParaRPr lang="ru-RU" sz="15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</TotalTime>
  <Words>855</Words>
  <Application>Microsoft Office PowerPoint</Application>
  <PresentationFormat>Экран (4:3)</PresentationFormat>
  <Paragraphs>138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Муниципальный этап Всероссийского конкурса  «Учитель года – 2015»</vt:lpstr>
      <vt:lpstr>Требования к оцениванию результатов  деятельности учащихся в соответствии с ФГОС</vt:lpstr>
      <vt:lpstr>Задачи, которые позволяет решить рейтинговая система оценивания</vt:lpstr>
      <vt:lpstr>Что такое рейтинг?</vt:lpstr>
      <vt:lpstr>Использование рейтинговой системы при изучении химии в 10 классе</vt:lpstr>
      <vt:lpstr>Организация учебного процесса при рейтинговой системе оценивания</vt:lpstr>
      <vt:lpstr>Учет знаний обучающихся при рейтинговой системе</vt:lpstr>
      <vt:lpstr>Технологическая карта блока «Теория строения органических соединений»</vt:lpstr>
      <vt:lpstr>Технологическая карта блока «Теория строения органических соединений» (продолжение)</vt:lpstr>
      <vt:lpstr>Накопление баллов при рейтинговой системе</vt:lpstr>
      <vt:lpstr>Накопление баллов и перевод их в отметку при рейтинговой системе</vt:lpstr>
      <vt:lpstr>Достоинства рейтинговой системы оценки знаний обучающихся</vt:lpstr>
      <vt:lpstr>Недостатки рейтинговой системы оценивания знаний обучающихся</vt:lpstr>
      <vt:lpstr>Направления совершенствования рейтинговой системы оценивания знаний обучающихся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Муниципальный этап Всероссийского конкурса  «Учитель года – 2015»</dc:title>
  <dc:creator>Елена</dc:creator>
  <cp:lastModifiedBy>школа</cp:lastModifiedBy>
  <cp:revision>18</cp:revision>
  <dcterms:created xsi:type="dcterms:W3CDTF">2014-12-28T10:07:46Z</dcterms:created>
  <dcterms:modified xsi:type="dcterms:W3CDTF">2014-12-29T08:15:25Z</dcterms:modified>
</cp:coreProperties>
</file>