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77" r:id="rId4"/>
    <p:sldId id="258" r:id="rId5"/>
    <p:sldId id="289" r:id="rId6"/>
    <p:sldId id="276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387AD-580B-4A20-96B9-218A76913D5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55E5-3B3F-480F-8430-E84C927C1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5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E55E5-3B3F-480F-8430-E84C927C15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0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0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2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1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4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2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7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9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9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Грамматические  признаки причастия. 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Типичные суффиксы.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Признаки   глагола   и  прилагательного у причастия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276872"/>
            <a:ext cx="53285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i="1" dirty="0" smtClean="0"/>
              <a:t>расширить </a:t>
            </a:r>
            <a:r>
              <a:rPr lang="ru-RU" sz="2000" b="1" i="1" dirty="0"/>
              <a:t>и углубить представление о причастии как особой форме глагола, совмещающей признаки глагола и прилагательного.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82504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Цель урока: </a:t>
            </a:r>
          </a:p>
        </p:txBody>
      </p:sp>
    </p:spTree>
    <p:extLst>
      <p:ext uri="{BB962C8B-B14F-4D97-AF65-F5344CB8AC3E}">
        <p14:creationId xmlns:p14="http://schemas.microsoft.com/office/powerpoint/2010/main" val="27715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Беседа  по  вопросам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852" y="854955"/>
            <a:ext cx="75144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Какие особые формы глагола вам известны?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Признаки </a:t>
            </a:r>
            <a:r>
              <a:rPr lang="ru-RU" sz="2400" b="1" i="1" dirty="0">
                <a:solidFill>
                  <a:srgbClr val="002060"/>
                </a:solidFill>
              </a:rPr>
              <a:t>каких частей речи совмещает в себе причастие?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Какие </a:t>
            </a:r>
            <a:r>
              <a:rPr lang="ru-RU" sz="2400" b="1" i="1" dirty="0">
                <a:solidFill>
                  <a:srgbClr val="002060"/>
                </a:solidFill>
              </a:rPr>
              <a:t>морфологические признаки глагола характеризуют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причастие</a:t>
            </a:r>
            <a:r>
              <a:rPr lang="ru-RU" sz="2400" b="1" i="1" dirty="0">
                <a:solidFill>
                  <a:srgbClr val="002060"/>
                </a:solidFill>
              </a:rPr>
              <a:t>?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Как </a:t>
            </a:r>
            <a:r>
              <a:rPr lang="ru-RU" sz="2400" b="1" i="1" dirty="0">
                <a:solidFill>
                  <a:srgbClr val="002060"/>
                </a:solidFill>
              </a:rPr>
              <a:t>изменяются причастия?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336" y="349539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Запишите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под диктовку словосочетания, выделяя в причастиях грамматические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суффиксы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44731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prstClr val="black"/>
                </a:solidFill>
              </a:rPr>
              <a:t>Грохоч</a:t>
            </a:r>
            <a:r>
              <a:rPr lang="ru-RU" sz="3600" b="1" i="1" dirty="0" smtClean="0">
                <a:solidFill>
                  <a:srgbClr val="FF0000"/>
                </a:solidFill>
              </a:rPr>
              <a:t>ущ</a:t>
            </a:r>
            <a:r>
              <a:rPr lang="ru-RU" sz="2800" b="1" i="1" dirty="0" smtClean="0">
                <a:solidFill>
                  <a:prstClr val="black"/>
                </a:solidFill>
              </a:rPr>
              <a:t>ий </a:t>
            </a:r>
            <a:r>
              <a:rPr lang="ru-RU" sz="2800" b="1" i="1" dirty="0">
                <a:solidFill>
                  <a:prstClr val="black"/>
                </a:solidFill>
              </a:rPr>
              <a:t>гром, ворч</a:t>
            </a:r>
            <a:r>
              <a:rPr lang="ru-RU" sz="3600" b="1" i="1" u="sng" dirty="0">
                <a:solidFill>
                  <a:srgbClr val="FF0000"/>
                </a:solidFill>
              </a:rPr>
              <a:t>ащ</a:t>
            </a:r>
            <a:r>
              <a:rPr lang="ru-RU" sz="2800" b="1" i="1" dirty="0">
                <a:solidFill>
                  <a:prstClr val="black"/>
                </a:solidFill>
              </a:rPr>
              <a:t>ий пёсик, освеща</a:t>
            </a:r>
            <a:r>
              <a:rPr lang="ru-RU" sz="3600" b="1" i="1" u="sng" dirty="0">
                <a:solidFill>
                  <a:srgbClr val="FF0000"/>
                </a:solidFill>
              </a:rPr>
              <a:t>ем</a:t>
            </a:r>
            <a:r>
              <a:rPr lang="ru-RU" sz="2800" b="1" i="1" dirty="0">
                <a:solidFill>
                  <a:prstClr val="black"/>
                </a:solidFill>
              </a:rPr>
              <a:t>ая площадка, гон</a:t>
            </a:r>
            <a:r>
              <a:rPr lang="ru-RU" sz="3600" b="1" i="1" u="sng" dirty="0">
                <a:solidFill>
                  <a:srgbClr val="FF0000"/>
                </a:solidFill>
              </a:rPr>
              <a:t>им</a:t>
            </a:r>
            <a:r>
              <a:rPr lang="ru-RU" sz="2800" b="1" i="1" dirty="0">
                <a:solidFill>
                  <a:prstClr val="black"/>
                </a:solidFill>
              </a:rPr>
              <a:t>ый ветром листок, спуска</a:t>
            </a:r>
            <a:r>
              <a:rPr lang="ru-RU" sz="3600" b="1" i="1" u="sng" dirty="0">
                <a:solidFill>
                  <a:srgbClr val="FF0000"/>
                </a:solidFill>
              </a:rPr>
              <a:t>вш</a:t>
            </a:r>
            <a:r>
              <a:rPr lang="ru-RU" sz="2800" b="1" i="1" dirty="0">
                <a:solidFill>
                  <a:prstClr val="black"/>
                </a:solidFill>
              </a:rPr>
              <a:t>ийся с горы турист, утих</a:t>
            </a:r>
            <a:r>
              <a:rPr lang="ru-RU" sz="3600" b="1" i="1" u="sng" dirty="0">
                <a:solidFill>
                  <a:srgbClr val="FF0000"/>
                </a:solidFill>
              </a:rPr>
              <a:t>ш</a:t>
            </a:r>
            <a:r>
              <a:rPr lang="ru-RU" sz="2800" b="1" i="1" dirty="0">
                <a:solidFill>
                  <a:prstClr val="black"/>
                </a:solidFill>
              </a:rPr>
              <a:t>ий ветер, вычищ</a:t>
            </a:r>
            <a:r>
              <a:rPr lang="ru-RU" sz="3600" b="1" i="1" u="sng" dirty="0">
                <a:solidFill>
                  <a:srgbClr val="FF0000"/>
                </a:solidFill>
              </a:rPr>
              <a:t>енн</a:t>
            </a:r>
            <a:r>
              <a:rPr lang="ru-RU" sz="2800" b="1" i="1" dirty="0">
                <a:solidFill>
                  <a:prstClr val="black"/>
                </a:solidFill>
              </a:rPr>
              <a:t>ый чайник, пересчита</a:t>
            </a:r>
            <a:r>
              <a:rPr lang="ru-RU" sz="3600" b="1" i="1" u="sng" dirty="0">
                <a:solidFill>
                  <a:srgbClr val="FF0000"/>
                </a:solidFill>
              </a:rPr>
              <a:t>нн</a:t>
            </a:r>
            <a:r>
              <a:rPr lang="ru-RU" sz="2800" b="1" i="1" dirty="0">
                <a:solidFill>
                  <a:prstClr val="black"/>
                </a:solidFill>
              </a:rPr>
              <a:t>ые деревья, спе</a:t>
            </a:r>
            <a:r>
              <a:rPr lang="ru-RU" sz="3600" b="1" i="1" u="sng" dirty="0">
                <a:solidFill>
                  <a:srgbClr val="FF0000"/>
                </a:solidFill>
              </a:rPr>
              <a:t>т</a:t>
            </a:r>
            <a:r>
              <a:rPr lang="ru-RU" sz="2800" b="1" i="1" dirty="0">
                <a:solidFill>
                  <a:prstClr val="black"/>
                </a:solidFill>
              </a:rPr>
              <a:t>ые пес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1"/>
            <a:ext cx="1872208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04" y="76200"/>
            <a:ext cx="5842992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Объясните, как вы понимаете высказывание В.И. Даля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9224" y="1151843"/>
            <a:ext cx="55626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u="sng" dirty="0" smtClean="0">
                <a:solidFill>
                  <a:srgbClr val="660033"/>
                </a:solidFill>
              </a:rPr>
              <a:t>        Причастие</a:t>
            </a:r>
            <a:r>
              <a:rPr lang="ru-RU" sz="2800" b="1" dirty="0" smtClean="0">
                <a:solidFill>
                  <a:srgbClr val="660033"/>
                </a:solidFill>
              </a:rPr>
              <a:t> </a:t>
            </a:r>
            <a:r>
              <a:rPr lang="ru-RU" sz="2800" b="1" dirty="0" smtClean="0"/>
              <a:t>– это </a:t>
            </a:r>
            <a:r>
              <a:rPr lang="ru-RU" sz="2800" b="1" i="1" dirty="0" smtClean="0"/>
              <a:t>«часть</a:t>
            </a:r>
          </a:p>
          <a:p>
            <a:pPr eaLnBrk="1" hangingPunct="1">
              <a:buFontTx/>
              <a:buNone/>
            </a:pPr>
            <a:r>
              <a:rPr lang="ru-RU" sz="2800" b="1" i="1" dirty="0" smtClean="0"/>
              <a:t> речи, причастная  к глаголу,</a:t>
            </a:r>
          </a:p>
          <a:p>
            <a:pPr eaLnBrk="1" hangingPunct="1">
              <a:buFontTx/>
              <a:buNone/>
            </a:pPr>
            <a:r>
              <a:rPr lang="ru-RU" sz="2800" b="1" i="1" dirty="0" smtClean="0"/>
              <a:t> в  образе прилагательного»</a:t>
            </a:r>
            <a:r>
              <a:rPr lang="ru-RU" sz="2800" b="1" dirty="0" smtClean="0"/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200"/>
            <a:ext cx="324036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5639" y="2858669"/>
            <a:ext cx="3048000" cy="685800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Причастие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4237943"/>
            <a:ext cx="3048000" cy="685800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прилагательного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12" y="4273470"/>
            <a:ext cx="3048000" cy="685800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глагола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315" y="5773677"/>
            <a:ext cx="2915816" cy="967690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ВИД, </a:t>
            </a: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ВРЕМЯ, переходность, возвратность.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3800" y="5678029"/>
            <a:ext cx="3048000" cy="1063338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ЧИСЛО, </a:t>
            </a:r>
            <a:endParaRPr lang="ru-RU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ПАДЕЖ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206748" y="5071270"/>
            <a:ext cx="67295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028432" y="5091846"/>
            <a:ext cx="67295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3615857">
            <a:off x="2954443" y="3620400"/>
            <a:ext cx="850392" cy="850392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СУФФИКСЫ   ПРИЧАСТИЙ</a:t>
            </a:r>
            <a:endParaRPr lang="ru-RU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375" y="3284984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ущ</a:t>
            </a:r>
            <a:r>
              <a:rPr lang="ru-RU" sz="4000" b="1" i="1" dirty="0" smtClean="0">
                <a:solidFill>
                  <a:srgbClr val="002060"/>
                </a:solidFill>
              </a:rPr>
              <a:t>-(-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ющ</a:t>
            </a:r>
            <a:r>
              <a:rPr lang="ru-RU" sz="4000" b="1" i="1" dirty="0" smtClean="0">
                <a:solidFill>
                  <a:srgbClr val="002060"/>
                </a:solidFill>
              </a:rPr>
              <a:t>-), 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ащ</a:t>
            </a:r>
            <a:r>
              <a:rPr lang="ru-RU" sz="4000" b="1" i="1" dirty="0" smtClean="0">
                <a:solidFill>
                  <a:srgbClr val="002060"/>
                </a:solidFill>
              </a:rPr>
              <a:t>-(-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ящ</a:t>
            </a:r>
            <a:r>
              <a:rPr lang="ru-RU" sz="4000" b="1" i="1" dirty="0" smtClean="0">
                <a:solidFill>
                  <a:srgbClr val="002060"/>
                </a:solidFill>
              </a:rPr>
              <a:t>-),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вш</a:t>
            </a:r>
            <a:r>
              <a:rPr lang="ru-RU" sz="4000" b="1" i="1" dirty="0" smtClean="0">
                <a:solidFill>
                  <a:srgbClr val="002060"/>
                </a:solidFill>
              </a:rPr>
              <a:t>-, -ш-,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-ем-(-ом-), -им-,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енн</a:t>
            </a:r>
            <a:r>
              <a:rPr lang="ru-RU" sz="4000" b="1" i="1" dirty="0" smtClean="0">
                <a:solidFill>
                  <a:srgbClr val="002060"/>
                </a:solidFill>
              </a:rPr>
              <a:t>-,-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нн</a:t>
            </a:r>
            <a:r>
              <a:rPr lang="ru-RU" sz="4000" b="1" i="1" dirty="0" smtClean="0">
                <a:solidFill>
                  <a:srgbClr val="002060"/>
                </a:solidFill>
              </a:rPr>
              <a:t>-, -т-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4000" b="1" i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779912" y="1541519"/>
            <a:ext cx="2448272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11567" y="1542658"/>
            <a:ext cx="2568345" cy="14390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63483" y="3140968"/>
            <a:ext cx="5632858" cy="3024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8"/>
            <a:ext cx="9144000" cy="68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0513"/>
            <a:ext cx="1981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" y="228600"/>
            <a:ext cx="815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данным иллюстрациям составьте словосочетания, в состав которых входят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причастия. Запишите их прием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поморфемного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345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0574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209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020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62200" y="914400"/>
            <a:ext cx="314590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663300"/>
                </a:solidFill>
              </a:rPr>
              <a:t>Раст</a:t>
            </a:r>
            <a:r>
              <a:rPr lang="ru-RU" sz="2400" b="1" dirty="0" smtClean="0">
                <a:solidFill>
                  <a:srgbClr val="663300"/>
                </a:solidFill>
              </a:rPr>
              <a:t>-</a:t>
            </a:r>
            <a:r>
              <a:rPr lang="ru-RU" sz="2400" b="1" dirty="0" err="1" smtClean="0">
                <a:solidFill>
                  <a:srgbClr val="663300"/>
                </a:solidFill>
              </a:rPr>
              <a:t>ущ</a:t>
            </a:r>
            <a:r>
              <a:rPr lang="ru-RU" sz="2400" b="1" dirty="0" smtClean="0">
                <a:solidFill>
                  <a:srgbClr val="663300"/>
                </a:solidFill>
              </a:rPr>
              <a:t>-ее </a:t>
            </a:r>
            <a:r>
              <a:rPr lang="ru-RU" sz="2400" b="1" dirty="0">
                <a:solidFill>
                  <a:srgbClr val="663300"/>
                </a:solidFill>
              </a:rPr>
              <a:t>дерево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5060" y="1852612"/>
            <a:ext cx="29851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Саж-а-ем-</a:t>
            </a:r>
            <a:r>
              <a:rPr lang="ru-RU" sz="2400" b="1" dirty="0" err="1" smtClean="0">
                <a:solidFill>
                  <a:srgbClr val="663300"/>
                </a:solidFill>
              </a:rPr>
              <a:t>ое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>
                <a:solidFill>
                  <a:srgbClr val="663300"/>
                </a:solidFill>
              </a:rPr>
              <a:t>дерево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2819400"/>
            <a:ext cx="2895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663300"/>
                </a:solidFill>
              </a:rPr>
              <a:t>Пиш-ущ-ая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>
                <a:solidFill>
                  <a:srgbClr val="663300"/>
                </a:solidFill>
              </a:rPr>
              <a:t>девочка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67360" y="3838252"/>
            <a:ext cx="348498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На-</a:t>
            </a:r>
            <a:r>
              <a:rPr lang="ru-RU" sz="2400" b="1" dirty="0" err="1" smtClean="0">
                <a:solidFill>
                  <a:srgbClr val="663300"/>
                </a:solidFill>
              </a:rPr>
              <a:t>пис</a:t>
            </a:r>
            <a:r>
              <a:rPr lang="ru-RU" sz="2400" b="1" dirty="0" smtClean="0">
                <a:solidFill>
                  <a:srgbClr val="663300"/>
                </a:solidFill>
              </a:rPr>
              <a:t>-а-</a:t>
            </a:r>
            <a:r>
              <a:rPr lang="ru-RU" sz="2400" b="1" dirty="0" err="1" smtClean="0">
                <a:solidFill>
                  <a:srgbClr val="663300"/>
                </a:solidFill>
              </a:rPr>
              <a:t>нн</a:t>
            </a:r>
            <a:r>
              <a:rPr lang="ru-RU" sz="2400" b="1" dirty="0" smtClean="0">
                <a:solidFill>
                  <a:srgbClr val="663300"/>
                </a:solidFill>
              </a:rPr>
              <a:t>-</a:t>
            </a:r>
            <a:r>
              <a:rPr lang="ru-RU" sz="2400" b="1" dirty="0" err="1" smtClean="0">
                <a:solidFill>
                  <a:srgbClr val="663300"/>
                </a:solidFill>
              </a:rPr>
              <a:t>ая</a:t>
            </a:r>
            <a:r>
              <a:rPr lang="ru-RU" sz="2400" b="1" dirty="0" smtClean="0">
                <a:solidFill>
                  <a:srgbClr val="663300"/>
                </a:solidFill>
              </a:rPr>
              <a:t>  книга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3200" y="4800600"/>
            <a:ext cx="334096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663300"/>
                </a:solidFill>
              </a:rPr>
              <a:t>Чит</a:t>
            </a:r>
            <a:r>
              <a:rPr lang="ru-RU" sz="2400" b="1" dirty="0" smtClean="0">
                <a:solidFill>
                  <a:srgbClr val="663300"/>
                </a:solidFill>
              </a:rPr>
              <a:t>-а-</a:t>
            </a:r>
            <a:r>
              <a:rPr lang="ru-RU" sz="2400" b="1" dirty="0" err="1" smtClean="0">
                <a:solidFill>
                  <a:srgbClr val="663300"/>
                </a:solidFill>
              </a:rPr>
              <a:t>ющ</a:t>
            </a:r>
            <a:r>
              <a:rPr lang="ru-RU" sz="2400" b="1" dirty="0" smtClean="0">
                <a:solidFill>
                  <a:srgbClr val="663300"/>
                </a:solidFill>
              </a:rPr>
              <a:t>-</a:t>
            </a:r>
            <a:r>
              <a:rPr lang="ru-RU" sz="2400" b="1" dirty="0" err="1" smtClean="0">
                <a:solidFill>
                  <a:srgbClr val="663300"/>
                </a:solidFill>
              </a:rPr>
              <a:t>ий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>
                <a:solidFill>
                  <a:srgbClr val="663300"/>
                </a:solidFill>
              </a:rPr>
              <a:t>ребёнок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58840" y="6096000"/>
            <a:ext cx="34975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663300"/>
                </a:solidFill>
              </a:rPr>
              <a:t>Про-</a:t>
            </a:r>
            <a:r>
              <a:rPr lang="ru-RU" sz="2400" b="1" dirty="0" err="1" smtClean="0">
                <a:solidFill>
                  <a:srgbClr val="663300"/>
                </a:solidFill>
              </a:rPr>
              <a:t>чит</a:t>
            </a:r>
            <a:r>
              <a:rPr lang="ru-RU" sz="2400" b="1" dirty="0" smtClean="0">
                <a:solidFill>
                  <a:srgbClr val="663300"/>
                </a:solidFill>
              </a:rPr>
              <a:t>-а-</a:t>
            </a:r>
            <a:r>
              <a:rPr lang="ru-RU" sz="2400" b="1" dirty="0" err="1" smtClean="0">
                <a:solidFill>
                  <a:srgbClr val="663300"/>
                </a:solidFill>
              </a:rPr>
              <a:t>нн</a:t>
            </a:r>
            <a:r>
              <a:rPr lang="ru-RU" sz="2400" b="1" dirty="0" smtClean="0">
                <a:solidFill>
                  <a:srgbClr val="663300"/>
                </a:solidFill>
              </a:rPr>
              <a:t>-</a:t>
            </a:r>
            <a:r>
              <a:rPr lang="ru-RU" sz="2400" b="1" dirty="0" err="1" smtClean="0">
                <a:solidFill>
                  <a:srgbClr val="663300"/>
                </a:solidFill>
              </a:rPr>
              <a:t>ые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>
                <a:solidFill>
                  <a:srgbClr val="663300"/>
                </a:solidFill>
              </a:rPr>
              <a:t>книги</a:t>
            </a:r>
          </a:p>
        </p:txBody>
      </p:sp>
    </p:spTree>
    <p:extLst>
      <p:ext uri="{BB962C8B-B14F-4D97-AF65-F5344CB8AC3E}">
        <p14:creationId xmlns:p14="http://schemas.microsoft.com/office/powerpoint/2010/main" val="1767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11\Desktop\картинки\школа\школа\chouettem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28"/>
            <a:ext cx="1937465" cy="1512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3264" y="96784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cap="small" dirty="0" smtClean="0">
                <a:solidFill>
                  <a:srgbClr val="C00000"/>
                </a:solidFill>
                <a:ea typeface="+mj-ea"/>
                <a:cs typeface="+mj-cs"/>
              </a:rPr>
              <a:t>Распредели в два столбика данные слова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3103"/>
            <a:ext cx="7398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sz="2800" b="1" dirty="0" smtClean="0"/>
              <a:t>Зеленый </a:t>
            </a:r>
            <a:r>
              <a:rPr lang="ru-RU" sz="2800" b="1" dirty="0"/>
              <a:t>луг, построенное здание, плачущий ребенок, грязная лужа, вкусный крыжовник, бушующее море, связанная кофта, вымытые руки, легкая задача, резкий звук, немигающий взгляд, цветущий луг, развесистый клен, величайшее открытие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89588"/>
              </p:ext>
            </p:extLst>
          </p:nvPr>
        </p:nvGraphicFramePr>
        <p:xfrm>
          <a:off x="968732" y="1916832"/>
          <a:ext cx="7347684" cy="7920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75276"/>
                <a:gridCol w="3672408"/>
              </a:tblGrid>
              <a:tr h="409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ИМЕНА ПРИЛАГАТЕЛЬНЫЕ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ПРИЧАСТИЯ</a:t>
                      </a:r>
                      <a:endParaRPr lang="ru-RU" dirty="0"/>
                    </a:p>
                  </a:txBody>
                  <a:tcPr/>
                </a:tc>
              </a:tr>
              <a:tr h="38279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7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Проверим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49432"/>
              </p:ext>
            </p:extLst>
          </p:nvPr>
        </p:nvGraphicFramePr>
        <p:xfrm>
          <a:off x="323528" y="764704"/>
          <a:ext cx="8496944" cy="457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rgbClr val="0070C0"/>
                          </a:solidFill>
                        </a:rPr>
                        <a:t>ИМЕНА  ПРИЛАГАТЕЛЬНЫЕ</a:t>
                      </a:r>
                      <a:endParaRPr lang="ru-RU" sz="28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0070C0"/>
                          </a:solidFill>
                        </a:rPr>
                        <a:t>ПРИЧАСТИЯ</a:t>
                      </a:r>
                      <a:endParaRPr lang="ru-RU" sz="28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Зеленый луг,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Построенное здание,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грязная лужа,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плачущий ребенок,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вкусный крыжовник,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бушующее море,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легкая задача, 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связанная кофта, 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резкий звук,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вымытые руки, 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развесистый клен,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немигающий взгляд, </a:t>
                      </a:r>
                      <a:endParaRPr lang="ru-RU" sz="2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величайшее открытие.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 dirty="0" smtClean="0"/>
                        <a:t>цветущий луг.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1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 smtClean="0">
                <a:solidFill>
                  <a:srgbClr val="C00000"/>
                </a:solidFill>
              </a:rPr>
              <a:t>Укажи </a:t>
            </a:r>
            <a:r>
              <a:rPr lang="ru-RU" sz="2800" b="1" u="sng" dirty="0" smtClean="0">
                <a:solidFill>
                  <a:srgbClr val="C00000"/>
                </a:solidFill>
              </a:rPr>
              <a:t>прилагательные и причастия.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Подчеркни причастия как член </a:t>
            </a: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предложения. 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По небу плыли светлые облака. – На светлеющем небосклоне начала гаснуть вечерняя звезда. – В светлевшем небе показались стаи птиц.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569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  вечернем воздухе долго то раздавались, то замирали звуки знакомой мелодии. – В густом вечереющем воздухе летали грачи.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58112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Белая берёза под моим окном принакрылась снегом, точно серебром. – Люблю дымок спаленной жнивы… и на холме средь желтой нивы чету белеющих берез. – На полях лежал белейший снег.</a:t>
            </a:r>
            <a:endParaRPr lang="ru-RU" sz="2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3" descr="C:\Users\111\Desktop\картинки\школа\школа\chouettem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937465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3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390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Грамматические  признаки причастия.   Типичные суффиксы.  Признаки   глагола   и  прилагательного у причастия</vt:lpstr>
      <vt:lpstr>Беседа  по  вопросам</vt:lpstr>
      <vt:lpstr>Объясните, как вы понимаете высказывание В.И. Даля:</vt:lpstr>
      <vt:lpstr>СУФФИКСЫ   ПРИЧАСТИЙ</vt:lpstr>
      <vt:lpstr>Презентация PowerPoint</vt:lpstr>
      <vt:lpstr>Презентация PowerPoint</vt:lpstr>
      <vt:lpstr>Презентация PowerPoint</vt:lpstr>
      <vt:lpstr>Проверим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Lady Vic</dc:creator>
  <cp:keywords>Причастие</cp:keywords>
  <cp:lastModifiedBy>DNA7 X64</cp:lastModifiedBy>
  <cp:revision>24</cp:revision>
  <dcterms:created xsi:type="dcterms:W3CDTF">2015-01-02T07:55:25Z</dcterms:created>
  <dcterms:modified xsi:type="dcterms:W3CDTF">2015-01-11T17:13:28Z</dcterms:modified>
</cp:coreProperties>
</file>