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7"/>
  </p:notesMasterIdLst>
  <p:sldIdLst>
    <p:sldId id="284" r:id="rId2"/>
    <p:sldId id="285" r:id="rId3"/>
    <p:sldId id="286" r:id="rId4"/>
    <p:sldId id="287" r:id="rId5"/>
    <p:sldId id="288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04F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0505E3EF-67EA-436B-97B2-0124C06EBD24}" styleName="Средний стиль 4 —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123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7387AD-580B-4A20-96B9-218A76913D51}" type="datetimeFigureOut">
              <a:rPr lang="ru-RU" smtClean="0"/>
              <a:t>11.01.2015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CE55E5-3B3F-480F-8430-E84C927C15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45517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CE55E5-3B3F-480F-8430-E84C927C1577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30384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04067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66066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642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72872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31150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44421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32424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69205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53725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24959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96948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11.01.2015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4847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Общие и отличительные признаки причастий и деепричастий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275856" y="2132856"/>
            <a:ext cx="541094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ru-RU" sz="2400" b="1" i="1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тренировать </a:t>
            </a:r>
            <a:r>
              <a:rPr lang="ru-RU" sz="2400" b="1" i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умение учащихся получать грамматическую информацию о причастии по окончанию; </a:t>
            </a:r>
          </a:p>
          <a:p>
            <a:pPr marL="342900" indent="-342900" algn="just"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ru-RU" sz="2400" b="1" i="1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отрабатывать </a:t>
            </a:r>
            <a:r>
              <a:rPr lang="ru-RU" sz="2400" b="1" i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умение отличать причастия от деепричастий на основе осознания их общих и отличительных признаков.</a:t>
            </a:r>
            <a:endParaRPr lang="ru-RU" sz="2000" b="1" i="1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36104" y="1988840"/>
            <a:ext cx="286751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Цели урока: </a:t>
            </a:r>
            <a:endParaRPr lang="ru-RU" sz="36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>
                        <a14:foregroundMark x1="66351" y1="81333" x2="54976" y2="91333"/>
                        <a14:foregroundMark x1="73460" y1="82000" x2="75829" y2="92667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-180528" y="2996953"/>
            <a:ext cx="3240360" cy="3853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2517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Упр</a:t>
            </a:r>
            <a:r>
              <a:rPr lang="ru-RU" dirty="0">
                <a:solidFill>
                  <a:schemeClr val="bg1"/>
                </a:solidFill>
              </a:rPr>
              <a:t>. 619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1412776"/>
            <a:ext cx="7671587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i="1" u="sng" dirty="0" smtClean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СЛОВА-ПОДСКАЗКИ:</a:t>
            </a:r>
          </a:p>
          <a:p>
            <a:endParaRPr lang="ru-RU" sz="3200" b="1" i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ru-RU" sz="3200" b="1" i="1" dirty="0" smtClean="0">
                <a:solidFill>
                  <a:schemeClr val="accent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равнина</a:t>
            </a:r>
            <a:r>
              <a:rPr lang="ru-RU" sz="3200" b="1" i="1" dirty="0">
                <a:solidFill>
                  <a:schemeClr val="accent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простор, туман, дорога, долина</a:t>
            </a:r>
            <a:endParaRPr lang="ru-RU" sz="3200" b="1" dirty="0">
              <a:solidFill>
                <a:schemeClr val="accent5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>
                        <a14:foregroundMark x1="19828" y1="63333" x2="26724" y2="60667"/>
                        <a14:foregroundMark x1="16379" y1="83333" x2="16379" y2="88000"/>
                        <a14:foregroundMark x1="22414" y1="67333" x2="19828" y2="83333"/>
                        <a14:foregroundMark x1="67241" y1="68667" x2="74138" y2="82667"/>
                        <a14:foregroundMark x1="75000" y1="78000" x2="75000" y2="78000"/>
                        <a14:foregroundMark x1="67241" y1="63333" x2="74138" y2="58667"/>
                        <a14:foregroundMark x1="63793" y1="90667" x2="59483" y2="96000"/>
                        <a14:foregroundMark x1="45690" y1="83333" x2="53448" y2="80000"/>
                        <a14:foregroundMark x1="35345" y1="95333" x2="50000" y2="95333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472691" y="174258"/>
            <a:ext cx="1671309" cy="2026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0754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577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u="sng" dirty="0">
                <a:solidFill>
                  <a:srgbClr val="FFFF00"/>
                </a:solidFill>
              </a:rPr>
              <a:t>Общие и отличительные признаки причастий и деепричастий</a:t>
            </a:r>
            <a:endParaRPr lang="ru-RU" u="sng" dirty="0">
              <a:solidFill>
                <a:srgbClr val="FFFF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53852" y="1225689"/>
            <a:ext cx="8856984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2200" dirty="0" smtClean="0">
                <a:solidFill>
                  <a:schemeClr val="bg1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У </a:t>
            </a:r>
            <a:r>
              <a:rPr lang="ru-RU" sz="2200" dirty="0">
                <a:solidFill>
                  <a:schemeClr val="bg1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деепричастия, в отличие от причастия, нет морфологических признаков прилагательного, но в то же время эти особые формы глагола сохранили такие глагольные признаки, как вид, возвратность, переходность, а также имеют некоторое сходство в общем грамматическом значении: деепричастие обозначает добавочное действие, которое характеризует основное; причастие обозначает признак в его отношении к действию (признак по действию). </a:t>
            </a:r>
            <a:endParaRPr lang="ru-RU" sz="2200" dirty="0" smtClean="0">
              <a:solidFill>
                <a:schemeClr val="bg1"/>
              </a:solidFill>
              <a:latin typeface="Comic Sans MS" panose="030F0702030302020204" pitchFamily="66" charset="0"/>
              <a:ea typeface="Times New Roman" panose="02020603050405020304" pitchFamily="18" charset="0"/>
            </a:endParaRPr>
          </a:p>
          <a:p>
            <a:pPr marL="342900" indent="-342900" algn="just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2200" dirty="0" smtClean="0">
                <a:solidFill>
                  <a:schemeClr val="bg1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Объединяющая </a:t>
            </a:r>
            <a:r>
              <a:rPr lang="ru-RU" sz="2200" dirty="0">
                <a:solidFill>
                  <a:schemeClr val="bg1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причастие и деепричастие способность характеризовать соответственно предмет или действие наделяет их большими изобразительно-выразительными </a:t>
            </a:r>
            <a:r>
              <a:rPr lang="ru-RU" sz="2200" dirty="0" smtClean="0">
                <a:solidFill>
                  <a:schemeClr val="bg1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возможностями.</a:t>
            </a:r>
          </a:p>
          <a:p>
            <a:pPr marL="342900" indent="-342900" algn="just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2200" dirty="0" smtClean="0">
                <a:solidFill>
                  <a:schemeClr val="bg1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Грамматические </a:t>
            </a:r>
            <a:r>
              <a:rPr lang="ru-RU" sz="2200" dirty="0">
                <a:solidFill>
                  <a:schemeClr val="bg1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суффиксы причастий могут выражать значение времени, тогда как грамматические суффиксы деепричастий не обладают такой способностью.</a:t>
            </a:r>
            <a:endParaRPr lang="ru-RU" sz="2200" dirty="0">
              <a:solidFill>
                <a:schemeClr val="bg1"/>
              </a:solidFill>
              <a:effectLst/>
              <a:latin typeface="Comic Sans MS" panose="030F0702030302020204" pitchFamily="66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7588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23528" y="188640"/>
            <a:ext cx="828092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FFC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Упражнение </a:t>
            </a:r>
            <a:r>
              <a:rPr lang="ru-RU" sz="2400" b="1" dirty="0">
                <a:solidFill>
                  <a:srgbClr val="FFC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624: </a:t>
            </a:r>
            <a:r>
              <a:rPr lang="ru-RU" sz="2400" b="1" dirty="0" smtClean="0">
                <a:solidFill>
                  <a:srgbClr val="FFC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составить </a:t>
            </a:r>
            <a:r>
              <a:rPr lang="ru-RU" sz="2400" b="1" dirty="0">
                <a:solidFill>
                  <a:srgbClr val="FFC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таблицу, показывающую сходства и различия причастия и деепричастия</a:t>
            </a:r>
            <a:endParaRPr lang="ru-RU" sz="2400" b="1" dirty="0">
              <a:solidFill>
                <a:srgbClr val="FFC00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9706673"/>
              </p:ext>
            </p:extLst>
          </p:nvPr>
        </p:nvGraphicFramePr>
        <p:xfrm>
          <a:off x="179512" y="1019638"/>
          <a:ext cx="8856984" cy="5498106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595427"/>
                <a:gridCol w="4632146"/>
                <a:gridCol w="3629411"/>
              </a:tblGrid>
              <a:tr h="38354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Причастие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Деепричастие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699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</a:t>
                      </a:r>
                      <a:r>
                        <a:rPr lang="ru-RU" sz="2400" dirty="0" smtClean="0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Сходства</a:t>
                      </a:r>
                      <a:endParaRPr lang="ru-RU" sz="2400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accent6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800" b="1" dirty="0" smtClean="0">
                          <a:solidFill>
                            <a:schemeClr val="accent6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Особая </a:t>
                      </a:r>
                      <a:r>
                        <a:rPr lang="ru-RU" sz="1800" b="1" dirty="0">
                          <a:solidFill>
                            <a:schemeClr val="accent6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форма глагола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accent6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accent6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Имеет такие глагольные признаки, как вид, возвратность, переходность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accent6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accent6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Способно иметь при себе зависимое имя существительное или наречие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accent6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800" b="1" dirty="0" smtClean="0">
                          <a:solidFill>
                            <a:schemeClr val="accent6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Особая </a:t>
                      </a:r>
                      <a:r>
                        <a:rPr lang="ru-RU" sz="1800" b="1" dirty="0">
                          <a:solidFill>
                            <a:schemeClr val="accent6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форма глагола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accent6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accent6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Имеет такие глагольные признаки, как вид, возвратность, переходность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accent6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accent6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Способно иметь при себе зависимое имя существительное или </a:t>
                      </a:r>
                      <a:r>
                        <a:rPr lang="ru-RU" sz="1800" b="1" dirty="0" smtClean="0">
                          <a:solidFill>
                            <a:schemeClr val="accent6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наречие</a:t>
                      </a:r>
                      <a:endParaRPr lang="ru-RU" sz="1800" b="1" dirty="0">
                        <a:solidFill>
                          <a:schemeClr val="accent6">
                            <a:lumMod val="40000"/>
                            <a:lumOff val="6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756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Различия</a:t>
                      </a:r>
                      <a:endParaRPr lang="ru-RU" sz="2400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accent6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Обозначает </a:t>
                      </a:r>
                      <a:r>
                        <a:rPr lang="ru-RU" sz="1800" b="1" dirty="0">
                          <a:solidFill>
                            <a:schemeClr val="accent6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признак предмета в его отношении к действию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accent6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accent6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Имеет значение времени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accent6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accent6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Изменяется по родам (в единственном числе), числам, падежам; может иметь краткую форму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accent6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Обозначает </a:t>
                      </a:r>
                      <a:r>
                        <a:rPr lang="ru-RU" sz="1800" b="1" dirty="0">
                          <a:solidFill>
                            <a:schemeClr val="accent6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добавочное действие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accent6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accent6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Не имеет значения времени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accent6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accent6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Не изменяется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792808" y="1412776"/>
            <a:ext cx="4608512" cy="2448272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5476776" y="1412776"/>
            <a:ext cx="3487712" cy="2448272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476652" y="3936935"/>
            <a:ext cx="3487836" cy="2448272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92808" y="3936935"/>
            <a:ext cx="4608512" cy="2448272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4624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23528" y="1412776"/>
            <a:ext cx="8568952" cy="14496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endParaRPr lang="ru-RU" sz="3600" b="1" i="1" dirty="0" smtClean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ru-RU" sz="3600" b="1" i="1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ru-RU" sz="3600" b="1" i="1" dirty="0" smtClean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ru-RU" sz="3600" b="1" i="1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ru-RU" sz="3600" b="1" i="1" dirty="0" smtClean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ru-RU" sz="3600" b="1" i="1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ru-RU" sz="3600" b="1" i="1" dirty="0" smtClean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ru-RU" sz="3600" b="1" i="1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ru-RU" sz="3600" b="1" i="1" dirty="0" smtClean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ru-RU" sz="3600" b="1" i="1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ru-RU" sz="3600" b="1" i="1" dirty="0" smtClean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ru-RU" sz="3600" b="1" i="1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ru-RU" sz="3600" b="1" i="1" dirty="0" smtClean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ru-RU" sz="3600" b="1" i="1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ru-RU" sz="3600" b="1" i="1" dirty="0" smtClean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ru-RU" sz="3600" b="1" i="1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ru-RU" sz="3600" b="1" i="1" dirty="0" smtClean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ru-RU" sz="3600" b="1" i="1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ru-RU" sz="3600" b="1" i="1" dirty="0" smtClean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ru-RU" sz="3600" b="1" i="1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ru-RU" sz="3600" b="1" i="1" dirty="0" smtClean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ru-RU" sz="3600" b="1" i="1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ru-RU" sz="3600" b="1" i="1" dirty="0" smtClean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ru-RU" sz="3600" b="1" i="1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ru-RU" sz="3600" b="1" i="1" dirty="0" smtClean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ru-RU" sz="3600" b="1" i="1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39552" y="404664"/>
            <a:ext cx="283064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u="sng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Упражнение 625</a:t>
            </a:r>
            <a:endParaRPr lang="ru-RU" sz="2800" b="1" u="sng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34368" y="1268760"/>
            <a:ext cx="792606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3600" b="1" i="1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О-</a:t>
            </a:r>
            <a:r>
              <a:rPr lang="ru-RU" sz="3600" b="1" i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бедн</a:t>
            </a:r>
            <a:r>
              <a:rPr lang="ru-RU" sz="3600" b="1" i="1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-е-</a:t>
            </a:r>
            <a:r>
              <a:rPr lang="ru-RU" sz="3600" b="1" i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вш</a:t>
            </a:r>
            <a:r>
              <a:rPr lang="ru-RU" sz="3600" b="1" i="1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</a:t>
            </a:r>
            <a:r>
              <a:rPr lang="ru-RU" sz="3600" b="1" i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ая</a:t>
            </a:r>
            <a:r>
              <a:rPr lang="ru-RU" sz="3600" b="1" i="1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цвет-</a:t>
            </a:r>
            <a:r>
              <a:rPr lang="ru-RU" sz="3600" b="1" i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ущ</a:t>
            </a:r>
            <a:r>
              <a:rPr lang="ru-RU" sz="3600" b="1" i="1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-ей, </a:t>
            </a:r>
          </a:p>
          <a:p>
            <a:pPr algn="just">
              <a:spcAft>
                <a:spcPts val="0"/>
              </a:spcAft>
            </a:pPr>
            <a:r>
              <a:rPr lang="ru-RU" sz="3600" b="1" i="1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за-</a:t>
            </a:r>
            <a:r>
              <a:rPr lang="ru-RU" sz="3600" b="1" i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брош</a:t>
            </a:r>
            <a:r>
              <a:rPr lang="ru-RU" sz="3600" b="1" i="1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</a:t>
            </a:r>
            <a:r>
              <a:rPr lang="ru-RU" sz="3600" b="1" i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енн</a:t>
            </a:r>
            <a:r>
              <a:rPr lang="ru-RU" sz="3600" b="1" i="1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-ого, об-луп-и-</a:t>
            </a:r>
            <a:r>
              <a:rPr lang="ru-RU" sz="3600" b="1" i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вш</a:t>
            </a:r>
            <a:r>
              <a:rPr lang="ru-RU" sz="3600" b="1" i="1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-ими-</a:t>
            </a:r>
            <a:r>
              <a:rPr lang="ru-RU" sz="3600" b="1" i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ся</a:t>
            </a:r>
            <a:r>
              <a:rPr lang="ru-RU" sz="3600" b="1" i="1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за-</a:t>
            </a:r>
            <a:r>
              <a:rPr lang="ru-RU" sz="3600" b="1" i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колоч</a:t>
            </a:r>
            <a:r>
              <a:rPr lang="ru-RU" sz="3600" b="1" i="1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</a:t>
            </a:r>
            <a:r>
              <a:rPr lang="ru-RU" sz="3600" b="1" i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енн-ыми</a:t>
            </a:r>
            <a:r>
              <a:rPr lang="ru-RU" sz="3600" b="1" i="1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про-</a:t>
            </a:r>
            <a:r>
              <a:rPr lang="ru-RU" sz="3600" b="1" i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тя</a:t>
            </a:r>
            <a:r>
              <a:rPr lang="ru-RU" sz="3600" b="1" i="1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-ну-в, </a:t>
            </a:r>
          </a:p>
          <a:p>
            <a:pPr algn="just">
              <a:spcAft>
                <a:spcPts val="0"/>
              </a:spcAft>
            </a:pPr>
            <a:r>
              <a:rPr lang="ru-RU" sz="3600" b="1" i="1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от-</a:t>
            </a:r>
            <a:r>
              <a:rPr lang="ru-RU" sz="3600" b="1" i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ки</a:t>
            </a:r>
            <a:r>
              <a:rPr lang="ru-RU" sz="3600" b="1" i="1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-ну-в, при-</a:t>
            </a:r>
            <a:r>
              <a:rPr lang="ru-RU" sz="3600" b="1" i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кры</a:t>
            </a:r>
            <a:r>
              <a:rPr lang="ru-RU" sz="3600" b="1" i="1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-в, </a:t>
            </a:r>
            <a:r>
              <a:rPr lang="ru-RU" sz="3600" b="1" i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дремл</a:t>
            </a:r>
            <a:r>
              <a:rPr lang="ru-RU" sz="3600" b="1" i="1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</a:t>
            </a:r>
            <a:r>
              <a:rPr lang="ru-RU" sz="3600" b="1" i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ющ</a:t>
            </a:r>
            <a:r>
              <a:rPr lang="ru-RU" sz="3600" b="1" i="1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-ей, до-</a:t>
            </a:r>
            <a:r>
              <a:rPr lang="ru-RU" sz="3600" b="1" i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жи</a:t>
            </a:r>
            <a:r>
              <a:rPr lang="ru-RU" sz="3600" b="1" i="1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</a:t>
            </a:r>
            <a:r>
              <a:rPr lang="ru-RU" sz="3600" b="1" i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ва</a:t>
            </a:r>
            <a:r>
              <a:rPr lang="ru-RU" sz="3600" b="1" i="1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</a:t>
            </a:r>
            <a:r>
              <a:rPr lang="ru-RU" sz="3600" b="1" i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ющ</a:t>
            </a:r>
            <a:r>
              <a:rPr lang="ru-RU" sz="3600" b="1" i="1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-ей</a:t>
            </a:r>
            <a:r>
              <a:rPr lang="ru-RU" sz="36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3200" b="1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5306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170</TotalTime>
  <Words>210</Words>
  <Application>Microsoft Office PowerPoint</Application>
  <PresentationFormat>Экран (4:3)</PresentationFormat>
  <Paragraphs>73</Paragraphs>
  <Slides>5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1" baseType="lpstr">
      <vt:lpstr>Arial</vt:lpstr>
      <vt:lpstr>Calibri</vt:lpstr>
      <vt:lpstr>Comic Sans MS</vt:lpstr>
      <vt:lpstr>Times New Roman</vt:lpstr>
      <vt:lpstr>Wingdings</vt:lpstr>
      <vt:lpstr>Тема Office</vt:lpstr>
      <vt:lpstr>Общие и отличительные признаки причастий и деепричастий</vt:lpstr>
      <vt:lpstr>Упр. 619</vt:lpstr>
      <vt:lpstr>Общие и отличительные признаки причастий и деепричастий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Lady Vic</dc:creator>
  <cp:keywords>Причастие</cp:keywords>
  <cp:lastModifiedBy>DNA7 X64</cp:lastModifiedBy>
  <cp:revision>24</cp:revision>
  <dcterms:created xsi:type="dcterms:W3CDTF">2015-01-02T07:55:25Z</dcterms:created>
  <dcterms:modified xsi:type="dcterms:W3CDTF">2015-01-11T17:29:01Z</dcterms:modified>
</cp:coreProperties>
</file>