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AA53F-CD26-4E87-9187-18D59DFF53E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8F2027-FEDD-44BB-A7E0-5579CCC23DFE}" type="datetimeFigureOut">
              <a:rPr lang="ru-RU" smtClean="0"/>
              <a:t>15.03.2014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AA53F-CD26-4E87-9187-18D59DFF53E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8F2027-FEDD-44BB-A7E0-5579CCC23DFE}" type="datetimeFigureOut">
              <a:rPr lang="ru-RU" smtClean="0"/>
              <a:t>15.03.2014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AA53F-CD26-4E87-9187-18D59DFF53E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8F2027-FEDD-44BB-A7E0-5579CCC23DFE}" type="datetimeFigureOut">
              <a:rPr lang="ru-RU" smtClean="0"/>
              <a:t>15.03.2014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5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AA53F-CD26-4E87-9187-18D59DFF53E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8F2027-FEDD-44BB-A7E0-5579CCC23DFE}" type="datetimeFigureOut">
              <a:rPr lang="ru-RU" smtClean="0"/>
              <a:t>15.03.2014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4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AA53F-CD26-4E87-9187-18D59DFF53E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8F2027-FEDD-44BB-A7E0-5579CCC23DFE}" type="datetimeFigureOut">
              <a:rPr lang="ru-RU" smtClean="0"/>
              <a:t>15.03.2014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6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AA53F-CD26-4E87-9187-18D59DFF53E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8F2027-FEDD-44BB-A7E0-5579CCC23DFE}" type="datetimeFigureOut">
              <a:rPr lang="ru-RU" smtClean="0"/>
              <a:t>15.03.2014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7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AA53F-CD26-4E87-9187-18D59DFF53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8F2027-FEDD-44BB-A7E0-5579CCC23DFE}" type="datetimeFigureOut">
              <a:rPr lang="ru-RU" smtClean="0"/>
              <a:t>15.03.2014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7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AA53F-CD26-4E87-9187-18D59DFF53E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8F2027-FEDD-44BB-A7E0-5579CCC23DFE}" type="datetimeFigureOut">
              <a:rPr lang="ru-RU" smtClean="0"/>
              <a:t>15.03.2014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3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AA53F-CD26-4E87-9187-18D59DFF53E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8F2027-FEDD-44BB-A7E0-5579CCC23DFE}" type="datetimeFigureOut">
              <a:rPr lang="ru-RU" smtClean="0"/>
              <a:t>15.03.2014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2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AA53F-CD26-4E87-9187-18D59DFF53E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018F2027-FEDD-44BB-A7E0-5579CCC23DFE}" type="datetimeFigureOut">
              <a:rPr lang="ru-RU" smtClean="0"/>
              <a:t>15.03.2014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9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AA53F-CD26-4E87-9187-18D59DFF53E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8F2027-FEDD-44BB-A7E0-5579CCC23DFE}" type="datetimeFigureOut">
              <a:rPr lang="ru-RU" smtClean="0"/>
              <a:t>15.03.2014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smtClean="0">
                <a:solidFill>
                  <a:srgbClr val="FFFFFF"/>
                </a:solidFill>
              </a:defRPr>
            </a:lvl1pPr>
          </a:lstStyle>
          <a:p>
            <a:fld id="{975AA53F-CD26-4E87-9187-18D59DFF53E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18F2027-FEDD-44BB-A7E0-5579CCC23DFE}" type="datetimeFigureOut">
              <a:rPr lang="ru-RU" smtClean="0"/>
              <a:t>15.03.2014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1628800"/>
            <a:ext cx="7543800" cy="25939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Программа поэтапной  работы над проектом.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212976"/>
            <a:ext cx="3511664" cy="1066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Автор: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Сидорова А.В.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математики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МБОУ СОШ № 31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Г. Мурманска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Пошаговая технология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Book Antiqua" panose="02040602050305030304" pitchFamily="18" charset="0"/>
              </a:rPr>
              <a:t>Работая над проектом целесообразно основываться на «пошаговой технологии» разработки проекта.  Такая технология включает в себя следующие этапы, состоящие в свою очередь из шагов</a:t>
            </a:r>
            <a:r>
              <a:rPr lang="ru-RU" sz="2800" dirty="0" smtClean="0">
                <a:latin typeface="Book Antiqua" panose="02040602050305030304" pitchFamily="18" charset="0"/>
              </a:rPr>
              <a:t>:</a:t>
            </a:r>
          </a:p>
          <a:p>
            <a:r>
              <a:rPr lang="ru-RU" sz="2800" dirty="0" smtClean="0">
                <a:latin typeface="Book Antiqua" panose="02040602050305030304" pitchFamily="18" charset="0"/>
              </a:rPr>
              <a:t>Подготовка проекта</a:t>
            </a:r>
          </a:p>
          <a:p>
            <a:r>
              <a:rPr lang="ru-RU" sz="2800" dirty="0" smtClean="0">
                <a:latin typeface="Book Antiqua" panose="02040602050305030304" pitchFamily="18" charset="0"/>
              </a:rPr>
              <a:t>Реализация проекта</a:t>
            </a:r>
          </a:p>
          <a:p>
            <a:r>
              <a:rPr lang="ru-RU" sz="2800" dirty="0" smtClean="0">
                <a:latin typeface="Book Antiqua" panose="02040602050305030304" pitchFamily="18" charset="0"/>
              </a:rPr>
              <a:t>Итоги работы над проектом </a:t>
            </a:r>
          </a:p>
          <a:p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969696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Этап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Подготовка проекта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anose="02040602050305030304" pitchFamily="18" charset="0"/>
              </a:rPr>
              <a:t>Изучение предложенной проблемы.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anose="02040602050305030304" pitchFamily="18" charset="0"/>
              </a:rPr>
              <a:t>Формулировка проблемы.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anose="02040602050305030304" pitchFamily="18" charset="0"/>
              </a:rPr>
              <a:t>Определение цели и задач проекта.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anose="02040602050305030304" pitchFamily="18" charset="0"/>
              </a:rPr>
              <a:t>Составление плана работы.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anose="02040602050305030304" pitchFamily="18" charset="0"/>
              </a:rPr>
              <a:t>Составление рабочего графика.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anose="02040602050305030304" pitchFamily="18" charset="0"/>
              </a:rPr>
              <a:t>Определение обязанностей и их распределение внутри команды (группы).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anose="02040602050305030304" pitchFamily="18" charset="0"/>
              </a:rPr>
              <a:t>Разработка системы оценки проекта.</a:t>
            </a:r>
          </a:p>
          <a:p>
            <a:pPr marL="0" indent="0">
              <a:buNone/>
            </a:pPr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969696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Этап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II.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Реализация проекта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anose="02040602050305030304" pitchFamily="18" charset="0"/>
              </a:rPr>
              <a:t>Составление предложений по проекту.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anose="02040602050305030304" pitchFamily="18" charset="0"/>
              </a:rPr>
              <a:t>Корректировка хода реализации проекта 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>
              <a:latin typeface="Book Antiqua" panose="02040602050305030304" pitchFamily="18" charset="0"/>
            </a:endParaRPr>
          </a:p>
        </p:txBody>
      </p:sp>
      <p:pic>
        <p:nvPicPr>
          <p:cNvPr id="15362" name="Picture 2" descr="http://www.edu.cap.ru/home/8835/kart%20k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29424"/>
            <a:ext cx="6048672" cy="40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8256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Этап III. Итоги работы над проектом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anose="02040602050305030304" pitchFamily="18" charset="0"/>
              </a:rPr>
              <a:t>Анализ результатов работы над проектом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Book Antiqua" panose="02040602050305030304" pitchFamily="18" charset="0"/>
              </a:rPr>
              <a:t>Презентация проекта. </a:t>
            </a:r>
          </a:p>
          <a:p>
            <a:endParaRPr lang="ru-RU" sz="2800" dirty="0">
              <a:latin typeface="Book Antiqua" panose="02040602050305030304" pitchFamily="18" charset="0"/>
            </a:endParaRPr>
          </a:p>
        </p:txBody>
      </p:sp>
      <p:pic>
        <p:nvPicPr>
          <p:cNvPr id="16386" name="Picture 2" descr="http://antalpiti.ru/files/99604/malyshi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3672408" cy="46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077662"/>
              </p:ext>
            </p:extLst>
          </p:nvPr>
        </p:nvGraphicFramePr>
        <p:xfrm>
          <a:off x="7414" y="1700808"/>
          <a:ext cx="9136585" cy="165618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44558"/>
                <a:gridCol w="1005638"/>
                <a:gridCol w="1576024"/>
                <a:gridCol w="1142073"/>
                <a:gridCol w="1142073"/>
                <a:gridCol w="1142073"/>
                <a:gridCol w="1142073"/>
                <a:gridCol w="1142073"/>
              </a:tblGrid>
              <a:tr h="8603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№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п/п </a:t>
                      </a:r>
                      <a:endParaRPr lang="ru-RU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Действия (Что </a:t>
                      </a:r>
                      <a:r>
                        <a:rPr lang="ru-RU" sz="1800" dirty="0" err="1">
                          <a:effectLst/>
                        </a:rPr>
                        <a:t>сде-лать</a:t>
                      </a:r>
                      <a:r>
                        <a:rPr lang="ru-RU" sz="1800" dirty="0">
                          <a:effectLst/>
                        </a:rPr>
                        <a:t>?) </a:t>
                      </a:r>
                      <a:endParaRPr lang="ru-RU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Срок исполнения (Когда?) </a:t>
                      </a:r>
                      <a:endParaRPr lang="ru-RU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Ответственные (Кто отвечает?) </a:t>
                      </a:r>
                      <a:endParaRPr lang="ru-RU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Исполнители (Кто делает?)</a:t>
                      </a:r>
                      <a:endParaRPr lang="ru-RU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Ресурсы (Что нуж-но?) </a:t>
                      </a:r>
                      <a:endParaRPr lang="ru-RU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Индикатор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(Как изме-рить?)</a:t>
                      </a:r>
                      <a:endParaRPr lang="ru-RU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Результат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(Что полу-чим?)</a:t>
                      </a:r>
                      <a:endParaRPr lang="ru-RU" sz="1800"/>
                    </a:p>
                  </a:txBody>
                  <a:tcPr marL="0" marR="0" marT="0" marB="0"/>
                </a:tc>
              </a:tr>
              <a:tr h="343281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L="0" marR="0" marT="0" marB="0"/>
                </a:tc>
              </a:tr>
              <a:tr h="452535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8380" y="536575"/>
            <a:ext cx="70439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charset="0"/>
              </a:rPr>
              <a:t>План </a:t>
            </a: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charset="0"/>
              </a:rPr>
              <a:t>работы </a:t>
            </a: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charset="0"/>
              </a:rPr>
              <a:t>по проекту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charset="0"/>
            </a:endParaRPr>
          </a:p>
        </p:txBody>
      </p:sp>
      <p:pic>
        <p:nvPicPr>
          <p:cNvPr id="17410" name="Picture 2" descr="http://img-fotki.yandex.ru/get/6509/47407354.716/0_eb1e1_ede38ce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76" y="2925904"/>
            <a:ext cx="4705123" cy="39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Times New Roman"/>
                <a:cs typeface="Times New Roman"/>
              </a:rPr>
              <a:t>Определение задач: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/>
                <a:cs typeface="Times New Roman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/>
                <a:cs typeface="Times New Roman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200533"/>
        </p:xfrm>
        <a:graphic>
          <a:graphicData uri="http://schemas.openxmlformats.org/drawingml/2006/table">
            <a:tbl>
              <a:tblPr firstRow="1" firstCol="1" bandRow="1"/>
              <a:tblGrid>
                <a:gridCol w="3810000"/>
                <a:gridCol w="3810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836712"/>
            <a:ext cx="8568952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Book Antiqua" panose="02040602050305030304" pitchFamily="18" charset="0"/>
                <a:ea typeface="Times New Roman"/>
                <a:cs typeface="Times New Roman"/>
              </a:rPr>
              <a:t>Что вам уже известно о теме?</a:t>
            </a:r>
            <a:endParaRPr lang="ru-RU" sz="2800" dirty="0">
              <a:latin typeface="Book Antiqua" panose="02040602050305030304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Book Antiqua" panose="02040602050305030304" pitchFamily="18" charset="0"/>
                <a:ea typeface="Times New Roman"/>
                <a:cs typeface="Times New Roman"/>
              </a:rPr>
              <a:t>Чем конкретно вам будет интересно заниматься в работе над этим проектом?</a:t>
            </a:r>
            <a:endParaRPr lang="ru-RU" sz="2800" dirty="0">
              <a:latin typeface="Book Antiqua" panose="02040602050305030304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Book Antiqua" panose="02040602050305030304" pitchFamily="18" charset="0"/>
                <a:ea typeface="Times New Roman"/>
                <a:cs typeface="Times New Roman"/>
              </a:rPr>
              <a:t>По каким вопросам вы могли бы проконсультировать свою группу (другую группу, весь класс)?</a:t>
            </a:r>
            <a:endParaRPr lang="ru-RU" sz="2800" dirty="0">
              <a:latin typeface="Book Antiqua" panose="02040602050305030304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latin typeface="Book Antiqua" panose="02040602050305030304" pitchFamily="18" charset="0"/>
                <a:ea typeface="Times New Roman"/>
                <a:cs typeface="Times New Roman"/>
              </a:rPr>
              <a:t>Попытайтесь </a:t>
            </a:r>
            <a:r>
              <a:rPr lang="ru-RU" sz="2800" dirty="0">
                <a:latin typeface="Book Antiqua" panose="02040602050305030304" pitchFamily="18" charset="0"/>
                <a:ea typeface="Times New Roman"/>
                <a:cs typeface="Times New Roman"/>
              </a:rPr>
              <a:t>сформулировать задачу так, чтобы все члены вашей группы поняли, какие исследования необходимы для успешной реализации проекта.</a:t>
            </a:r>
            <a:endParaRPr lang="ru-RU" sz="2800" dirty="0">
              <a:latin typeface="Book Antiqua" panose="020406020503050303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2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Процесс обобщения информации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>
                <a:latin typeface="Book Antiqua" panose="02040602050305030304" pitchFamily="18" charset="0"/>
              </a:rPr>
              <a:t>Какие данные и выводы целесообразно обобщить и вынести на презентацию?</a:t>
            </a:r>
          </a:p>
          <a:p>
            <a:pPr lvl="0"/>
            <a:r>
              <a:rPr lang="ru-RU" sz="2800" dirty="0">
                <a:latin typeface="Book Antiqua" panose="02040602050305030304" pitchFamily="18" charset="0"/>
              </a:rPr>
              <a:t>Кому, по – вашему, будет интересна проблема над которой вы работали?</a:t>
            </a:r>
          </a:p>
          <a:p>
            <a:pPr lvl="0"/>
            <a:r>
              <a:rPr lang="ru-RU" sz="2800" dirty="0">
                <a:latin typeface="Book Antiqua" panose="02040602050305030304" pitchFamily="18" charset="0"/>
              </a:rPr>
              <a:t>В какой форме вы хотели бы представить итоги вашей работы? Составьте план.</a:t>
            </a:r>
          </a:p>
          <a:p>
            <a:pPr lvl="0"/>
            <a:r>
              <a:rPr lang="ru-RU" sz="2800" dirty="0">
                <a:latin typeface="Book Antiqua" panose="02040602050305030304" pitchFamily="18" charset="0"/>
              </a:rPr>
              <a:t>В чем вы могли бы помочь (исходя из личных склонностей, интересов, способностей) при подготовке презентации итогов проекта?</a:t>
            </a:r>
          </a:p>
          <a:p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Подготовка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презентации итогов проекта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>
                <a:latin typeface="Book Antiqua" panose="02040602050305030304" pitchFamily="18" charset="0"/>
              </a:rPr>
              <a:t>В чем будет состоять “изюминка” вашей презентации?</a:t>
            </a:r>
          </a:p>
          <a:p>
            <a:pPr lvl="0"/>
            <a:r>
              <a:rPr lang="ru-RU" sz="2800" dirty="0">
                <a:latin typeface="Book Antiqua" panose="02040602050305030304" pitchFamily="18" charset="0"/>
              </a:rPr>
              <a:t>Сколько времени потребуется на подготовку выбранной вами формы презентации?</a:t>
            </a:r>
          </a:p>
          <a:p>
            <a:pPr lvl="0"/>
            <a:r>
              <a:rPr lang="ru-RU" sz="2800" dirty="0">
                <a:latin typeface="Book Antiqua" panose="02040602050305030304" pitchFamily="18" charset="0"/>
              </a:rPr>
              <a:t>Чем необходимо заняться в первую очередь? В каком порядке будет выполняться работа? Как она будет распределяться между участниками мероприятия? Кто и за что будет отвечать?</a:t>
            </a:r>
          </a:p>
          <a:p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skola</Template>
  <TotalTime>66</TotalTime>
  <Words>307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Программа поэтапной  работы над проектом. </vt:lpstr>
      <vt:lpstr>Пошаговая технология</vt:lpstr>
      <vt:lpstr>Этап I. Подготовка проекта</vt:lpstr>
      <vt:lpstr>Этап II. Реализация проекта </vt:lpstr>
      <vt:lpstr>Этап III. Итоги работы над проектом </vt:lpstr>
      <vt:lpstr>Презентация PowerPoint</vt:lpstr>
      <vt:lpstr>Определение задач: </vt:lpstr>
      <vt:lpstr>Процесс обобщения информации</vt:lpstr>
      <vt:lpstr>Подготовка презентации итогов проекта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поэтапной  работы над проектом. </dc:title>
  <dc:creator>Анна</dc:creator>
  <cp:lastModifiedBy>Анна</cp:lastModifiedBy>
  <cp:revision>6</cp:revision>
  <dcterms:created xsi:type="dcterms:W3CDTF">2014-03-14T19:38:30Z</dcterms:created>
  <dcterms:modified xsi:type="dcterms:W3CDTF">2014-03-15T18:12:41Z</dcterms:modified>
</cp:coreProperties>
</file>